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>
      <p:cViewPr varScale="1">
        <p:scale>
          <a:sx n="160" d="100"/>
          <a:sy n="160" d="100"/>
        </p:scale>
        <p:origin x="784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DA4E6-0F1D-1849-9E19-F16FF9DC179B}" type="datetimeFigureOut">
              <a:rPr lang="en-US" smtClean="0"/>
              <a:t>2/26/25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D410C-46AC-6F4A-8E4E-4FB321410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864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Thumbs up if you have, thumbs down if you have never.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D410C-46AC-6F4A-8E4E-4FB3214108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16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1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1B2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1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1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1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1B2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381001"/>
            <a:ext cx="808990" cy="808990"/>
          </a:xfrm>
          <a:custGeom>
            <a:avLst/>
            <a:gdLst/>
            <a:ahLst/>
            <a:cxnLst/>
            <a:rect l="l" t="t" r="r" b="b"/>
            <a:pathLst>
              <a:path w="808990" h="808990">
                <a:moveTo>
                  <a:pt x="808799" y="808799"/>
                </a:moveTo>
                <a:lnTo>
                  <a:pt x="404399" y="808799"/>
                </a:lnTo>
                <a:lnTo>
                  <a:pt x="0" y="404399"/>
                </a:lnTo>
                <a:lnTo>
                  <a:pt x="0" y="0"/>
                </a:lnTo>
                <a:lnTo>
                  <a:pt x="808799" y="808799"/>
                </a:lnTo>
                <a:close/>
              </a:path>
            </a:pathLst>
          </a:custGeom>
          <a:solidFill>
            <a:srgbClr val="0145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29049" y="588488"/>
            <a:ext cx="808990" cy="808990"/>
          </a:xfrm>
          <a:custGeom>
            <a:avLst/>
            <a:gdLst/>
            <a:ahLst/>
            <a:cxnLst/>
            <a:rect l="l" t="t" r="r" b="b"/>
            <a:pathLst>
              <a:path w="808990" h="808990">
                <a:moveTo>
                  <a:pt x="808799" y="808799"/>
                </a:moveTo>
                <a:lnTo>
                  <a:pt x="0" y="0"/>
                </a:lnTo>
                <a:lnTo>
                  <a:pt x="404399" y="0"/>
                </a:lnTo>
                <a:lnTo>
                  <a:pt x="808799" y="404399"/>
                </a:lnTo>
                <a:lnTo>
                  <a:pt x="808799" y="808799"/>
                </a:lnTo>
                <a:close/>
              </a:path>
            </a:pathLst>
          </a:custGeom>
          <a:solidFill>
            <a:srgbClr val="82C7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70525" y="365783"/>
            <a:ext cx="4803928" cy="541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1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70525" y="1604252"/>
            <a:ext cx="6755765" cy="16973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verywellmind.com/how-you-can-practice-self-regulation-416353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rywellmind.com/what-is-mood-527192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hyperlink" Target="https://www.verywellmind.com/forgetting-about-psychology-279503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rywellmind.com/what-is-mental-health-2330755" TargetMode="External"/><Relationship Id="rId2" Type="http://schemas.openxmlformats.org/officeDocument/2006/relationships/hyperlink" Target="https://www.verywellmind.com/what-is-motivation-279537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rywellmind.com/the-verywell-mind-podcast-5113058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gaphone.link/MERE282748804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uccesscoaching@wcupa.edu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erywellmind.com/the-psychology-of-procrastination-2795944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00300" y="504"/>
            <a:ext cx="1644014" cy="1644014"/>
          </a:xfrm>
          <a:custGeom>
            <a:avLst/>
            <a:gdLst/>
            <a:ahLst/>
            <a:cxnLst/>
            <a:rect l="l" t="t" r="r" b="b"/>
            <a:pathLst>
              <a:path w="1644015" h="1644014">
                <a:moveTo>
                  <a:pt x="1643699" y="1643700"/>
                </a:moveTo>
                <a:lnTo>
                  <a:pt x="0" y="0"/>
                </a:lnTo>
                <a:lnTo>
                  <a:pt x="1643699" y="0"/>
                </a:lnTo>
                <a:lnTo>
                  <a:pt x="1643699" y="1643700"/>
                </a:lnTo>
                <a:close/>
              </a:path>
            </a:pathLst>
          </a:custGeom>
          <a:solidFill>
            <a:srgbClr val="FFFFFF">
              <a:alpha val="302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490"/>
            <a:ext cx="5154295" cy="5134610"/>
            <a:chOff x="0" y="490"/>
            <a:chExt cx="5154295" cy="5134610"/>
          </a:xfrm>
        </p:grpSpPr>
        <p:sp>
          <p:nvSpPr>
            <p:cNvPr id="4" name="object 4"/>
            <p:cNvSpPr/>
            <p:nvPr/>
          </p:nvSpPr>
          <p:spPr>
            <a:xfrm>
              <a:off x="0" y="647"/>
              <a:ext cx="5154295" cy="5134610"/>
            </a:xfrm>
            <a:custGeom>
              <a:avLst/>
              <a:gdLst/>
              <a:ahLst/>
              <a:cxnLst/>
              <a:rect l="l" t="t" r="r" b="b"/>
              <a:pathLst>
                <a:path w="5154295" h="5134610">
                  <a:moveTo>
                    <a:pt x="5153698" y="5134254"/>
                  </a:moveTo>
                  <a:lnTo>
                    <a:pt x="0" y="0"/>
                  </a:lnTo>
                  <a:lnTo>
                    <a:pt x="0" y="1141628"/>
                  </a:lnTo>
                  <a:lnTo>
                    <a:pt x="0" y="2567127"/>
                  </a:lnTo>
                  <a:lnTo>
                    <a:pt x="0" y="2783332"/>
                  </a:lnTo>
                  <a:lnTo>
                    <a:pt x="2349131" y="5123840"/>
                  </a:lnTo>
                  <a:lnTo>
                    <a:pt x="2566378" y="5123840"/>
                  </a:lnTo>
                  <a:lnTo>
                    <a:pt x="2576842" y="5134254"/>
                  </a:lnTo>
                  <a:lnTo>
                    <a:pt x="5153698" y="5134254"/>
                  </a:lnTo>
                  <a:close/>
                </a:path>
              </a:pathLst>
            </a:custGeom>
            <a:solidFill>
              <a:srgbClr val="FFFFFF">
                <a:alpha val="302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96" y="490"/>
              <a:ext cx="2300605" cy="2291715"/>
            </a:xfrm>
            <a:custGeom>
              <a:avLst/>
              <a:gdLst/>
              <a:ahLst/>
              <a:cxnLst/>
              <a:rect l="l" t="t" r="r" b="b"/>
              <a:pathLst>
                <a:path w="2300605" h="2291715">
                  <a:moveTo>
                    <a:pt x="2300099" y="2291520"/>
                  </a:moveTo>
                  <a:lnTo>
                    <a:pt x="1150049" y="2291520"/>
                  </a:lnTo>
                  <a:lnTo>
                    <a:pt x="0" y="1145760"/>
                  </a:lnTo>
                  <a:lnTo>
                    <a:pt x="0" y="0"/>
                  </a:lnTo>
                  <a:lnTo>
                    <a:pt x="2300099" y="2291520"/>
                  </a:lnTo>
                  <a:close/>
                </a:path>
              </a:pathLst>
            </a:custGeom>
            <a:solidFill>
              <a:srgbClr val="0145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2821" y="588326"/>
              <a:ext cx="2300605" cy="2291715"/>
            </a:xfrm>
            <a:custGeom>
              <a:avLst/>
              <a:gdLst/>
              <a:ahLst/>
              <a:cxnLst/>
              <a:rect l="l" t="t" r="r" b="b"/>
              <a:pathLst>
                <a:path w="2300605" h="2291715">
                  <a:moveTo>
                    <a:pt x="2300099" y="2291520"/>
                  </a:moveTo>
                  <a:lnTo>
                    <a:pt x="0" y="0"/>
                  </a:lnTo>
                  <a:lnTo>
                    <a:pt x="1150049" y="0"/>
                  </a:lnTo>
                  <a:lnTo>
                    <a:pt x="2300099" y="1145760"/>
                  </a:lnTo>
                  <a:lnTo>
                    <a:pt x="2300099" y="2291520"/>
                  </a:lnTo>
                  <a:close/>
                </a:path>
              </a:pathLst>
            </a:custGeom>
            <a:solidFill>
              <a:srgbClr val="82C7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97440" y="884547"/>
            <a:ext cx="340550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90" dirty="0"/>
              <a:t>Procrastination</a:t>
            </a:r>
            <a:endParaRPr sz="4400" dirty="0"/>
          </a:p>
        </p:txBody>
      </p:sp>
      <p:sp>
        <p:nvSpPr>
          <p:cNvPr id="8" name="object 8"/>
          <p:cNvSpPr txBox="1"/>
          <p:nvPr/>
        </p:nvSpPr>
        <p:spPr>
          <a:xfrm>
            <a:off x="4267200" y="3790950"/>
            <a:ext cx="3886200" cy="47577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3000" i="1" dirty="0">
                <a:solidFill>
                  <a:srgbClr val="FFFFFF"/>
                </a:solidFill>
                <a:latin typeface="Times New Roman"/>
                <a:cs typeface="Times New Roman"/>
              </a:rPr>
              <a:t>WCU Success Coaching</a:t>
            </a:r>
            <a:endParaRPr sz="3000" dirty="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63650" y="1839600"/>
            <a:ext cx="2367648" cy="15788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81001"/>
            <a:ext cx="1038225" cy="1016635"/>
            <a:chOff x="0" y="381001"/>
            <a:chExt cx="1038225" cy="1016635"/>
          </a:xfrm>
        </p:grpSpPr>
        <p:sp>
          <p:nvSpPr>
            <p:cNvPr id="3" name="object 3"/>
            <p:cNvSpPr/>
            <p:nvPr/>
          </p:nvSpPr>
          <p:spPr>
            <a:xfrm>
              <a:off x="0" y="381001"/>
              <a:ext cx="808990" cy="808990"/>
            </a:xfrm>
            <a:custGeom>
              <a:avLst/>
              <a:gdLst/>
              <a:ahLst/>
              <a:cxnLst/>
              <a:rect l="l" t="t" r="r" b="b"/>
              <a:pathLst>
                <a:path w="808990" h="808990">
                  <a:moveTo>
                    <a:pt x="808799" y="808799"/>
                  </a:moveTo>
                  <a:lnTo>
                    <a:pt x="404399" y="808799"/>
                  </a:lnTo>
                  <a:lnTo>
                    <a:pt x="0" y="404399"/>
                  </a:lnTo>
                  <a:lnTo>
                    <a:pt x="0" y="0"/>
                  </a:lnTo>
                  <a:lnTo>
                    <a:pt x="808799" y="808799"/>
                  </a:lnTo>
                  <a:close/>
                </a:path>
              </a:pathLst>
            </a:custGeom>
            <a:solidFill>
              <a:srgbClr val="0145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9049" y="588488"/>
              <a:ext cx="808990" cy="808990"/>
            </a:xfrm>
            <a:custGeom>
              <a:avLst/>
              <a:gdLst/>
              <a:ahLst/>
              <a:cxnLst/>
              <a:rect l="l" t="t" r="r" b="b"/>
              <a:pathLst>
                <a:path w="808990" h="808990">
                  <a:moveTo>
                    <a:pt x="808799" y="808799"/>
                  </a:moveTo>
                  <a:lnTo>
                    <a:pt x="0" y="0"/>
                  </a:lnTo>
                  <a:lnTo>
                    <a:pt x="404399" y="0"/>
                  </a:lnTo>
                  <a:lnTo>
                    <a:pt x="808799" y="404399"/>
                  </a:lnTo>
                  <a:lnTo>
                    <a:pt x="808799" y="808799"/>
                  </a:lnTo>
                  <a:close/>
                </a:path>
              </a:pathLst>
            </a:custGeom>
            <a:solidFill>
              <a:srgbClr val="82C7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70525" y="365783"/>
            <a:ext cx="4803928" cy="471823"/>
          </a:xfrm>
          <a:prstGeom prst="rect">
            <a:avLst/>
          </a:prstGeom>
        </p:spPr>
        <p:txBody>
          <a:bodyPr vert="horz" wrap="square" lIns="0" tIns="101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sng" spc="85" dirty="0"/>
              <a:t>What</a:t>
            </a:r>
            <a:r>
              <a:rPr u="sng" spc="-70" dirty="0"/>
              <a:t> </a:t>
            </a:r>
            <a:r>
              <a:rPr u="sng" spc="-110" dirty="0"/>
              <a:t>is</a:t>
            </a:r>
            <a:r>
              <a:rPr u="sng" spc="-65" dirty="0"/>
              <a:t> </a:t>
            </a:r>
            <a:r>
              <a:rPr u="sng" spc="-55" dirty="0"/>
              <a:t>Procrastination?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800" y="1439003"/>
            <a:ext cx="156400" cy="147200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3276600" y="3982949"/>
            <a:ext cx="707390" cy="1358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00" spc="-15" dirty="0">
                <a:solidFill>
                  <a:srgbClr val="FFFFFF"/>
                </a:solidFill>
                <a:latin typeface="Arial"/>
                <a:cs typeface="Arial"/>
              </a:rPr>
              <a:t>(K.</a:t>
            </a:r>
            <a:r>
              <a:rPr sz="7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Cherry,</a:t>
            </a:r>
            <a:r>
              <a:rPr sz="7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2024)</a:t>
            </a:r>
            <a:endParaRPr sz="700" dirty="0">
              <a:latin typeface="Arial"/>
              <a:cs typeface="Arial"/>
            </a:endParaRPr>
          </a:p>
        </p:txBody>
      </p: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10400" y="1777982"/>
            <a:ext cx="1871224" cy="123812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8892FDB-AB28-7E4E-F4B8-A50327054E57}"/>
              </a:ext>
            </a:extLst>
          </p:cNvPr>
          <p:cNvSpPr txBox="1"/>
          <p:nvPr/>
        </p:nvSpPr>
        <p:spPr>
          <a:xfrm>
            <a:off x="1300668" y="1180247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120" dirty="0">
                <a:solidFill>
                  <a:schemeClr val="bg1"/>
                </a:solidFill>
                <a:latin typeface="Times New Roman"/>
                <a:cs typeface="Times New Roman"/>
              </a:rPr>
              <a:t>Why</a:t>
            </a:r>
            <a:r>
              <a:rPr lang="en-US" sz="12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200" spc="125" dirty="0">
                <a:solidFill>
                  <a:schemeClr val="bg1"/>
                </a:solidFill>
                <a:latin typeface="Times New Roman"/>
                <a:cs typeface="Times New Roman"/>
              </a:rPr>
              <a:t>we</a:t>
            </a:r>
            <a:r>
              <a:rPr lang="en-US" sz="1200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200" spc="125" dirty="0">
                <a:solidFill>
                  <a:schemeClr val="bg1"/>
                </a:solidFill>
                <a:latin typeface="Times New Roman"/>
                <a:cs typeface="Times New Roman"/>
              </a:rPr>
              <a:t>keep</a:t>
            </a:r>
            <a:r>
              <a:rPr lang="en-US" sz="12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200" spc="145" dirty="0">
                <a:solidFill>
                  <a:schemeClr val="bg1"/>
                </a:solidFill>
                <a:latin typeface="Times New Roman"/>
                <a:cs typeface="Times New Roman"/>
              </a:rPr>
              <a:t>putting</a:t>
            </a:r>
            <a:r>
              <a:rPr lang="en-US" sz="12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200" spc="145" dirty="0">
                <a:solidFill>
                  <a:schemeClr val="bg1"/>
                </a:solidFill>
                <a:latin typeface="Times New Roman"/>
                <a:cs typeface="Times New Roman"/>
              </a:rPr>
              <a:t>things</a:t>
            </a:r>
            <a:r>
              <a:rPr lang="en-US" sz="12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200" spc="100" dirty="0">
                <a:solidFill>
                  <a:schemeClr val="bg1"/>
                </a:solidFill>
                <a:latin typeface="Times New Roman"/>
                <a:cs typeface="Times New Roman"/>
              </a:rPr>
              <a:t>off,</a:t>
            </a:r>
            <a:r>
              <a:rPr lang="en-US" sz="12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200" spc="125" dirty="0">
                <a:solidFill>
                  <a:schemeClr val="bg1"/>
                </a:solidFill>
                <a:latin typeface="Times New Roman"/>
                <a:cs typeface="Times New Roman"/>
              </a:rPr>
              <a:t>despite</a:t>
            </a:r>
            <a:r>
              <a:rPr lang="en-US" sz="12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200" spc="155" dirty="0">
                <a:solidFill>
                  <a:schemeClr val="bg1"/>
                </a:solidFill>
                <a:latin typeface="Times New Roman"/>
                <a:cs typeface="Times New Roman"/>
              </a:rPr>
              <a:t>the</a:t>
            </a:r>
            <a:r>
              <a:rPr lang="en-US" sz="12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200" spc="130" dirty="0">
                <a:solidFill>
                  <a:schemeClr val="bg1"/>
                </a:solidFill>
                <a:latin typeface="Times New Roman"/>
                <a:cs typeface="Times New Roman"/>
              </a:rPr>
              <a:t>consequences?</a:t>
            </a:r>
            <a:r>
              <a:rPr lang="en-US" sz="1200" spc="-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200" spc="135" dirty="0">
                <a:solidFill>
                  <a:schemeClr val="bg1"/>
                </a:solidFill>
                <a:latin typeface="Times New Roman"/>
                <a:cs typeface="Times New Roman"/>
              </a:rPr>
              <a:t>Don't</a:t>
            </a:r>
            <a:r>
              <a:rPr lang="en-US" sz="1200" spc="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200" spc="114" dirty="0">
                <a:solidFill>
                  <a:schemeClr val="bg1"/>
                </a:solidFill>
                <a:latin typeface="Times New Roman"/>
                <a:cs typeface="Times New Roman"/>
              </a:rPr>
              <a:t>worry;</a:t>
            </a:r>
            <a:r>
              <a:rPr lang="en-US" sz="1200" spc="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200" spc="100" dirty="0">
                <a:solidFill>
                  <a:schemeClr val="bg1"/>
                </a:solidFill>
                <a:latin typeface="Times New Roman"/>
                <a:cs typeface="Times New Roman"/>
              </a:rPr>
              <a:t>we all do it</a:t>
            </a:r>
            <a:endParaRPr lang="en-US" sz="12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endParaRPr lang="en-US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0C67D6-1A45-494C-E8B5-604E2B5E75B1}"/>
              </a:ext>
            </a:extLst>
          </p:cNvPr>
          <p:cNvSpPr txBox="1"/>
          <p:nvPr/>
        </p:nvSpPr>
        <p:spPr>
          <a:xfrm>
            <a:off x="1269991" y="1815526"/>
            <a:ext cx="5550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Times New Roman"/>
                <a:cs typeface="Times New Roman"/>
              </a:rPr>
              <a:t>1.</a:t>
            </a:r>
            <a:r>
              <a:rPr lang="en-US" sz="1200" b="1" spc="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200" b="1" u="sng" spc="105" dirty="0">
                <a:solidFill>
                  <a:schemeClr val="bg1"/>
                </a:solidFill>
                <a:latin typeface="Times New Roman"/>
                <a:cs typeface="Times New Roman"/>
              </a:rPr>
              <a:t>Procrastination</a:t>
            </a:r>
            <a:r>
              <a:rPr lang="en-US" sz="1200" b="1" spc="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200" spc="80" dirty="0">
                <a:solidFill>
                  <a:schemeClr val="bg1"/>
                </a:solidFill>
                <a:latin typeface="Times New Roman"/>
                <a:cs typeface="Times New Roman"/>
              </a:rPr>
              <a:t>is</a:t>
            </a:r>
            <a:r>
              <a:rPr lang="en-US" sz="1200" spc="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200" spc="120" dirty="0">
                <a:solidFill>
                  <a:schemeClr val="bg1"/>
                </a:solidFill>
                <a:latin typeface="Times New Roman"/>
                <a:cs typeface="Times New Roman"/>
              </a:rPr>
              <a:t>the</a:t>
            </a:r>
            <a:r>
              <a:rPr lang="en-US" sz="1200" spc="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200" spc="100" dirty="0">
                <a:solidFill>
                  <a:schemeClr val="bg1"/>
                </a:solidFill>
                <a:latin typeface="Times New Roman"/>
                <a:cs typeface="Times New Roman"/>
              </a:rPr>
              <a:t>act</a:t>
            </a:r>
            <a:r>
              <a:rPr lang="en-US" sz="1200" spc="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200" spc="85" dirty="0">
                <a:solidFill>
                  <a:schemeClr val="bg1"/>
                </a:solidFill>
                <a:latin typeface="Times New Roman"/>
                <a:cs typeface="Times New Roman"/>
              </a:rPr>
              <a:t>of</a:t>
            </a:r>
            <a:r>
              <a:rPr lang="en-US" sz="1200" spc="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200" spc="95" dirty="0">
                <a:solidFill>
                  <a:schemeClr val="bg1"/>
                </a:solidFill>
                <a:latin typeface="Times New Roman"/>
                <a:cs typeface="Times New Roman"/>
              </a:rPr>
              <a:t>delaying</a:t>
            </a:r>
            <a:r>
              <a:rPr lang="en-US" sz="1200" spc="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200" spc="110" dirty="0">
                <a:solidFill>
                  <a:schemeClr val="bg1"/>
                </a:solidFill>
                <a:latin typeface="Times New Roman"/>
                <a:cs typeface="Times New Roman"/>
              </a:rPr>
              <a:t>or</a:t>
            </a:r>
            <a:r>
              <a:rPr lang="en-US" sz="1200" spc="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200" spc="110" dirty="0">
                <a:solidFill>
                  <a:schemeClr val="bg1"/>
                </a:solidFill>
                <a:latin typeface="Times New Roman"/>
                <a:cs typeface="Times New Roman"/>
              </a:rPr>
              <a:t>putting</a:t>
            </a:r>
            <a:r>
              <a:rPr lang="en-US" sz="1200" spc="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200" spc="75" dirty="0">
                <a:solidFill>
                  <a:schemeClr val="bg1"/>
                </a:solidFill>
                <a:latin typeface="Times New Roman"/>
                <a:cs typeface="Times New Roman"/>
              </a:rPr>
              <a:t>off</a:t>
            </a:r>
            <a:r>
              <a:rPr lang="en-US" sz="1200" spc="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200" spc="110" dirty="0">
                <a:solidFill>
                  <a:schemeClr val="bg1"/>
                </a:solidFill>
                <a:latin typeface="Times New Roman"/>
                <a:cs typeface="Times New Roman"/>
              </a:rPr>
              <a:t>tasks</a:t>
            </a:r>
            <a:r>
              <a:rPr lang="en-US" sz="1200" spc="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200" spc="100" dirty="0">
                <a:solidFill>
                  <a:schemeClr val="bg1"/>
                </a:solidFill>
                <a:latin typeface="Times New Roman"/>
                <a:cs typeface="Times New Roman"/>
              </a:rPr>
              <a:t>until</a:t>
            </a:r>
            <a:r>
              <a:rPr lang="en-US" sz="1200" spc="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200" spc="120" dirty="0">
                <a:solidFill>
                  <a:schemeClr val="bg1"/>
                </a:solidFill>
                <a:latin typeface="Times New Roman"/>
                <a:cs typeface="Times New Roman"/>
              </a:rPr>
              <a:t>the</a:t>
            </a:r>
            <a:r>
              <a:rPr lang="en-US" sz="1200" spc="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200" spc="95" dirty="0">
                <a:solidFill>
                  <a:schemeClr val="bg1"/>
                </a:solidFill>
                <a:latin typeface="Times New Roman"/>
                <a:cs typeface="Times New Roman"/>
              </a:rPr>
              <a:t>last</a:t>
            </a:r>
            <a:r>
              <a:rPr lang="en-US" sz="1200" spc="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200" spc="125" dirty="0">
                <a:solidFill>
                  <a:schemeClr val="bg1"/>
                </a:solidFill>
                <a:latin typeface="Times New Roman"/>
                <a:cs typeface="Times New Roman"/>
              </a:rPr>
              <a:t>minute</a:t>
            </a:r>
            <a:r>
              <a:rPr lang="en-US" sz="1200" spc="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200" spc="110" dirty="0">
                <a:solidFill>
                  <a:schemeClr val="bg1"/>
                </a:solidFill>
                <a:latin typeface="Times New Roman"/>
                <a:cs typeface="Times New Roman"/>
              </a:rPr>
              <a:t>or</a:t>
            </a:r>
            <a:r>
              <a:rPr lang="en-US" sz="1200" spc="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200" spc="114" dirty="0">
                <a:solidFill>
                  <a:schemeClr val="bg1"/>
                </a:solidFill>
                <a:latin typeface="Times New Roman"/>
                <a:cs typeface="Times New Roman"/>
              </a:rPr>
              <a:t>past</a:t>
            </a:r>
            <a:r>
              <a:rPr lang="en-US" sz="1200" spc="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200" spc="105" dirty="0">
                <a:solidFill>
                  <a:schemeClr val="bg1"/>
                </a:solidFill>
                <a:latin typeface="Times New Roman"/>
                <a:cs typeface="Times New Roman"/>
              </a:rPr>
              <a:t>their</a:t>
            </a:r>
            <a:r>
              <a:rPr lang="en-US" sz="1200" spc="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200" spc="90" dirty="0">
                <a:solidFill>
                  <a:schemeClr val="bg1"/>
                </a:solidFill>
                <a:latin typeface="Times New Roman"/>
                <a:cs typeface="Times New Roman"/>
              </a:rPr>
              <a:t>deadline.</a:t>
            </a:r>
            <a:r>
              <a:rPr lang="en-US" sz="1200" spc="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200" spc="114" dirty="0">
                <a:solidFill>
                  <a:schemeClr val="bg1"/>
                </a:solidFill>
                <a:latin typeface="Times New Roman"/>
                <a:cs typeface="Times New Roman"/>
              </a:rPr>
              <a:t>It's</a:t>
            </a:r>
            <a:r>
              <a:rPr lang="en-US" sz="1200" spc="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200" spc="125" dirty="0">
                <a:solidFill>
                  <a:schemeClr val="bg1"/>
                </a:solidFill>
                <a:latin typeface="Times New Roman"/>
                <a:cs typeface="Times New Roman"/>
              </a:rPr>
              <a:t>not</a:t>
            </a:r>
            <a:r>
              <a:rPr lang="en-US" sz="1200" spc="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200" spc="100" dirty="0">
                <a:solidFill>
                  <a:schemeClr val="bg1"/>
                </a:solidFill>
                <a:latin typeface="Times New Roman"/>
                <a:cs typeface="Times New Roman"/>
              </a:rPr>
              <a:t>just</a:t>
            </a:r>
            <a:r>
              <a:rPr lang="en-US" sz="1200" spc="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200" spc="114" dirty="0">
                <a:solidFill>
                  <a:schemeClr val="bg1"/>
                </a:solidFill>
                <a:latin typeface="Times New Roman"/>
                <a:cs typeface="Times New Roman"/>
              </a:rPr>
              <a:t>a</a:t>
            </a:r>
            <a:r>
              <a:rPr lang="en-US" sz="1200" spc="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200" spc="100" dirty="0">
                <a:solidFill>
                  <a:schemeClr val="bg1"/>
                </a:solidFill>
                <a:latin typeface="Times New Roman"/>
                <a:cs typeface="Times New Roman"/>
              </a:rPr>
              <a:t>time </a:t>
            </a:r>
            <a:r>
              <a:rPr lang="en-US" sz="1200" spc="135" dirty="0">
                <a:solidFill>
                  <a:schemeClr val="bg1"/>
                </a:solidFill>
                <a:latin typeface="Times New Roman"/>
                <a:cs typeface="Times New Roman"/>
              </a:rPr>
              <a:t>management</a:t>
            </a:r>
            <a:r>
              <a:rPr lang="en-US" sz="1200" spc="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200" spc="100" dirty="0">
                <a:solidFill>
                  <a:schemeClr val="bg1"/>
                </a:solidFill>
                <a:latin typeface="Times New Roman"/>
                <a:cs typeface="Times New Roman"/>
              </a:rPr>
              <a:t>problem.</a:t>
            </a:r>
            <a:r>
              <a:rPr lang="en-US" sz="1200" spc="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200" spc="100" dirty="0">
                <a:solidFill>
                  <a:schemeClr val="bg1"/>
                </a:solidFill>
                <a:latin typeface="Times New Roman"/>
                <a:cs typeface="Times New Roman"/>
              </a:rPr>
              <a:t>Researchers</a:t>
            </a:r>
            <a:r>
              <a:rPr lang="en-US" sz="1200" spc="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200" spc="110" dirty="0">
                <a:solidFill>
                  <a:schemeClr val="bg1"/>
                </a:solidFill>
                <a:latin typeface="Times New Roman"/>
                <a:cs typeface="Times New Roman"/>
              </a:rPr>
              <a:t>suggest</a:t>
            </a:r>
            <a:r>
              <a:rPr lang="en-US" sz="1200" spc="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200" spc="125" dirty="0">
                <a:solidFill>
                  <a:schemeClr val="bg1"/>
                </a:solidFill>
                <a:latin typeface="Times New Roman"/>
                <a:cs typeface="Times New Roman"/>
              </a:rPr>
              <a:t>that</a:t>
            </a:r>
            <a:r>
              <a:rPr lang="en-US" sz="1200" spc="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200" spc="110" dirty="0">
                <a:solidFill>
                  <a:schemeClr val="bg1"/>
                </a:solidFill>
                <a:latin typeface="Times New Roman"/>
                <a:cs typeface="Times New Roman"/>
              </a:rPr>
              <a:t>it's</a:t>
            </a:r>
            <a:r>
              <a:rPr lang="en-US" sz="1200" spc="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200" spc="114" dirty="0">
                <a:solidFill>
                  <a:schemeClr val="bg1"/>
                </a:solidFill>
                <a:latin typeface="Times New Roman"/>
                <a:cs typeface="Times New Roman"/>
              </a:rPr>
              <a:t>a</a:t>
            </a:r>
            <a:r>
              <a:rPr lang="en-US" sz="1200" spc="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200" spc="85" dirty="0">
                <a:solidFill>
                  <a:schemeClr val="bg1"/>
                </a:solidFill>
                <a:latin typeface="Times New Roman"/>
                <a:cs typeface="Times New Roman"/>
              </a:rPr>
              <a:t>failure</a:t>
            </a:r>
            <a:r>
              <a:rPr lang="en-US" sz="1200" spc="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200" spc="105" dirty="0">
                <a:solidFill>
                  <a:schemeClr val="bg1"/>
                </a:solidFill>
                <a:latin typeface="Times New Roman"/>
                <a:cs typeface="Times New Roman"/>
              </a:rPr>
              <a:t>in</a:t>
            </a:r>
            <a:r>
              <a:rPr lang="en-US" sz="1200" spc="-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200" u="sng" spc="95" dirty="0">
                <a:solidFill>
                  <a:schemeClr val="bg1"/>
                </a:solidFill>
                <a:uFill>
                  <a:solidFill>
                    <a:srgbClr val="1B212C"/>
                  </a:solidFill>
                </a:uFill>
                <a:latin typeface="Times New Roman"/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self-</a:t>
            </a:r>
            <a:r>
              <a:rPr lang="en-US" sz="1200" u="sng" spc="110" dirty="0">
                <a:solidFill>
                  <a:schemeClr val="bg1"/>
                </a:solidFill>
                <a:uFill>
                  <a:solidFill>
                    <a:srgbClr val="1B212C"/>
                  </a:solidFill>
                </a:uFill>
                <a:latin typeface="Times New Roman"/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regulation</a:t>
            </a:r>
            <a:r>
              <a:rPr lang="en-US" sz="1200" spc="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200" spc="125" dirty="0">
                <a:solidFill>
                  <a:schemeClr val="bg1"/>
                </a:solidFill>
                <a:latin typeface="Times New Roman"/>
                <a:cs typeface="Times New Roman"/>
              </a:rPr>
              <a:t>that</a:t>
            </a:r>
            <a:r>
              <a:rPr lang="en-US" sz="1200" spc="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200" spc="100" dirty="0">
                <a:solidFill>
                  <a:schemeClr val="bg1"/>
                </a:solidFill>
                <a:latin typeface="Times New Roman"/>
                <a:cs typeface="Times New Roman"/>
              </a:rPr>
              <a:t>leads</a:t>
            </a:r>
            <a:r>
              <a:rPr lang="en-US" sz="1200" spc="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200" spc="120" dirty="0">
                <a:solidFill>
                  <a:schemeClr val="bg1"/>
                </a:solidFill>
                <a:latin typeface="Times New Roman"/>
                <a:cs typeface="Times New Roman"/>
              </a:rPr>
              <a:t>us</a:t>
            </a:r>
            <a:r>
              <a:rPr lang="en-US" sz="1200" spc="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200" spc="110" dirty="0">
                <a:solidFill>
                  <a:schemeClr val="bg1"/>
                </a:solidFill>
                <a:latin typeface="Times New Roman"/>
                <a:cs typeface="Times New Roman"/>
              </a:rPr>
              <a:t>to</a:t>
            </a:r>
            <a:r>
              <a:rPr lang="en-US" sz="1200" spc="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200" spc="100" dirty="0">
                <a:solidFill>
                  <a:schemeClr val="bg1"/>
                </a:solidFill>
                <a:latin typeface="Times New Roman"/>
                <a:cs typeface="Times New Roman"/>
              </a:rPr>
              <a:t>act</a:t>
            </a:r>
            <a:r>
              <a:rPr lang="en-US" sz="1200" spc="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200" spc="80" dirty="0">
                <a:solidFill>
                  <a:schemeClr val="bg1"/>
                </a:solidFill>
                <a:latin typeface="Times New Roman"/>
                <a:cs typeface="Times New Roman"/>
              </a:rPr>
              <a:t>irrationally</a:t>
            </a:r>
            <a:endParaRPr lang="en-US" sz="12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endParaRPr lang="en-US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0E8E9D-735F-B50E-1581-F88070C5A4CE}"/>
              </a:ext>
            </a:extLst>
          </p:cNvPr>
          <p:cNvSpPr txBox="1"/>
          <p:nvPr/>
        </p:nvSpPr>
        <p:spPr>
          <a:xfrm>
            <a:off x="1269991" y="2746456"/>
            <a:ext cx="5846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80" dirty="0">
                <a:solidFill>
                  <a:schemeClr val="bg1"/>
                </a:solidFill>
                <a:latin typeface="Times New Roman"/>
                <a:cs typeface="Times New Roman"/>
              </a:rPr>
              <a:t>2.</a:t>
            </a:r>
            <a:r>
              <a:rPr lang="en-US" sz="1200" b="1" u="sng" spc="80" dirty="0">
                <a:solidFill>
                  <a:schemeClr val="bg1"/>
                </a:solidFill>
                <a:latin typeface="Times New Roman"/>
                <a:cs typeface="Times New Roman"/>
              </a:rPr>
              <a:t>Passive</a:t>
            </a:r>
            <a:r>
              <a:rPr lang="en-US" sz="1200" b="1" u="sng" spc="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200" b="1" u="sng" spc="80" dirty="0">
                <a:solidFill>
                  <a:schemeClr val="bg1"/>
                </a:solidFill>
                <a:latin typeface="Times New Roman"/>
                <a:cs typeface="Times New Roman"/>
              </a:rPr>
              <a:t>Procrastinators</a:t>
            </a:r>
            <a:r>
              <a:rPr lang="en-US" sz="1200" spc="80" dirty="0">
                <a:solidFill>
                  <a:schemeClr val="bg1"/>
                </a:solidFill>
                <a:latin typeface="Times New Roman"/>
                <a:cs typeface="Times New Roman"/>
              </a:rPr>
              <a:t>:</a:t>
            </a:r>
            <a:r>
              <a:rPr lang="en-US" sz="1200" spc="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200" spc="80" dirty="0">
                <a:solidFill>
                  <a:schemeClr val="bg1"/>
                </a:solidFill>
                <a:latin typeface="Times New Roman"/>
                <a:cs typeface="Times New Roman"/>
              </a:rPr>
              <a:t>Delay</a:t>
            </a:r>
            <a:r>
              <a:rPr lang="en-US" sz="1200" spc="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200" spc="120" dirty="0">
                <a:solidFill>
                  <a:schemeClr val="bg1"/>
                </a:solidFill>
                <a:latin typeface="Times New Roman"/>
                <a:cs typeface="Times New Roman"/>
              </a:rPr>
              <a:t>the</a:t>
            </a:r>
            <a:r>
              <a:rPr lang="en-US" sz="1200" spc="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200" spc="110" dirty="0">
                <a:solidFill>
                  <a:schemeClr val="bg1"/>
                </a:solidFill>
                <a:latin typeface="Times New Roman"/>
                <a:cs typeface="Times New Roman"/>
              </a:rPr>
              <a:t>task</a:t>
            </a:r>
            <a:r>
              <a:rPr lang="en-US" sz="1200" spc="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200" spc="105" dirty="0">
                <a:solidFill>
                  <a:schemeClr val="bg1"/>
                </a:solidFill>
                <a:latin typeface="Times New Roman"/>
                <a:cs typeface="Times New Roman"/>
              </a:rPr>
              <a:t>because</a:t>
            </a:r>
            <a:r>
              <a:rPr lang="en-US" sz="1200" spc="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200" spc="110" dirty="0">
                <a:solidFill>
                  <a:schemeClr val="bg1"/>
                </a:solidFill>
                <a:latin typeface="Times New Roman"/>
                <a:cs typeface="Times New Roman"/>
              </a:rPr>
              <a:t>they</a:t>
            </a:r>
            <a:r>
              <a:rPr lang="en-US" sz="1200" spc="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200" spc="110" dirty="0">
                <a:solidFill>
                  <a:schemeClr val="bg1"/>
                </a:solidFill>
                <a:latin typeface="Times New Roman"/>
                <a:cs typeface="Times New Roman"/>
              </a:rPr>
              <a:t>have</a:t>
            </a:r>
            <a:r>
              <a:rPr lang="en-US" sz="1200" spc="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200" spc="100" dirty="0">
                <a:solidFill>
                  <a:schemeClr val="bg1"/>
                </a:solidFill>
                <a:latin typeface="Times New Roman"/>
                <a:cs typeface="Times New Roman"/>
              </a:rPr>
              <a:t>trouble</a:t>
            </a:r>
            <a:r>
              <a:rPr lang="en-US" sz="1200" spc="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200" spc="120" dirty="0">
                <a:solidFill>
                  <a:schemeClr val="bg1"/>
                </a:solidFill>
                <a:latin typeface="Times New Roman"/>
                <a:cs typeface="Times New Roman"/>
              </a:rPr>
              <a:t>making</a:t>
            </a:r>
            <a:r>
              <a:rPr lang="en-US" sz="1200" spc="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200" spc="95" dirty="0">
                <a:solidFill>
                  <a:schemeClr val="bg1"/>
                </a:solidFill>
                <a:latin typeface="Times New Roman"/>
                <a:cs typeface="Times New Roman"/>
              </a:rPr>
              <a:t>decisions</a:t>
            </a:r>
            <a:r>
              <a:rPr lang="en-US" sz="1200" spc="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200" spc="130" dirty="0">
                <a:solidFill>
                  <a:schemeClr val="bg1"/>
                </a:solidFill>
                <a:latin typeface="Times New Roman"/>
                <a:cs typeface="Times New Roman"/>
              </a:rPr>
              <a:t>and</a:t>
            </a:r>
            <a:r>
              <a:rPr lang="en-US" sz="1200" spc="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200" spc="100" dirty="0">
                <a:solidFill>
                  <a:schemeClr val="bg1"/>
                </a:solidFill>
                <a:latin typeface="Times New Roman"/>
                <a:cs typeface="Times New Roman"/>
              </a:rPr>
              <a:t>acting</a:t>
            </a:r>
            <a:r>
              <a:rPr lang="en-US" sz="1200" spc="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200" spc="130" dirty="0">
                <a:solidFill>
                  <a:schemeClr val="bg1"/>
                </a:solidFill>
                <a:latin typeface="Times New Roman"/>
                <a:cs typeface="Times New Roman"/>
              </a:rPr>
              <a:t>on</a:t>
            </a:r>
            <a:r>
              <a:rPr lang="en-US" sz="1200" spc="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200" spc="120" dirty="0">
                <a:solidFill>
                  <a:schemeClr val="bg1"/>
                </a:solidFill>
                <a:latin typeface="Times New Roman"/>
                <a:cs typeface="Times New Roman"/>
              </a:rPr>
              <a:t>them</a:t>
            </a:r>
            <a:endParaRPr lang="en-US" sz="12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998EBB-49F6-5F15-8974-D84BFACAA32B}"/>
              </a:ext>
            </a:extLst>
          </p:cNvPr>
          <p:cNvSpPr txBox="1"/>
          <p:nvPr/>
        </p:nvSpPr>
        <p:spPr>
          <a:xfrm>
            <a:off x="1300668" y="3400387"/>
            <a:ext cx="5106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pc="55" dirty="0">
                <a:solidFill>
                  <a:schemeClr val="bg1"/>
                </a:solidFill>
                <a:latin typeface="Times New Roman"/>
                <a:cs typeface="Times New Roman"/>
              </a:rPr>
              <a:t>3</a:t>
            </a:r>
            <a:r>
              <a:rPr lang="en-US" sz="1200" b="1" u="sng" spc="55" dirty="0">
                <a:solidFill>
                  <a:schemeClr val="bg1"/>
                </a:solidFill>
                <a:latin typeface="Times New Roman"/>
                <a:cs typeface="Times New Roman"/>
              </a:rPr>
              <a:t>.</a:t>
            </a:r>
            <a:r>
              <a:rPr lang="en-US" sz="1200" b="1" u="sng" spc="65" dirty="0">
                <a:solidFill>
                  <a:schemeClr val="bg1"/>
                </a:solidFill>
                <a:latin typeface="Times New Roman"/>
                <a:cs typeface="Times New Roman"/>
              </a:rPr>
              <a:t>Active</a:t>
            </a:r>
            <a:r>
              <a:rPr lang="en-US" sz="1200" b="1" u="sng" spc="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200" b="1" u="sng" spc="80" dirty="0">
                <a:solidFill>
                  <a:schemeClr val="bg1"/>
                </a:solidFill>
                <a:latin typeface="Times New Roman"/>
                <a:cs typeface="Times New Roman"/>
              </a:rPr>
              <a:t>procrastinators</a:t>
            </a:r>
            <a:r>
              <a:rPr lang="en-US" sz="1200" spc="80" dirty="0">
                <a:solidFill>
                  <a:schemeClr val="bg1"/>
                </a:solidFill>
                <a:latin typeface="Times New Roman"/>
                <a:cs typeface="Times New Roman"/>
              </a:rPr>
              <a:t>:</a:t>
            </a:r>
            <a:r>
              <a:rPr lang="en-US" sz="1200" spc="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200" spc="80" dirty="0">
                <a:solidFill>
                  <a:schemeClr val="bg1"/>
                </a:solidFill>
                <a:latin typeface="Times New Roman"/>
                <a:cs typeface="Times New Roman"/>
              </a:rPr>
              <a:t>Delay</a:t>
            </a:r>
            <a:r>
              <a:rPr lang="en-US" sz="1200" spc="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200" spc="120" dirty="0">
                <a:solidFill>
                  <a:schemeClr val="bg1"/>
                </a:solidFill>
                <a:latin typeface="Times New Roman"/>
                <a:cs typeface="Times New Roman"/>
              </a:rPr>
              <a:t>the</a:t>
            </a:r>
            <a:r>
              <a:rPr lang="en-US" sz="1200" spc="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200" spc="110" dirty="0">
                <a:solidFill>
                  <a:schemeClr val="bg1"/>
                </a:solidFill>
                <a:latin typeface="Times New Roman"/>
                <a:cs typeface="Times New Roman"/>
              </a:rPr>
              <a:t>task</a:t>
            </a:r>
            <a:r>
              <a:rPr lang="en-US" sz="1200" spc="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200" spc="100" dirty="0">
                <a:solidFill>
                  <a:schemeClr val="bg1"/>
                </a:solidFill>
                <a:latin typeface="Times New Roman"/>
                <a:cs typeface="Times New Roman"/>
              </a:rPr>
              <a:t>purposefully</a:t>
            </a:r>
            <a:r>
              <a:rPr lang="en-US" sz="1200" spc="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200" spc="105" dirty="0">
                <a:solidFill>
                  <a:schemeClr val="bg1"/>
                </a:solidFill>
                <a:latin typeface="Times New Roman"/>
                <a:cs typeface="Times New Roman"/>
              </a:rPr>
              <a:t>because</a:t>
            </a:r>
            <a:r>
              <a:rPr lang="en-US" sz="1200" spc="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200" spc="105" dirty="0">
                <a:solidFill>
                  <a:schemeClr val="bg1"/>
                </a:solidFill>
                <a:latin typeface="Times New Roman"/>
                <a:cs typeface="Times New Roman"/>
              </a:rPr>
              <a:t>working</a:t>
            </a:r>
            <a:r>
              <a:rPr lang="en-US" sz="1200" spc="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200" spc="120" dirty="0">
                <a:solidFill>
                  <a:schemeClr val="bg1"/>
                </a:solidFill>
                <a:latin typeface="Times New Roman"/>
                <a:cs typeface="Times New Roman"/>
              </a:rPr>
              <a:t>under</a:t>
            </a:r>
            <a:r>
              <a:rPr lang="en-US" sz="1200" spc="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200" spc="110" dirty="0">
                <a:solidFill>
                  <a:schemeClr val="bg1"/>
                </a:solidFill>
                <a:latin typeface="Times New Roman"/>
                <a:cs typeface="Times New Roman"/>
              </a:rPr>
              <a:t>pressure</a:t>
            </a:r>
            <a:r>
              <a:rPr lang="en-US" sz="1200" spc="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200" spc="95" dirty="0">
                <a:solidFill>
                  <a:schemeClr val="bg1"/>
                </a:solidFill>
                <a:latin typeface="Times New Roman"/>
                <a:cs typeface="Times New Roman"/>
              </a:rPr>
              <a:t>allows</a:t>
            </a:r>
            <a:r>
              <a:rPr lang="en-US" sz="1200" spc="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200" spc="140" dirty="0">
                <a:solidFill>
                  <a:schemeClr val="bg1"/>
                </a:solidFill>
                <a:latin typeface="Times New Roman"/>
                <a:cs typeface="Times New Roman"/>
              </a:rPr>
              <a:t>them</a:t>
            </a:r>
            <a:r>
              <a:rPr lang="en-US" sz="1200" spc="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200" spc="110" dirty="0">
                <a:solidFill>
                  <a:schemeClr val="bg1"/>
                </a:solidFill>
                <a:latin typeface="Times New Roman"/>
                <a:cs typeface="Times New Roman"/>
              </a:rPr>
              <a:t>to</a:t>
            </a:r>
            <a:r>
              <a:rPr lang="en-US" sz="1200" spc="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200" spc="100" dirty="0">
                <a:solidFill>
                  <a:schemeClr val="bg1"/>
                </a:solidFill>
                <a:latin typeface="Times New Roman"/>
                <a:cs typeface="Times New Roman"/>
              </a:rPr>
              <a:t>"feel</a:t>
            </a:r>
            <a:r>
              <a:rPr lang="en-US" sz="1200" spc="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200" spc="100" dirty="0">
                <a:solidFill>
                  <a:schemeClr val="bg1"/>
                </a:solidFill>
                <a:latin typeface="Times New Roman"/>
                <a:cs typeface="Times New Roman"/>
              </a:rPr>
              <a:t>challenged</a:t>
            </a:r>
            <a:r>
              <a:rPr lang="en-US" sz="1200" spc="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200" spc="105" dirty="0">
                <a:solidFill>
                  <a:schemeClr val="bg1"/>
                </a:solidFill>
                <a:latin typeface="Times New Roman"/>
                <a:cs typeface="Times New Roman"/>
              </a:rPr>
              <a:t>and motivated”.</a:t>
            </a:r>
            <a:endParaRPr lang="en-US" sz="12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81001"/>
            <a:ext cx="1038225" cy="1016635"/>
            <a:chOff x="0" y="381001"/>
            <a:chExt cx="1038225" cy="1016635"/>
          </a:xfrm>
        </p:grpSpPr>
        <p:sp>
          <p:nvSpPr>
            <p:cNvPr id="3" name="object 3"/>
            <p:cNvSpPr/>
            <p:nvPr/>
          </p:nvSpPr>
          <p:spPr>
            <a:xfrm>
              <a:off x="0" y="381001"/>
              <a:ext cx="808990" cy="808990"/>
            </a:xfrm>
            <a:custGeom>
              <a:avLst/>
              <a:gdLst/>
              <a:ahLst/>
              <a:cxnLst/>
              <a:rect l="l" t="t" r="r" b="b"/>
              <a:pathLst>
                <a:path w="808990" h="808990">
                  <a:moveTo>
                    <a:pt x="808799" y="808799"/>
                  </a:moveTo>
                  <a:lnTo>
                    <a:pt x="404399" y="808799"/>
                  </a:lnTo>
                  <a:lnTo>
                    <a:pt x="0" y="404399"/>
                  </a:lnTo>
                  <a:lnTo>
                    <a:pt x="0" y="0"/>
                  </a:lnTo>
                  <a:lnTo>
                    <a:pt x="808799" y="808799"/>
                  </a:lnTo>
                  <a:close/>
                </a:path>
              </a:pathLst>
            </a:custGeom>
            <a:solidFill>
              <a:srgbClr val="0145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9049" y="588488"/>
              <a:ext cx="808990" cy="808990"/>
            </a:xfrm>
            <a:custGeom>
              <a:avLst/>
              <a:gdLst/>
              <a:ahLst/>
              <a:cxnLst/>
              <a:rect l="l" t="t" r="r" b="b"/>
              <a:pathLst>
                <a:path w="808990" h="808990">
                  <a:moveTo>
                    <a:pt x="808799" y="808799"/>
                  </a:moveTo>
                  <a:lnTo>
                    <a:pt x="0" y="0"/>
                  </a:lnTo>
                  <a:lnTo>
                    <a:pt x="404399" y="0"/>
                  </a:lnTo>
                  <a:lnTo>
                    <a:pt x="808799" y="404399"/>
                  </a:lnTo>
                  <a:lnTo>
                    <a:pt x="808799" y="808799"/>
                  </a:lnTo>
                  <a:close/>
                </a:path>
              </a:pathLst>
            </a:custGeom>
            <a:solidFill>
              <a:srgbClr val="82C7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70525" y="365783"/>
            <a:ext cx="4803928" cy="471823"/>
          </a:xfrm>
          <a:prstGeom prst="rect">
            <a:avLst/>
          </a:prstGeom>
        </p:spPr>
        <p:txBody>
          <a:bodyPr vert="horz" wrap="square" lIns="0" tIns="101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sng" spc="110" dirty="0"/>
              <a:t>Why</a:t>
            </a:r>
            <a:r>
              <a:rPr u="sng" spc="-70" dirty="0"/>
              <a:t> </a:t>
            </a:r>
            <a:r>
              <a:rPr u="sng" spc="-110" dirty="0"/>
              <a:t>Do</a:t>
            </a:r>
            <a:r>
              <a:rPr u="sng" spc="-65" dirty="0"/>
              <a:t> </a:t>
            </a:r>
            <a:r>
              <a:rPr u="sng" spc="-114" dirty="0"/>
              <a:t>we</a:t>
            </a:r>
            <a:r>
              <a:rPr u="sng" spc="-65" dirty="0"/>
              <a:t> </a:t>
            </a:r>
            <a:r>
              <a:rPr u="sng" spc="-50" dirty="0"/>
              <a:t>Procrastinate?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49415" y="1050848"/>
            <a:ext cx="3188774" cy="14189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228600">
              <a:lnSpc>
                <a:spcPts val="1130"/>
              </a:lnSpc>
            </a:pPr>
            <a:r>
              <a:rPr sz="1200" dirty="0">
                <a:solidFill>
                  <a:schemeClr val="bg1"/>
                </a:solidFill>
                <a:latin typeface="Times New Roman"/>
                <a:cs typeface="Times New Roman"/>
              </a:rPr>
              <a:t>1.</a:t>
            </a:r>
            <a:r>
              <a:rPr sz="1200" spc="-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14" dirty="0">
                <a:solidFill>
                  <a:schemeClr val="bg1"/>
                </a:solidFill>
                <a:latin typeface="Times New Roman"/>
                <a:cs typeface="Times New Roman"/>
              </a:rPr>
              <a:t>Not</a:t>
            </a:r>
            <a:r>
              <a:rPr sz="1200" spc="-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25" dirty="0">
                <a:solidFill>
                  <a:schemeClr val="bg1"/>
                </a:solidFill>
                <a:latin typeface="Times New Roman"/>
                <a:cs typeface="Times New Roman"/>
              </a:rPr>
              <a:t>knowing</a:t>
            </a:r>
            <a:r>
              <a:rPr sz="1200" spc="-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35" dirty="0">
                <a:solidFill>
                  <a:schemeClr val="bg1"/>
                </a:solidFill>
                <a:latin typeface="Times New Roman"/>
                <a:cs typeface="Times New Roman"/>
              </a:rPr>
              <a:t>what</a:t>
            </a:r>
            <a:r>
              <a:rPr sz="1200" spc="-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25" dirty="0">
                <a:solidFill>
                  <a:schemeClr val="bg1"/>
                </a:solidFill>
                <a:latin typeface="Times New Roman"/>
                <a:cs typeface="Times New Roman"/>
              </a:rPr>
              <a:t>needs</a:t>
            </a:r>
            <a:r>
              <a:rPr sz="1200" spc="-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25" dirty="0">
                <a:solidFill>
                  <a:schemeClr val="bg1"/>
                </a:solidFill>
                <a:latin typeface="Times New Roman"/>
                <a:cs typeface="Times New Roman"/>
              </a:rPr>
              <a:t>to</a:t>
            </a:r>
            <a:r>
              <a:rPr sz="1200" spc="-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05" dirty="0">
                <a:solidFill>
                  <a:schemeClr val="bg1"/>
                </a:solidFill>
                <a:latin typeface="Times New Roman"/>
                <a:cs typeface="Times New Roman"/>
              </a:rPr>
              <a:t>be</a:t>
            </a:r>
            <a:r>
              <a:rPr sz="1200" spc="-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10" dirty="0">
                <a:solidFill>
                  <a:schemeClr val="bg1"/>
                </a:solidFill>
                <a:latin typeface="Times New Roman"/>
                <a:cs typeface="Times New Roman"/>
              </a:rPr>
              <a:t>done</a:t>
            </a:r>
            <a:endParaRPr sz="12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35736" y="1294402"/>
            <a:ext cx="3036375" cy="14189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228600">
              <a:lnSpc>
                <a:spcPts val="1130"/>
              </a:lnSpc>
            </a:pPr>
            <a:r>
              <a:rPr sz="1200" spc="90" dirty="0">
                <a:solidFill>
                  <a:schemeClr val="bg1"/>
                </a:solidFill>
                <a:latin typeface="Times New Roman"/>
                <a:cs typeface="Times New Roman"/>
              </a:rPr>
              <a:t>2.Not</a:t>
            </a:r>
            <a:r>
              <a:rPr sz="1200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25" dirty="0">
                <a:solidFill>
                  <a:schemeClr val="bg1"/>
                </a:solidFill>
                <a:latin typeface="Times New Roman"/>
                <a:cs typeface="Times New Roman"/>
              </a:rPr>
              <a:t>knowing</a:t>
            </a:r>
            <a:r>
              <a:rPr sz="1200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35" dirty="0">
                <a:solidFill>
                  <a:schemeClr val="bg1"/>
                </a:solidFill>
                <a:latin typeface="Times New Roman"/>
                <a:cs typeface="Times New Roman"/>
              </a:rPr>
              <a:t>how</a:t>
            </a:r>
            <a:r>
              <a:rPr sz="12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25" dirty="0">
                <a:solidFill>
                  <a:schemeClr val="bg1"/>
                </a:solidFill>
                <a:latin typeface="Times New Roman"/>
                <a:cs typeface="Times New Roman"/>
              </a:rPr>
              <a:t>to</a:t>
            </a:r>
            <a:r>
              <a:rPr sz="1200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25" dirty="0">
                <a:solidFill>
                  <a:schemeClr val="bg1"/>
                </a:solidFill>
                <a:latin typeface="Times New Roman"/>
                <a:cs typeface="Times New Roman"/>
              </a:rPr>
              <a:t>do</a:t>
            </a:r>
            <a:r>
              <a:rPr sz="12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25" dirty="0">
                <a:solidFill>
                  <a:schemeClr val="bg1"/>
                </a:solidFill>
                <a:latin typeface="Times New Roman"/>
                <a:cs typeface="Times New Roman"/>
              </a:rPr>
              <a:t>something</a:t>
            </a:r>
            <a:endParaRPr sz="12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49415" y="1519338"/>
            <a:ext cx="2682239" cy="14189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228600">
              <a:lnSpc>
                <a:spcPts val="1130"/>
              </a:lnSpc>
            </a:pPr>
            <a:r>
              <a:rPr sz="1200" spc="85" dirty="0">
                <a:solidFill>
                  <a:schemeClr val="bg1"/>
                </a:solidFill>
                <a:latin typeface="Times New Roman"/>
                <a:cs typeface="Times New Roman"/>
              </a:rPr>
              <a:t>3.Not</a:t>
            </a:r>
            <a:r>
              <a:rPr sz="12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25" dirty="0">
                <a:solidFill>
                  <a:schemeClr val="bg1"/>
                </a:solidFill>
                <a:latin typeface="Times New Roman"/>
                <a:cs typeface="Times New Roman"/>
              </a:rPr>
              <a:t>wanting</a:t>
            </a:r>
            <a:r>
              <a:rPr sz="12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25" dirty="0">
                <a:solidFill>
                  <a:schemeClr val="bg1"/>
                </a:solidFill>
                <a:latin typeface="Times New Roman"/>
                <a:cs typeface="Times New Roman"/>
              </a:rPr>
              <a:t>to</a:t>
            </a:r>
            <a:r>
              <a:rPr sz="12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25" dirty="0">
                <a:solidFill>
                  <a:schemeClr val="bg1"/>
                </a:solidFill>
                <a:latin typeface="Times New Roman"/>
                <a:cs typeface="Times New Roman"/>
              </a:rPr>
              <a:t>do</a:t>
            </a:r>
            <a:r>
              <a:rPr sz="12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25" dirty="0">
                <a:solidFill>
                  <a:schemeClr val="bg1"/>
                </a:solidFill>
                <a:latin typeface="Times New Roman"/>
                <a:cs typeface="Times New Roman"/>
              </a:rPr>
              <a:t>something</a:t>
            </a:r>
            <a:endParaRPr sz="12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35736" y="1780087"/>
            <a:ext cx="2922074" cy="14189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228600">
              <a:lnSpc>
                <a:spcPts val="1130"/>
              </a:lnSpc>
            </a:pPr>
            <a:r>
              <a:rPr sz="1200" spc="100" dirty="0">
                <a:solidFill>
                  <a:schemeClr val="bg1"/>
                </a:solidFill>
                <a:latin typeface="Times New Roman"/>
                <a:cs typeface="Times New Roman"/>
              </a:rPr>
              <a:t>4.Not</a:t>
            </a:r>
            <a:r>
              <a:rPr sz="1200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10" dirty="0">
                <a:solidFill>
                  <a:schemeClr val="bg1"/>
                </a:solidFill>
                <a:latin typeface="Times New Roman"/>
                <a:cs typeface="Times New Roman"/>
              </a:rPr>
              <a:t>caring</a:t>
            </a:r>
            <a:r>
              <a:rPr sz="12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65" dirty="0">
                <a:solidFill>
                  <a:schemeClr val="bg1"/>
                </a:solidFill>
                <a:latin typeface="Times New Roman"/>
                <a:cs typeface="Times New Roman"/>
              </a:rPr>
              <a:t>if</a:t>
            </a:r>
            <a:r>
              <a:rPr sz="1200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00" dirty="0">
                <a:solidFill>
                  <a:schemeClr val="bg1"/>
                </a:solidFill>
                <a:latin typeface="Times New Roman"/>
                <a:cs typeface="Times New Roman"/>
              </a:rPr>
              <a:t>it</a:t>
            </a:r>
            <a:r>
              <a:rPr sz="12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20" dirty="0">
                <a:solidFill>
                  <a:schemeClr val="bg1"/>
                </a:solidFill>
                <a:latin typeface="Times New Roman"/>
                <a:cs typeface="Times New Roman"/>
              </a:rPr>
              <a:t>gets</a:t>
            </a:r>
            <a:r>
              <a:rPr sz="12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30" dirty="0">
                <a:solidFill>
                  <a:schemeClr val="bg1"/>
                </a:solidFill>
                <a:latin typeface="Times New Roman"/>
                <a:cs typeface="Times New Roman"/>
              </a:rPr>
              <a:t>done</a:t>
            </a:r>
            <a:r>
              <a:rPr sz="1200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20" dirty="0">
                <a:solidFill>
                  <a:schemeClr val="bg1"/>
                </a:solidFill>
                <a:latin typeface="Times New Roman"/>
                <a:cs typeface="Times New Roman"/>
              </a:rPr>
              <a:t>or</a:t>
            </a:r>
            <a:r>
              <a:rPr sz="12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14" dirty="0">
                <a:solidFill>
                  <a:schemeClr val="bg1"/>
                </a:solidFill>
                <a:latin typeface="Times New Roman"/>
                <a:cs typeface="Times New Roman"/>
              </a:rPr>
              <a:t>not</a:t>
            </a:r>
            <a:endParaRPr sz="12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61018" y="2005023"/>
            <a:ext cx="3188775" cy="14189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228600">
              <a:lnSpc>
                <a:spcPts val="1130"/>
              </a:lnSpc>
            </a:pPr>
            <a:r>
              <a:rPr sz="1200" spc="60" dirty="0">
                <a:solidFill>
                  <a:schemeClr val="bg1"/>
                </a:solidFill>
                <a:latin typeface="Times New Roman"/>
                <a:cs typeface="Times New Roman"/>
              </a:rPr>
              <a:t>5.</a:t>
            </a:r>
            <a:r>
              <a:rPr sz="12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14" dirty="0">
                <a:solidFill>
                  <a:schemeClr val="bg1"/>
                </a:solidFill>
                <a:latin typeface="Times New Roman"/>
                <a:cs typeface="Times New Roman"/>
              </a:rPr>
              <a:t>Not</a:t>
            </a:r>
            <a:r>
              <a:rPr sz="12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10" dirty="0">
                <a:solidFill>
                  <a:schemeClr val="bg1"/>
                </a:solidFill>
                <a:latin typeface="Times New Roman"/>
                <a:cs typeface="Times New Roman"/>
              </a:rPr>
              <a:t>caring</a:t>
            </a:r>
            <a:r>
              <a:rPr sz="12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40" dirty="0">
                <a:solidFill>
                  <a:schemeClr val="bg1"/>
                </a:solidFill>
                <a:latin typeface="Times New Roman"/>
                <a:cs typeface="Times New Roman"/>
              </a:rPr>
              <a:t>when</a:t>
            </a:r>
            <a:r>
              <a:rPr sz="12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35" dirty="0">
                <a:solidFill>
                  <a:schemeClr val="bg1"/>
                </a:solidFill>
                <a:latin typeface="Times New Roman"/>
                <a:cs typeface="Times New Roman"/>
              </a:rPr>
              <a:t>something</a:t>
            </a:r>
            <a:r>
              <a:rPr sz="12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20" dirty="0">
                <a:solidFill>
                  <a:schemeClr val="bg1"/>
                </a:solidFill>
                <a:latin typeface="Times New Roman"/>
                <a:cs typeface="Times New Roman"/>
              </a:rPr>
              <a:t>gets</a:t>
            </a:r>
            <a:r>
              <a:rPr sz="12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10" dirty="0">
                <a:solidFill>
                  <a:schemeClr val="bg1"/>
                </a:solidFill>
                <a:latin typeface="Times New Roman"/>
                <a:cs typeface="Times New Roman"/>
              </a:rPr>
              <a:t>done</a:t>
            </a:r>
            <a:endParaRPr sz="12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11825" y="2391653"/>
            <a:ext cx="2363470" cy="147955"/>
          </a:xfrm>
          <a:custGeom>
            <a:avLst/>
            <a:gdLst/>
            <a:ahLst/>
            <a:cxnLst/>
            <a:rect l="l" t="t" r="r" b="b"/>
            <a:pathLst>
              <a:path w="2363470" h="147955">
                <a:moveTo>
                  <a:pt x="2363331" y="147675"/>
                </a:moveTo>
                <a:lnTo>
                  <a:pt x="0" y="147675"/>
                </a:lnTo>
                <a:lnTo>
                  <a:pt x="0" y="0"/>
                </a:lnTo>
                <a:lnTo>
                  <a:pt x="2363331" y="0"/>
                </a:lnTo>
                <a:lnTo>
                  <a:pt x="2363331" y="147675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522226" y="2212928"/>
            <a:ext cx="2744275" cy="200055"/>
          </a:xfrm>
          <a:prstGeom prst="rect">
            <a:avLst/>
          </a:prstGeom>
          <a:noFill/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spc="95" dirty="0">
                <a:solidFill>
                  <a:schemeClr val="bg1"/>
                </a:solidFill>
                <a:latin typeface="Times New Roman"/>
                <a:cs typeface="Times New Roman"/>
              </a:rPr>
              <a:t>6.</a:t>
            </a:r>
            <a:r>
              <a:rPr sz="1200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14" dirty="0">
                <a:solidFill>
                  <a:schemeClr val="bg1"/>
                </a:solidFill>
                <a:latin typeface="Times New Roman"/>
                <a:cs typeface="Times New Roman"/>
              </a:rPr>
              <a:t>Not</a:t>
            </a:r>
            <a:r>
              <a:rPr sz="12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95" dirty="0">
                <a:solidFill>
                  <a:schemeClr val="bg1"/>
                </a:solidFill>
                <a:latin typeface="Times New Roman"/>
                <a:cs typeface="Times New Roman"/>
              </a:rPr>
              <a:t>feeling</a:t>
            </a:r>
            <a:r>
              <a:rPr sz="1200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u="sng" spc="114" dirty="0">
                <a:solidFill>
                  <a:schemeClr val="bg1"/>
                </a:solidFill>
                <a:uFill>
                  <a:solidFill>
                    <a:srgbClr val="1B212C"/>
                  </a:solidFill>
                </a:u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</a:t>
            </a:r>
            <a:r>
              <a:rPr sz="1200" u="sng" dirty="0">
                <a:solidFill>
                  <a:schemeClr val="bg1"/>
                </a:solidFill>
                <a:uFill>
                  <a:solidFill>
                    <a:srgbClr val="1B212C"/>
                  </a:solidFill>
                </a:u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200" u="sng" spc="135" dirty="0">
                <a:solidFill>
                  <a:schemeClr val="bg1"/>
                </a:solidFill>
                <a:uFill>
                  <a:solidFill>
                    <a:srgbClr val="1B212C"/>
                  </a:solidFill>
                </a:u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sz="1200" u="sng" spc="-5" dirty="0">
                <a:solidFill>
                  <a:schemeClr val="bg1"/>
                </a:solidFill>
                <a:uFill>
                  <a:solidFill>
                    <a:srgbClr val="1B212C"/>
                  </a:solidFill>
                </a:u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200" u="sng" spc="145" dirty="0">
                <a:solidFill>
                  <a:schemeClr val="bg1"/>
                </a:solidFill>
                <a:uFill>
                  <a:solidFill>
                    <a:srgbClr val="1B212C"/>
                  </a:solidFill>
                </a:u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mood</a:t>
            </a:r>
            <a:r>
              <a:rPr sz="1200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25" dirty="0">
                <a:solidFill>
                  <a:schemeClr val="bg1"/>
                </a:solidFill>
                <a:latin typeface="Times New Roman"/>
                <a:cs typeface="Times New Roman"/>
              </a:rPr>
              <a:t>to</a:t>
            </a:r>
            <a:r>
              <a:rPr sz="12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25" dirty="0">
                <a:solidFill>
                  <a:schemeClr val="bg1"/>
                </a:solidFill>
                <a:latin typeface="Times New Roman"/>
                <a:cs typeface="Times New Roman"/>
              </a:rPr>
              <a:t>do</a:t>
            </a:r>
            <a:r>
              <a:rPr sz="12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75" dirty="0">
                <a:solidFill>
                  <a:schemeClr val="bg1"/>
                </a:solidFill>
                <a:latin typeface="Times New Roman"/>
                <a:cs typeface="Times New Roman"/>
              </a:rPr>
              <a:t>it</a:t>
            </a:r>
            <a:endParaRPr sz="12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38039" y="2476538"/>
            <a:ext cx="4246474" cy="14189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228600">
              <a:lnSpc>
                <a:spcPts val="1130"/>
              </a:lnSpc>
            </a:pPr>
            <a:r>
              <a:rPr sz="1200" spc="60" dirty="0">
                <a:solidFill>
                  <a:schemeClr val="bg1"/>
                </a:solidFill>
                <a:latin typeface="Times New Roman"/>
                <a:cs typeface="Times New Roman"/>
              </a:rPr>
              <a:t>7.</a:t>
            </a:r>
            <a:r>
              <a:rPr sz="1200" spc="-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00" dirty="0">
                <a:solidFill>
                  <a:schemeClr val="bg1"/>
                </a:solidFill>
                <a:latin typeface="Times New Roman"/>
                <a:cs typeface="Times New Roman"/>
              </a:rPr>
              <a:t>Being</a:t>
            </a:r>
            <a:r>
              <a:rPr sz="1200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20" dirty="0">
                <a:solidFill>
                  <a:schemeClr val="bg1"/>
                </a:solidFill>
                <a:latin typeface="Times New Roman"/>
                <a:cs typeface="Times New Roman"/>
              </a:rPr>
              <a:t>in</a:t>
            </a:r>
            <a:r>
              <a:rPr sz="1200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35" dirty="0">
                <a:solidFill>
                  <a:schemeClr val="bg1"/>
                </a:solidFill>
                <a:latin typeface="Times New Roman"/>
                <a:cs typeface="Times New Roman"/>
              </a:rPr>
              <a:t>the</a:t>
            </a:r>
            <a:r>
              <a:rPr sz="1200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20" dirty="0">
                <a:solidFill>
                  <a:schemeClr val="bg1"/>
                </a:solidFill>
                <a:latin typeface="Times New Roman"/>
                <a:cs typeface="Times New Roman"/>
              </a:rPr>
              <a:t>habit</a:t>
            </a:r>
            <a:r>
              <a:rPr sz="1200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90" dirty="0">
                <a:solidFill>
                  <a:schemeClr val="bg1"/>
                </a:solidFill>
                <a:latin typeface="Times New Roman"/>
                <a:cs typeface="Times New Roman"/>
              </a:rPr>
              <a:t>of</a:t>
            </a:r>
            <a:r>
              <a:rPr sz="1200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14" dirty="0">
                <a:solidFill>
                  <a:schemeClr val="bg1"/>
                </a:solidFill>
                <a:latin typeface="Times New Roman"/>
                <a:cs typeface="Times New Roman"/>
              </a:rPr>
              <a:t>waiting</a:t>
            </a:r>
            <a:r>
              <a:rPr sz="1200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14" dirty="0">
                <a:solidFill>
                  <a:schemeClr val="bg1"/>
                </a:solidFill>
                <a:latin typeface="Times New Roman"/>
                <a:cs typeface="Times New Roman"/>
              </a:rPr>
              <a:t>until</a:t>
            </a:r>
            <a:r>
              <a:rPr sz="1200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35" dirty="0">
                <a:solidFill>
                  <a:schemeClr val="bg1"/>
                </a:solidFill>
                <a:latin typeface="Times New Roman"/>
                <a:cs typeface="Times New Roman"/>
              </a:rPr>
              <a:t>the</a:t>
            </a:r>
            <a:r>
              <a:rPr sz="1200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10" dirty="0">
                <a:solidFill>
                  <a:schemeClr val="bg1"/>
                </a:solidFill>
                <a:latin typeface="Times New Roman"/>
                <a:cs typeface="Times New Roman"/>
              </a:rPr>
              <a:t>last</a:t>
            </a:r>
            <a:r>
              <a:rPr sz="1200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30" dirty="0">
                <a:solidFill>
                  <a:schemeClr val="bg1"/>
                </a:solidFill>
                <a:latin typeface="Times New Roman"/>
                <a:cs typeface="Times New Roman"/>
              </a:rPr>
              <a:t>minute</a:t>
            </a:r>
            <a:endParaRPr sz="12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45124" y="2704403"/>
            <a:ext cx="3950775" cy="14189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228600">
              <a:lnSpc>
                <a:spcPts val="1130"/>
              </a:lnSpc>
            </a:pPr>
            <a:r>
              <a:rPr sz="1200" spc="80" dirty="0">
                <a:solidFill>
                  <a:schemeClr val="bg1"/>
                </a:solidFill>
                <a:latin typeface="Times New Roman"/>
                <a:cs typeface="Times New Roman"/>
              </a:rPr>
              <a:t>8.</a:t>
            </a:r>
            <a:r>
              <a:rPr sz="1200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85" dirty="0">
                <a:solidFill>
                  <a:schemeClr val="bg1"/>
                </a:solidFill>
                <a:latin typeface="Times New Roman"/>
                <a:cs typeface="Times New Roman"/>
              </a:rPr>
              <a:t>Believing</a:t>
            </a:r>
            <a:r>
              <a:rPr sz="12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40" dirty="0">
                <a:solidFill>
                  <a:schemeClr val="bg1"/>
                </a:solidFill>
                <a:latin typeface="Times New Roman"/>
                <a:cs typeface="Times New Roman"/>
              </a:rPr>
              <a:t>that</a:t>
            </a:r>
            <a:r>
              <a:rPr sz="12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14" dirty="0">
                <a:solidFill>
                  <a:schemeClr val="bg1"/>
                </a:solidFill>
                <a:latin typeface="Times New Roman"/>
                <a:cs typeface="Times New Roman"/>
              </a:rPr>
              <a:t>you</a:t>
            </a:r>
            <a:r>
              <a:rPr sz="12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14" dirty="0">
                <a:solidFill>
                  <a:schemeClr val="bg1"/>
                </a:solidFill>
                <a:latin typeface="Times New Roman"/>
                <a:cs typeface="Times New Roman"/>
              </a:rPr>
              <a:t>work</a:t>
            </a:r>
            <a:r>
              <a:rPr sz="12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20" dirty="0">
                <a:solidFill>
                  <a:schemeClr val="bg1"/>
                </a:solidFill>
                <a:latin typeface="Times New Roman"/>
                <a:cs typeface="Times New Roman"/>
              </a:rPr>
              <a:t>better</a:t>
            </a:r>
            <a:r>
              <a:rPr sz="12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35" dirty="0">
                <a:solidFill>
                  <a:schemeClr val="bg1"/>
                </a:solidFill>
                <a:latin typeface="Times New Roman"/>
                <a:cs typeface="Times New Roman"/>
              </a:rPr>
              <a:t>under</a:t>
            </a:r>
            <a:r>
              <a:rPr sz="12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14" dirty="0">
                <a:solidFill>
                  <a:schemeClr val="bg1"/>
                </a:solidFill>
                <a:latin typeface="Times New Roman"/>
                <a:cs typeface="Times New Roman"/>
              </a:rPr>
              <a:t>pressure</a:t>
            </a:r>
            <a:endParaRPr sz="12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62607" y="2939764"/>
            <a:ext cx="4246474" cy="14189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228600">
              <a:lnSpc>
                <a:spcPts val="1130"/>
              </a:lnSpc>
            </a:pPr>
            <a:r>
              <a:rPr sz="1200" spc="90" dirty="0">
                <a:solidFill>
                  <a:schemeClr val="bg1"/>
                </a:solidFill>
                <a:latin typeface="Times New Roman"/>
                <a:cs typeface="Times New Roman"/>
              </a:rPr>
              <a:t>9.</a:t>
            </a:r>
            <a:r>
              <a:rPr sz="1200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14" dirty="0">
                <a:solidFill>
                  <a:schemeClr val="bg1"/>
                </a:solidFill>
                <a:latin typeface="Times New Roman"/>
                <a:cs typeface="Times New Roman"/>
              </a:rPr>
              <a:t>Thinking</a:t>
            </a:r>
            <a:r>
              <a:rPr sz="12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40" dirty="0">
                <a:solidFill>
                  <a:schemeClr val="bg1"/>
                </a:solidFill>
                <a:latin typeface="Times New Roman"/>
                <a:cs typeface="Times New Roman"/>
              </a:rPr>
              <a:t>that</a:t>
            </a:r>
            <a:r>
              <a:rPr sz="1200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14" dirty="0">
                <a:solidFill>
                  <a:schemeClr val="bg1"/>
                </a:solidFill>
                <a:latin typeface="Times New Roman"/>
                <a:cs typeface="Times New Roman"/>
              </a:rPr>
              <a:t>you</a:t>
            </a:r>
            <a:r>
              <a:rPr sz="12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20" dirty="0">
                <a:solidFill>
                  <a:schemeClr val="bg1"/>
                </a:solidFill>
                <a:latin typeface="Times New Roman"/>
                <a:cs typeface="Times New Roman"/>
              </a:rPr>
              <a:t>can</a:t>
            </a:r>
            <a:r>
              <a:rPr sz="1200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45" dirty="0">
                <a:solidFill>
                  <a:schemeClr val="bg1"/>
                </a:solidFill>
                <a:latin typeface="Times New Roman"/>
                <a:cs typeface="Times New Roman"/>
              </a:rPr>
              <a:t>ﬁnish</a:t>
            </a:r>
            <a:r>
              <a:rPr sz="12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00" dirty="0">
                <a:solidFill>
                  <a:schemeClr val="bg1"/>
                </a:solidFill>
                <a:latin typeface="Times New Roman"/>
                <a:cs typeface="Times New Roman"/>
              </a:rPr>
              <a:t>it</a:t>
            </a:r>
            <a:r>
              <a:rPr sz="12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30" dirty="0">
                <a:solidFill>
                  <a:schemeClr val="bg1"/>
                </a:solidFill>
                <a:latin typeface="Times New Roman"/>
                <a:cs typeface="Times New Roman"/>
              </a:rPr>
              <a:t>at</a:t>
            </a:r>
            <a:r>
              <a:rPr sz="1200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35" dirty="0">
                <a:solidFill>
                  <a:schemeClr val="bg1"/>
                </a:solidFill>
                <a:latin typeface="Times New Roman"/>
                <a:cs typeface="Times New Roman"/>
              </a:rPr>
              <a:t>the</a:t>
            </a:r>
            <a:r>
              <a:rPr sz="12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10" dirty="0">
                <a:solidFill>
                  <a:schemeClr val="bg1"/>
                </a:solidFill>
                <a:latin typeface="Times New Roman"/>
                <a:cs typeface="Times New Roman"/>
              </a:rPr>
              <a:t>last</a:t>
            </a:r>
            <a:r>
              <a:rPr sz="1200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30" dirty="0">
                <a:solidFill>
                  <a:schemeClr val="bg1"/>
                </a:solidFill>
                <a:latin typeface="Times New Roman"/>
                <a:cs typeface="Times New Roman"/>
              </a:rPr>
              <a:t>minute</a:t>
            </a:r>
            <a:endParaRPr sz="12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53817" y="3202290"/>
            <a:ext cx="3264975" cy="14189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228600">
              <a:lnSpc>
                <a:spcPts val="1130"/>
              </a:lnSpc>
            </a:pPr>
            <a:r>
              <a:rPr sz="1200" dirty="0">
                <a:solidFill>
                  <a:schemeClr val="bg1"/>
                </a:solidFill>
                <a:latin typeface="Times New Roman"/>
                <a:cs typeface="Times New Roman"/>
              </a:rPr>
              <a:t>10.</a:t>
            </a:r>
            <a:r>
              <a:rPr sz="1200" spc="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95" dirty="0">
                <a:solidFill>
                  <a:schemeClr val="bg1"/>
                </a:solidFill>
                <a:latin typeface="Times New Roman"/>
                <a:cs typeface="Times New Roman"/>
              </a:rPr>
              <a:t>Lacking</a:t>
            </a:r>
            <a:r>
              <a:rPr sz="1200" spc="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35" dirty="0">
                <a:solidFill>
                  <a:schemeClr val="bg1"/>
                </a:solidFill>
                <a:latin typeface="Times New Roman"/>
                <a:cs typeface="Times New Roman"/>
              </a:rPr>
              <a:t>the</a:t>
            </a:r>
            <a:r>
              <a:rPr sz="1200" spc="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95" dirty="0">
                <a:solidFill>
                  <a:schemeClr val="bg1"/>
                </a:solidFill>
                <a:latin typeface="Times New Roman"/>
                <a:cs typeface="Times New Roman"/>
              </a:rPr>
              <a:t>initiative</a:t>
            </a:r>
            <a:r>
              <a:rPr sz="1200" spc="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25" dirty="0">
                <a:solidFill>
                  <a:schemeClr val="bg1"/>
                </a:solidFill>
                <a:latin typeface="Times New Roman"/>
                <a:cs typeface="Times New Roman"/>
              </a:rPr>
              <a:t>to</a:t>
            </a:r>
            <a:r>
              <a:rPr sz="1200" spc="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14" dirty="0">
                <a:solidFill>
                  <a:schemeClr val="bg1"/>
                </a:solidFill>
                <a:latin typeface="Times New Roman"/>
                <a:cs typeface="Times New Roman"/>
              </a:rPr>
              <a:t>get</a:t>
            </a:r>
            <a:r>
              <a:rPr sz="1200" spc="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14" dirty="0">
                <a:solidFill>
                  <a:schemeClr val="bg1"/>
                </a:solidFill>
                <a:latin typeface="Times New Roman"/>
                <a:cs typeface="Times New Roman"/>
              </a:rPr>
              <a:t>started</a:t>
            </a:r>
            <a:endParaRPr sz="12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63869" y="3414857"/>
            <a:ext cx="2121975" cy="14189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228600">
              <a:lnSpc>
                <a:spcPts val="1130"/>
              </a:lnSpc>
            </a:pPr>
            <a:r>
              <a:rPr sz="1000" b="1" spc="-20" dirty="0">
                <a:solidFill>
                  <a:schemeClr val="bg1"/>
                </a:solidFill>
                <a:latin typeface="Times New Roman"/>
                <a:cs typeface="Times New Roman"/>
              </a:rPr>
              <a:t>11.</a:t>
            </a:r>
            <a:r>
              <a:rPr sz="1000" b="1" spc="-4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u="sng" spc="105" dirty="0">
                <a:solidFill>
                  <a:schemeClr val="bg1"/>
                </a:solidFill>
                <a:uFill>
                  <a:solidFill>
                    <a:srgbClr val="1B212C"/>
                  </a:solidFill>
                </a:uFill>
                <a:latin typeface="Times New Roman"/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Forgetting</a:t>
            </a:r>
            <a:endParaRPr sz="12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70525" y="3639842"/>
            <a:ext cx="3188775" cy="14189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228600">
              <a:lnSpc>
                <a:spcPts val="1130"/>
              </a:lnSpc>
            </a:pPr>
            <a:r>
              <a:rPr sz="1200" dirty="0">
                <a:solidFill>
                  <a:schemeClr val="bg1"/>
                </a:solidFill>
                <a:latin typeface="Times New Roman"/>
                <a:cs typeface="Times New Roman"/>
              </a:rPr>
              <a:t>12.</a:t>
            </a:r>
            <a:r>
              <a:rPr sz="1200" spc="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10" dirty="0">
                <a:solidFill>
                  <a:schemeClr val="bg1"/>
                </a:solidFill>
                <a:latin typeface="Times New Roman"/>
                <a:cs typeface="Times New Roman"/>
              </a:rPr>
              <a:t>Blaming</a:t>
            </a:r>
            <a:r>
              <a:rPr sz="1200" spc="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10" dirty="0">
                <a:solidFill>
                  <a:schemeClr val="bg1"/>
                </a:solidFill>
                <a:latin typeface="Times New Roman"/>
                <a:cs typeface="Times New Roman"/>
              </a:rPr>
              <a:t>sickness</a:t>
            </a:r>
            <a:r>
              <a:rPr sz="1200" spc="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20" dirty="0">
                <a:solidFill>
                  <a:schemeClr val="bg1"/>
                </a:solidFill>
                <a:latin typeface="Times New Roman"/>
                <a:cs typeface="Times New Roman"/>
              </a:rPr>
              <a:t>or</a:t>
            </a:r>
            <a:r>
              <a:rPr sz="1200" spc="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20" dirty="0">
                <a:solidFill>
                  <a:schemeClr val="bg1"/>
                </a:solidFill>
                <a:latin typeface="Times New Roman"/>
                <a:cs typeface="Times New Roman"/>
              </a:rPr>
              <a:t>poor</a:t>
            </a:r>
            <a:r>
              <a:rPr sz="1200" spc="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14" dirty="0">
                <a:solidFill>
                  <a:schemeClr val="bg1"/>
                </a:solidFill>
                <a:latin typeface="Times New Roman"/>
                <a:cs typeface="Times New Roman"/>
              </a:rPr>
              <a:t>health</a:t>
            </a:r>
            <a:endParaRPr sz="12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64535" y="3837882"/>
            <a:ext cx="3112575" cy="14189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228600">
              <a:lnSpc>
                <a:spcPts val="1130"/>
              </a:lnSpc>
            </a:pPr>
            <a:r>
              <a:rPr sz="1200" dirty="0">
                <a:solidFill>
                  <a:schemeClr val="bg1"/>
                </a:solidFill>
                <a:latin typeface="Times New Roman"/>
                <a:cs typeface="Times New Roman"/>
              </a:rPr>
              <a:t>13.</a:t>
            </a:r>
            <a:r>
              <a:rPr sz="1200" spc="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05" dirty="0">
                <a:solidFill>
                  <a:schemeClr val="bg1"/>
                </a:solidFill>
                <a:latin typeface="Times New Roman"/>
                <a:cs typeface="Times New Roman"/>
              </a:rPr>
              <a:t>Waiting</a:t>
            </a:r>
            <a:r>
              <a:rPr sz="1200" spc="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05" dirty="0">
                <a:solidFill>
                  <a:schemeClr val="bg1"/>
                </a:solidFill>
                <a:latin typeface="Times New Roman"/>
                <a:cs typeface="Times New Roman"/>
              </a:rPr>
              <a:t>for</a:t>
            </a:r>
            <a:r>
              <a:rPr sz="1200" spc="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35" dirty="0">
                <a:solidFill>
                  <a:schemeClr val="bg1"/>
                </a:solidFill>
                <a:latin typeface="Times New Roman"/>
                <a:cs typeface="Times New Roman"/>
              </a:rPr>
              <a:t>the</a:t>
            </a:r>
            <a:r>
              <a:rPr sz="1200" spc="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20" dirty="0">
                <a:solidFill>
                  <a:schemeClr val="bg1"/>
                </a:solidFill>
                <a:latin typeface="Times New Roman"/>
                <a:cs typeface="Times New Roman"/>
              </a:rPr>
              <a:t>right</a:t>
            </a:r>
            <a:r>
              <a:rPr sz="1200" spc="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55" dirty="0">
                <a:solidFill>
                  <a:schemeClr val="bg1"/>
                </a:solidFill>
                <a:latin typeface="Times New Roman"/>
                <a:cs typeface="Times New Roman"/>
              </a:rPr>
              <a:t>moment</a:t>
            </a:r>
            <a:endParaRPr sz="12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83223" y="4083776"/>
            <a:ext cx="3874575" cy="14189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228600">
              <a:lnSpc>
                <a:spcPts val="1130"/>
              </a:lnSpc>
            </a:pPr>
            <a:r>
              <a:rPr sz="1200" dirty="0">
                <a:solidFill>
                  <a:schemeClr val="bg1"/>
                </a:solidFill>
                <a:latin typeface="Times New Roman"/>
                <a:cs typeface="Times New Roman"/>
              </a:rPr>
              <a:t>14.</a:t>
            </a:r>
            <a:r>
              <a:rPr sz="1200" spc="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10" dirty="0">
                <a:solidFill>
                  <a:schemeClr val="bg1"/>
                </a:solidFill>
                <a:latin typeface="Times New Roman"/>
                <a:cs typeface="Times New Roman"/>
              </a:rPr>
              <a:t>Needing</a:t>
            </a:r>
            <a:r>
              <a:rPr sz="1200" spc="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30" dirty="0">
                <a:solidFill>
                  <a:schemeClr val="bg1"/>
                </a:solidFill>
                <a:latin typeface="Times New Roman"/>
                <a:cs typeface="Times New Roman"/>
              </a:rPr>
              <a:t>time</a:t>
            </a:r>
            <a:r>
              <a:rPr sz="1200" spc="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25" dirty="0">
                <a:solidFill>
                  <a:schemeClr val="bg1"/>
                </a:solidFill>
                <a:latin typeface="Times New Roman"/>
                <a:cs typeface="Times New Roman"/>
              </a:rPr>
              <a:t>to</a:t>
            </a:r>
            <a:r>
              <a:rPr sz="1200" spc="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30" dirty="0">
                <a:solidFill>
                  <a:schemeClr val="bg1"/>
                </a:solidFill>
                <a:latin typeface="Times New Roman"/>
                <a:cs typeface="Times New Roman"/>
              </a:rPr>
              <a:t>think</a:t>
            </a:r>
            <a:r>
              <a:rPr sz="1200" spc="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25" dirty="0">
                <a:solidFill>
                  <a:schemeClr val="bg1"/>
                </a:solidFill>
                <a:latin typeface="Times New Roman"/>
                <a:cs typeface="Times New Roman"/>
              </a:rPr>
              <a:t>about</a:t>
            </a:r>
            <a:r>
              <a:rPr sz="1200" spc="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35" dirty="0">
                <a:solidFill>
                  <a:schemeClr val="bg1"/>
                </a:solidFill>
                <a:latin typeface="Times New Roman"/>
                <a:cs typeface="Times New Roman"/>
              </a:rPr>
              <a:t>the</a:t>
            </a:r>
            <a:r>
              <a:rPr sz="1200" spc="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05" dirty="0">
                <a:solidFill>
                  <a:schemeClr val="bg1"/>
                </a:solidFill>
                <a:latin typeface="Times New Roman"/>
                <a:cs typeface="Times New Roman"/>
              </a:rPr>
              <a:t>task</a:t>
            </a:r>
            <a:endParaRPr sz="12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83880" y="4443006"/>
            <a:ext cx="4803928" cy="200055"/>
          </a:xfrm>
          <a:prstGeom prst="rect">
            <a:avLst/>
          </a:prstGeom>
          <a:noFill/>
        </p:spPr>
        <p:txBody>
          <a:bodyPr vert="horz" wrap="square" lIns="0" tIns="15240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120"/>
              </a:spcBef>
            </a:pPr>
            <a:r>
              <a:rPr sz="1200" dirty="0">
                <a:solidFill>
                  <a:schemeClr val="bg1"/>
                </a:solidFill>
                <a:latin typeface="Times New Roman"/>
                <a:cs typeface="Times New Roman"/>
              </a:rPr>
              <a:t>15. </a:t>
            </a:r>
            <a:r>
              <a:rPr sz="1200" spc="95" dirty="0">
                <a:solidFill>
                  <a:schemeClr val="bg1"/>
                </a:solidFill>
                <a:latin typeface="Times New Roman"/>
                <a:cs typeface="Times New Roman"/>
              </a:rPr>
              <a:t>Delaying</a:t>
            </a:r>
            <a:r>
              <a:rPr sz="1200" spc="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30" dirty="0">
                <a:solidFill>
                  <a:schemeClr val="bg1"/>
                </a:solidFill>
                <a:latin typeface="Times New Roman"/>
                <a:cs typeface="Times New Roman"/>
              </a:rPr>
              <a:t>one</a:t>
            </a:r>
            <a:r>
              <a:rPr sz="12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25" dirty="0">
                <a:solidFill>
                  <a:schemeClr val="bg1"/>
                </a:solidFill>
                <a:latin typeface="Times New Roman"/>
                <a:cs typeface="Times New Roman"/>
              </a:rPr>
              <a:t>task</a:t>
            </a:r>
            <a:r>
              <a:rPr sz="1200" spc="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20" dirty="0">
                <a:solidFill>
                  <a:schemeClr val="bg1"/>
                </a:solidFill>
                <a:latin typeface="Times New Roman"/>
                <a:cs typeface="Times New Roman"/>
              </a:rPr>
              <a:t>in</a:t>
            </a:r>
            <a:r>
              <a:rPr sz="1200" spc="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00" dirty="0">
                <a:solidFill>
                  <a:schemeClr val="bg1"/>
                </a:solidFill>
                <a:latin typeface="Times New Roman"/>
                <a:cs typeface="Times New Roman"/>
              </a:rPr>
              <a:t>favor</a:t>
            </a:r>
            <a:r>
              <a:rPr sz="12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90" dirty="0">
                <a:solidFill>
                  <a:schemeClr val="bg1"/>
                </a:solidFill>
                <a:latin typeface="Times New Roman"/>
                <a:cs typeface="Times New Roman"/>
              </a:rPr>
              <a:t>of</a:t>
            </a:r>
            <a:r>
              <a:rPr sz="1200" spc="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14" dirty="0">
                <a:solidFill>
                  <a:schemeClr val="bg1"/>
                </a:solidFill>
                <a:latin typeface="Times New Roman"/>
                <a:cs typeface="Times New Roman"/>
              </a:rPr>
              <a:t>working</a:t>
            </a:r>
            <a:r>
              <a:rPr sz="1200" spc="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45" dirty="0">
                <a:solidFill>
                  <a:schemeClr val="bg1"/>
                </a:solidFill>
                <a:latin typeface="Times New Roman"/>
                <a:cs typeface="Times New Roman"/>
              </a:rPr>
              <a:t>on</a:t>
            </a:r>
            <a:r>
              <a:rPr sz="12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25" dirty="0">
                <a:solidFill>
                  <a:schemeClr val="bg1"/>
                </a:solidFill>
                <a:latin typeface="Times New Roman"/>
                <a:cs typeface="Times New Roman"/>
              </a:rPr>
              <a:t>another</a:t>
            </a:r>
            <a:endParaRPr sz="12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23" name="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58299" y="730875"/>
            <a:ext cx="1822074" cy="109289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98EC78E-C789-357E-85D8-BA293DAF9988}"/>
              </a:ext>
            </a:extLst>
          </p:cNvPr>
          <p:cNvSpPr txBox="1"/>
          <p:nvPr/>
        </p:nvSpPr>
        <p:spPr>
          <a:xfrm>
            <a:off x="3731654" y="4767235"/>
            <a:ext cx="2209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-35" dirty="0">
                <a:solidFill>
                  <a:srgbClr val="FFFFFF"/>
                </a:solidFill>
                <a:latin typeface="Arial"/>
                <a:cs typeface="Arial"/>
              </a:rPr>
              <a:t>(K.</a:t>
            </a:r>
            <a:r>
              <a:rPr lang="en-US" sz="12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FFFFFF"/>
                </a:solidFill>
                <a:latin typeface="Arial"/>
                <a:cs typeface="Arial"/>
              </a:rPr>
              <a:t>Cherry,</a:t>
            </a:r>
            <a:r>
              <a:rPr lang="en-US" sz="12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200" spc="-10" dirty="0">
                <a:solidFill>
                  <a:srgbClr val="FFFFFF"/>
                </a:solidFill>
                <a:latin typeface="Arial"/>
                <a:cs typeface="Arial"/>
              </a:rPr>
              <a:t>2024)</a:t>
            </a:r>
            <a:endParaRPr lang="en-US" sz="1200" dirty="0">
              <a:latin typeface="Arial"/>
              <a:cs typeface="Arial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81001"/>
            <a:ext cx="1038225" cy="1016635"/>
            <a:chOff x="0" y="381001"/>
            <a:chExt cx="1038225" cy="1016635"/>
          </a:xfrm>
        </p:grpSpPr>
        <p:sp>
          <p:nvSpPr>
            <p:cNvPr id="3" name="object 3"/>
            <p:cNvSpPr/>
            <p:nvPr/>
          </p:nvSpPr>
          <p:spPr>
            <a:xfrm>
              <a:off x="0" y="381001"/>
              <a:ext cx="808990" cy="808990"/>
            </a:xfrm>
            <a:custGeom>
              <a:avLst/>
              <a:gdLst/>
              <a:ahLst/>
              <a:cxnLst/>
              <a:rect l="l" t="t" r="r" b="b"/>
              <a:pathLst>
                <a:path w="808990" h="808990">
                  <a:moveTo>
                    <a:pt x="808799" y="808799"/>
                  </a:moveTo>
                  <a:lnTo>
                    <a:pt x="404399" y="808799"/>
                  </a:lnTo>
                  <a:lnTo>
                    <a:pt x="0" y="404399"/>
                  </a:lnTo>
                  <a:lnTo>
                    <a:pt x="0" y="0"/>
                  </a:lnTo>
                  <a:lnTo>
                    <a:pt x="808799" y="808799"/>
                  </a:lnTo>
                  <a:close/>
                </a:path>
              </a:pathLst>
            </a:custGeom>
            <a:solidFill>
              <a:srgbClr val="0145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9049" y="588488"/>
              <a:ext cx="808990" cy="808990"/>
            </a:xfrm>
            <a:custGeom>
              <a:avLst/>
              <a:gdLst/>
              <a:ahLst/>
              <a:cxnLst/>
              <a:rect l="l" t="t" r="r" b="b"/>
              <a:pathLst>
                <a:path w="808990" h="808990">
                  <a:moveTo>
                    <a:pt x="808799" y="808799"/>
                  </a:moveTo>
                  <a:lnTo>
                    <a:pt x="0" y="0"/>
                  </a:lnTo>
                  <a:lnTo>
                    <a:pt x="404399" y="0"/>
                  </a:lnTo>
                  <a:lnTo>
                    <a:pt x="808799" y="404399"/>
                  </a:lnTo>
                  <a:lnTo>
                    <a:pt x="808799" y="808799"/>
                  </a:lnTo>
                  <a:close/>
                </a:path>
              </a:pathLst>
            </a:custGeom>
            <a:solidFill>
              <a:srgbClr val="82C7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70525" y="365783"/>
            <a:ext cx="4803928" cy="424681"/>
          </a:xfrm>
          <a:prstGeom prst="rect">
            <a:avLst/>
          </a:prstGeom>
        </p:spPr>
        <p:txBody>
          <a:bodyPr vert="horz" wrap="square" lIns="0" tIns="10815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2050" u="sng" spc="-65" dirty="0"/>
              <a:t>How </a:t>
            </a:r>
            <a:r>
              <a:rPr sz="2050" u="sng" spc="-80" dirty="0"/>
              <a:t>Common</a:t>
            </a:r>
            <a:r>
              <a:rPr sz="2050" u="sng" spc="-60" dirty="0"/>
              <a:t> </a:t>
            </a:r>
            <a:r>
              <a:rPr sz="2050" u="sng" dirty="0"/>
              <a:t>Is</a:t>
            </a:r>
            <a:r>
              <a:rPr sz="2050" u="sng" spc="-65" dirty="0"/>
              <a:t> </a:t>
            </a:r>
            <a:r>
              <a:rPr sz="2050" u="sng" spc="-30" dirty="0"/>
              <a:t>Procrastination?</a:t>
            </a:r>
            <a:endParaRPr sz="2050" u="sng" dirty="0"/>
          </a:p>
        </p:txBody>
      </p:sp>
      <p:sp>
        <p:nvSpPr>
          <p:cNvPr id="6" name="object 6"/>
          <p:cNvSpPr txBox="1"/>
          <p:nvPr/>
        </p:nvSpPr>
        <p:spPr>
          <a:xfrm>
            <a:off x="1396368" y="1214598"/>
            <a:ext cx="6154420" cy="18288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90"/>
              </a:lnSpc>
            </a:pPr>
            <a:r>
              <a:rPr sz="1200" spc="90" dirty="0">
                <a:solidFill>
                  <a:srgbClr val="FF0000"/>
                </a:solidFill>
                <a:latin typeface="Times New Roman"/>
                <a:cs typeface="Times New Roman"/>
              </a:rPr>
              <a:t>While</a:t>
            </a:r>
            <a:r>
              <a:rPr sz="12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spc="155" dirty="0">
                <a:solidFill>
                  <a:srgbClr val="FF0000"/>
                </a:solidFill>
                <a:latin typeface="Times New Roman"/>
                <a:cs typeface="Times New Roman"/>
              </a:rPr>
              <a:t>some</a:t>
            </a:r>
            <a:r>
              <a:rPr sz="12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spc="114" dirty="0">
                <a:solidFill>
                  <a:srgbClr val="FF0000"/>
                </a:solidFill>
                <a:latin typeface="Times New Roman"/>
                <a:cs typeface="Times New Roman"/>
              </a:rPr>
              <a:t>people</a:t>
            </a:r>
            <a:r>
              <a:rPr sz="12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spc="130" dirty="0">
                <a:solidFill>
                  <a:srgbClr val="FF0000"/>
                </a:solidFill>
                <a:latin typeface="Times New Roman"/>
                <a:cs typeface="Times New Roman"/>
              </a:rPr>
              <a:t>are</a:t>
            </a:r>
            <a:r>
              <a:rPr sz="12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spc="130" dirty="0">
                <a:solidFill>
                  <a:srgbClr val="FF0000"/>
                </a:solidFill>
                <a:latin typeface="Times New Roman"/>
                <a:cs typeface="Times New Roman"/>
              </a:rPr>
              <a:t>better</a:t>
            </a:r>
            <a:r>
              <a:rPr sz="12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spc="140" dirty="0">
                <a:solidFill>
                  <a:srgbClr val="FF0000"/>
                </a:solidFill>
                <a:latin typeface="Times New Roman"/>
                <a:cs typeface="Times New Roman"/>
              </a:rPr>
              <a:t>at</a:t>
            </a:r>
            <a:r>
              <a:rPr sz="12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spc="130" dirty="0">
                <a:solidFill>
                  <a:srgbClr val="FF0000"/>
                </a:solidFill>
                <a:latin typeface="Times New Roman"/>
                <a:cs typeface="Times New Roman"/>
              </a:rPr>
              <a:t>motivating</a:t>
            </a:r>
            <a:r>
              <a:rPr sz="12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spc="130" dirty="0">
                <a:solidFill>
                  <a:srgbClr val="FF0000"/>
                </a:solidFill>
                <a:latin typeface="Times New Roman"/>
                <a:cs typeface="Times New Roman"/>
              </a:rPr>
              <a:t>themselves</a:t>
            </a:r>
            <a:r>
              <a:rPr sz="12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spc="135" dirty="0">
                <a:solidFill>
                  <a:srgbClr val="FF0000"/>
                </a:solidFill>
                <a:latin typeface="Times New Roman"/>
                <a:cs typeface="Times New Roman"/>
              </a:rPr>
              <a:t>to</a:t>
            </a:r>
            <a:r>
              <a:rPr sz="1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spc="105" dirty="0">
                <a:solidFill>
                  <a:srgbClr val="FF0000"/>
                </a:solidFill>
                <a:latin typeface="Times New Roman"/>
                <a:cs typeface="Times New Roman"/>
              </a:rPr>
              <a:t>tackle</a:t>
            </a:r>
            <a:r>
              <a:rPr sz="12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spc="140" dirty="0">
                <a:solidFill>
                  <a:srgbClr val="FF0000"/>
                </a:solidFill>
                <a:latin typeface="Times New Roman"/>
                <a:cs typeface="Times New Roman"/>
              </a:rPr>
              <a:t>unpleasant</a:t>
            </a:r>
            <a:r>
              <a:rPr sz="12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spc="120" dirty="0">
                <a:solidFill>
                  <a:srgbClr val="FF0000"/>
                </a:solidFill>
                <a:latin typeface="Times New Roman"/>
                <a:cs typeface="Times New Roman"/>
              </a:rPr>
              <a:t>tasks,</a:t>
            </a:r>
            <a:endParaRPr sz="12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83225" y="1428699"/>
            <a:ext cx="6788150" cy="18288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90"/>
              </a:lnSpc>
            </a:pPr>
            <a:r>
              <a:rPr sz="1200" spc="130" dirty="0">
                <a:solidFill>
                  <a:srgbClr val="FF0000"/>
                </a:solidFill>
                <a:latin typeface="Times New Roman"/>
                <a:cs typeface="Times New Roman"/>
              </a:rPr>
              <a:t>procrastination</a:t>
            </a:r>
            <a:r>
              <a:rPr sz="1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spc="100" dirty="0">
                <a:solidFill>
                  <a:srgbClr val="FF0000"/>
                </a:solidFill>
                <a:latin typeface="Times New Roman"/>
                <a:cs typeface="Times New Roman"/>
              </a:rPr>
              <a:t>is</a:t>
            </a:r>
            <a:r>
              <a:rPr sz="12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spc="13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spc="114" dirty="0">
                <a:solidFill>
                  <a:srgbClr val="FF0000"/>
                </a:solidFill>
                <a:latin typeface="Times New Roman"/>
                <a:cs typeface="Times New Roman"/>
              </a:rPr>
              <a:t>highly</a:t>
            </a:r>
            <a:r>
              <a:rPr sz="12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spc="120" dirty="0">
                <a:solidFill>
                  <a:srgbClr val="FF0000"/>
                </a:solidFill>
                <a:latin typeface="Times New Roman"/>
                <a:cs typeface="Times New Roman"/>
              </a:rPr>
              <a:t>prevalent</a:t>
            </a:r>
            <a:r>
              <a:rPr sz="1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spc="120" dirty="0">
                <a:solidFill>
                  <a:srgbClr val="FF0000"/>
                </a:solidFill>
                <a:latin typeface="Times New Roman"/>
                <a:cs typeface="Times New Roman"/>
              </a:rPr>
              <a:t>problem.</a:t>
            </a:r>
            <a:r>
              <a:rPr sz="12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spc="125" dirty="0">
                <a:solidFill>
                  <a:srgbClr val="FF0000"/>
                </a:solidFill>
                <a:latin typeface="Times New Roman"/>
                <a:cs typeface="Times New Roman"/>
              </a:rPr>
              <a:t>Among</a:t>
            </a:r>
            <a:r>
              <a:rPr sz="12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spc="90" dirty="0">
                <a:solidFill>
                  <a:srgbClr val="FF0000"/>
                </a:solidFill>
                <a:latin typeface="Times New Roman"/>
                <a:cs typeface="Times New Roman"/>
              </a:rPr>
              <a:t>college</a:t>
            </a:r>
            <a:r>
              <a:rPr sz="1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spc="140" dirty="0">
                <a:solidFill>
                  <a:srgbClr val="FF0000"/>
                </a:solidFill>
                <a:latin typeface="Times New Roman"/>
                <a:cs typeface="Times New Roman"/>
              </a:rPr>
              <a:t>students,</a:t>
            </a:r>
            <a:r>
              <a:rPr sz="12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spc="120" dirty="0">
                <a:solidFill>
                  <a:srgbClr val="FF0000"/>
                </a:solidFill>
                <a:latin typeface="Times New Roman"/>
                <a:cs typeface="Times New Roman"/>
              </a:rPr>
              <a:t>nearly</a:t>
            </a:r>
            <a:r>
              <a:rPr sz="1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spc="80" dirty="0">
                <a:solidFill>
                  <a:srgbClr val="FF0000"/>
                </a:solidFill>
                <a:latin typeface="Times New Roman"/>
                <a:cs typeface="Times New Roman"/>
              </a:rPr>
              <a:t>all</a:t>
            </a:r>
            <a:r>
              <a:rPr sz="12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spc="130" dirty="0">
                <a:solidFill>
                  <a:srgbClr val="FF0000"/>
                </a:solidFill>
                <a:latin typeface="Times New Roman"/>
                <a:cs typeface="Times New Roman"/>
              </a:rPr>
              <a:t>admitted</a:t>
            </a:r>
            <a:endParaRPr sz="12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96368" y="1652705"/>
            <a:ext cx="6858634" cy="18288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90"/>
              </a:lnSpc>
            </a:pPr>
            <a:r>
              <a:rPr sz="1200" spc="135" dirty="0">
                <a:solidFill>
                  <a:srgbClr val="FF0000"/>
                </a:solidFill>
                <a:latin typeface="Times New Roman"/>
                <a:cs typeface="Times New Roman"/>
              </a:rPr>
              <a:t>to</a:t>
            </a:r>
            <a:r>
              <a:rPr sz="1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spc="130" dirty="0">
                <a:solidFill>
                  <a:srgbClr val="FF0000"/>
                </a:solidFill>
                <a:latin typeface="Times New Roman"/>
                <a:cs typeface="Times New Roman"/>
              </a:rPr>
              <a:t>procrastinating</a:t>
            </a:r>
            <a:r>
              <a:rPr sz="1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spc="145" dirty="0">
                <a:solidFill>
                  <a:srgbClr val="FF0000"/>
                </a:solidFill>
                <a:latin typeface="Times New Roman"/>
                <a:cs typeface="Times New Roman"/>
              </a:rPr>
              <a:t>sometimes,</a:t>
            </a:r>
            <a:r>
              <a:rPr sz="1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spc="110" dirty="0">
                <a:solidFill>
                  <a:srgbClr val="FF0000"/>
                </a:solidFill>
                <a:latin typeface="Times New Roman"/>
                <a:cs typeface="Times New Roman"/>
              </a:rPr>
              <a:t>while</a:t>
            </a:r>
            <a:r>
              <a:rPr sz="12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spc="150" dirty="0">
                <a:solidFill>
                  <a:srgbClr val="FF0000"/>
                </a:solidFill>
                <a:latin typeface="Times New Roman"/>
                <a:cs typeface="Times New Roman"/>
              </a:rPr>
              <a:t>75%</a:t>
            </a:r>
            <a:r>
              <a:rPr sz="1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spc="114" dirty="0">
                <a:solidFill>
                  <a:srgbClr val="FF0000"/>
                </a:solidFill>
                <a:latin typeface="Times New Roman"/>
                <a:cs typeface="Times New Roman"/>
              </a:rPr>
              <a:t>described</a:t>
            </a:r>
            <a:r>
              <a:rPr sz="1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spc="130" dirty="0">
                <a:solidFill>
                  <a:srgbClr val="FF0000"/>
                </a:solidFill>
                <a:latin typeface="Times New Roman"/>
                <a:cs typeface="Times New Roman"/>
              </a:rPr>
              <a:t>themselves</a:t>
            </a:r>
            <a:r>
              <a:rPr sz="12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spc="135" dirty="0">
                <a:solidFill>
                  <a:srgbClr val="FF0000"/>
                </a:solidFill>
                <a:latin typeface="Times New Roman"/>
                <a:cs typeface="Times New Roman"/>
              </a:rPr>
              <a:t>as</a:t>
            </a:r>
            <a:r>
              <a:rPr sz="1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spc="125" dirty="0">
                <a:solidFill>
                  <a:srgbClr val="FF0000"/>
                </a:solidFill>
                <a:latin typeface="Times New Roman"/>
                <a:cs typeface="Times New Roman"/>
              </a:rPr>
              <a:t>habitual</a:t>
            </a:r>
            <a:r>
              <a:rPr sz="1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spc="114" dirty="0">
                <a:solidFill>
                  <a:srgbClr val="FF0000"/>
                </a:solidFill>
                <a:latin typeface="Times New Roman"/>
                <a:cs typeface="Times New Roman"/>
              </a:rPr>
              <a:t>procrastinators.</a:t>
            </a:r>
            <a:endParaRPr sz="12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5527" y="2419350"/>
            <a:ext cx="1922849" cy="128189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55626" y="2169165"/>
            <a:ext cx="1031599" cy="1796223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151190" y="4857750"/>
            <a:ext cx="125222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45" dirty="0">
                <a:solidFill>
                  <a:srgbClr val="FFFFFF"/>
                </a:solidFill>
                <a:latin typeface="Arial"/>
                <a:cs typeface="Arial"/>
              </a:rPr>
              <a:t>(K.</a:t>
            </a:r>
            <a:r>
              <a:rPr sz="1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Cherry,</a:t>
            </a:r>
            <a:r>
              <a:rPr sz="1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2024)</a:t>
            </a:r>
            <a:endParaRPr sz="1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381001"/>
            <a:ext cx="1038225" cy="1016635"/>
            <a:chOff x="0" y="381001"/>
            <a:chExt cx="1038225" cy="1016635"/>
          </a:xfrm>
        </p:grpSpPr>
        <p:sp>
          <p:nvSpPr>
            <p:cNvPr id="4" name="object 4"/>
            <p:cNvSpPr/>
            <p:nvPr/>
          </p:nvSpPr>
          <p:spPr>
            <a:xfrm>
              <a:off x="0" y="381001"/>
              <a:ext cx="808990" cy="808990"/>
            </a:xfrm>
            <a:custGeom>
              <a:avLst/>
              <a:gdLst/>
              <a:ahLst/>
              <a:cxnLst/>
              <a:rect l="l" t="t" r="r" b="b"/>
              <a:pathLst>
                <a:path w="808990" h="808990">
                  <a:moveTo>
                    <a:pt x="808799" y="808799"/>
                  </a:moveTo>
                  <a:lnTo>
                    <a:pt x="404399" y="808799"/>
                  </a:lnTo>
                  <a:lnTo>
                    <a:pt x="0" y="404399"/>
                  </a:lnTo>
                  <a:lnTo>
                    <a:pt x="0" y="0"/>
                  </a:lnTo>
                  <a:lnTo>
                    <a:pt x="808799" y="808799"/>
                  </a:lnTo>
                  <a:close/>
                </a:path>
              </a:pathLst>
            </a:custGeom>
            <a:solidFill>
              <a:srgbClr val="0145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9049" y="588488"/>
              <a:ext cx="808990" cy="808990"/>
            </a:xfrm>
            <a:custGeom>
              <a:avLst/>
              <a:gdLst/>
              <a:ahLst/>
              <a:cxnLst/>
              <a:rect l="l" t="t" r="r" b="b"/>
              <a:pathLst>
                <a:path w="808990" h="808990">
                  <a:moveTo>
                    <a:pt x="808799" y="808799"/>
                  </a:moveTo>
                  <a:lnTo>
                    <a:pt x="0" y="0"/>
                  </a:lnTo>
                  <a:lnTo>
                    <a:pt x="404399" y="0"/>
                  </a:lnTo>
                  <a:lnTo>
                    <a:pt x="808799" y="404399"/>
                  </a:lnTo>
                  <a:lnTo>
                    <a:pt x="808799" y="808799"/>
                  </a:lnTo>
                  <a:close/>
                </a:path>
              </a:pathLst>
            </a:custGeom>
            <a:solidFill>
              <a:srgbClr val="82C7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70525" y="604858"/>
            <a:ext cx="16065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sng" dirty="0"/>
              <a:t>What’s</a:t>
            </a:r>
            <a:r>
              <a:rPr u="sng" spc="-150" dirty="0"/>
              <a:t> </a:t>
            </a:r>
            <a:r>
              <a:rPr u="sng" spc="-75" dirty="0"/>
              <a:t>Next?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91875" y="1556959"/>
            <a:ext cx="640588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30"/>
              </a:lnSpc>
            </a:pPr>
            <a:r>
              <a:rPr sz="1200" b="1" spc="90" dirty="0">
                <a:solidFill>
                  <a:schemeClr val="bg1"/>
                </a:solidFill>
                <a:latin typeface="Times New Roman"/>
                <a:cs typeface="Times New Roman"/>
              </a:rPr>
              <a:t>We</a:t>
            </a:r>
            <a:r>
              <a:rPr sz="12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b="1" spc="130" dirty="0">
                <a:solidFill>
                  <a:schemeClr val="bg1"/>
                </a:solidFill>
                <a:latin typeface="Times New Roman"/>
                <a:cs typeface="Times New Roman"/>
              </a:rPr>
              <a:t>often</a:t>
            </a:r>
            <a:r>
              <a:rPr sz="12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b="1" spc="150" dirty="0">
                <a:solidFill>
                  <a:schemeClr val="bg1"/>
                </a:solidFill>
                <a:latin typeface="Times New Roman"/>
                <a:cs typeface="Times New Roman"/>
              </a:rPr>
              <a:t>assume</a:t>
            </a:r>
            <a:r>
              <a:rPr sz="12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b="1" spc="150" dirty="0">
                <a:solidFill>
                  <a:schemeClr val="bg1"/>
                </a:solidFill>
                <a:latin typeface="Times New Roman"/>
                <a:cs typeface="Times New Roman"/>
              </a:rPr>
              <a:t>that</a:t>
            </a:r>
            <a:r>
              <a:rPr sz="12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b="1" spc="114" dirty="0">
                <a:solidFill>
                  <a:schemeClr val="bg1"/>
                </a:solidFill>
                <a:latin typeface="Times New Roman"/>
                <a:cs typeface="Times New Roman"/>
              </a:rPr>
              <a:t>projects</a:t>
            </a:r>
            <a:r>
              <a:rPr sz="12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b="1" spc="150" dirty="0">
                <a:solidFill>
                  <a:schemeClr val="bg1"/>
                </a:solidFill>
                <a:latin typeface="Times New Roman"/>
                <a:cs typeface="Times New Roman"/>
              </a:rPr>
              <a:t>won't</a:t>
            </a:r>
            <a:r>
              <a:rPr sz="12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b="1" spc="125" dirty="0">
                <a:solidFill>
                  <a:schemeClr val="bg1"/>
                </a:solidFill>
                <a:latin typeface="Times New Roman"/>
                <a:cs typeface="Times New Roman"/>
              </a:rPr>
              <a:t>take</a:t>
            </a:r>
            <a:r>
              <a:rPr sz="12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b="1" spc="130" dirty="0">
                <a:solidFill>
                  <a:schemeClr val="bg1"/>
                </a:solidFill>
                <a:latin typeface="Times New Roman"/>
                <a:cs typeface="Times New Roman"/>
              </a:rPr>
              <a:t>as</a:t>
            </a:r>
            <a:r>
              <a:rPr sz="12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b="1" spc="120" dirty="0">
                <a:solidFill>
                  <a:schemeClr val="bg1"/>
                </a:solidFill>
                <a:latin typeface="Times New Roman"/>
                <a:cs typeface="Times New Roman"/>
              </a:rPr>
              <a:t>long</a:t>
            </a:r>
            <a:r>
              <a:rPr sz="12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b="1" spc="135" dirty="0">
                <a:solidFill>
                  <a:schemeClr val="bg1"/>
                </a:solidFill>
                <a:latin typeface="Times New Roman"/>
                <a:cs typeface="Times New Roman"/>
              </a:rPr>
              <a:t>to</a:t>
            </a:r>
            <a:r>
              <a:rPr sz="12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b="1" spc="150" dirty="0">
                <a:solidFill>
                  <a:schemeClr val="bg1"/>
                </a:solidFill>
                <a:latin typeface="Times New Roman"/>
                <a:cs typeface="Times New Roman"/>
              </a:rPr>
              <a:t>ﬁnish</a:t>
            </a:r>
            <a:r>
              <a:rPr sz="12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b="1" spc="130" dirty="0">
                <a:solidFill>
                  <a:schemeClr val="bg1"/>
                </a:solidFill>
                <a:latin typeface="Times New Roman"/>
                <a:cs typeface="Times New Roman"/>
              </a:rPr>
              <a:t>as</a:t>
            </a:r>
            <a:r>
              <a:rPr sz="12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b="1" spc="130" dirty="0">
                <a:solidFill>
                  <a:schemeClr val="bg1"/>
                </a:solidFill>
                <a:latin typeface="Times New Roman"/>
                <a:cs typeface="Times New Roman"/>
              </a:rPr>
              <a:t>they</a:t>
            </a:r>
            <a:r>
              <a:rPr sz="12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b="1" spc="95" dirty="0">
                <a:solidFill>
                  <a:schemeClr val="bg1"/>
                </a:solidFill>
                <a:latin typeface="Times New Roman"/>
                <a:cs typeface="Times New Roman"/>
              </a:rPr>
              <a:t>really</a:t>
            </a:r>
            <a:r>
              <a:rPr sz="12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b="1" spc="85" dirty="0">
                <a:solidFill>
                  <a:schemeClr val="bg1"/>
                </a:solidFill>
                <a:latin typeface="Times New Roman"/>
                <a:cs typeface="Times New Roman"/>
              </a:rPr>
              <a:t>will</a:t>
            </a:r>
            <a:r>
              <a:rPr sz="12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b="1" spc="125" dirty="0">
                <a:solidFill>
                  <a:schemeClr val="bg1"/>
                </a:solidFill>
                <a:latin typeface="Times New Roman"/>
                <a:cs typeface="Times New Roman"/>
              </a:rPr>
              <a:t>-</a:t>
            </a:r>
            <a:r>
              <a:rPr sz="1200" b="1" spc="155" dirty="0">
                <a:solidFill>
                  <a:schemeClr val="bg1"/>
                </a:solidFill>
                <a:latin typeface="Times New Roman"/>
                <a:cs typeface="Times New Roman"/>
              </a:rPr>
              <a:t>leads</a:t>
            </a:r>
            <a:r>
              <a:rPr sz="12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b="1" spc="135" dirty="0">
                <a:solidFill>
                  <a:schemeClr val="bg1"/>
                </a:solidFill>
                <a:latin typeface="Times New Roman"/>
                <a:cs typeface="Times New Roman"/>
              </a:rPr>
              <a:t>to</a:t>
            </a:r>
            <a:r>
              <a:rPr sz="12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b="1" spc="130" dirty="0">
                <a:solidFill>
                  <a:schemeClr val="bg1"/>
                </a:solidFill>
                <a:latin typeface="Times New Roman"/>
                <a:cs typeface="Times New Roman"/>
              </a:rPr>
              <a:t>a</a:t>
            </a:r>
            <a:r>
              <a:rPr sz="12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b="1" spc="95" dirty="0">
                <a:solidFill>
                  <a:schemeClr val="bg1"/>
                </a:solidFill>
                <a:latin typeface="Times New Roman"/>
                <a:cs typeface="Times New Roman"/>
              </a:rPr>
              <a:t>false</a:t>
            </a:r>
            <a:r>
              <a:rPr lang="en-US" sz="1200" b="1" spc="9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200" b="1" spc="135" dirty="0">
                <a:solidFill>
                  <a:schemeClr val="bg1"/>
                </a:solidFill>
                <a:latin typeface="Times New Roman"/>
                <a:cs typeface="Times New Roman"/>
              </a:rPr>
              <a:t>sense</a:t>
            </a:r>
            <a:r>
              <a:rPr lang="en-US" sz="12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200" b="1" spc="100" dirty="0">
                <a:solidFill>
                  <a:schemeClr val="bg1"/>
                </a:solidFill>
                <a:latin typeface="Times New Roman"/>
                <a:cs typeface="Times New Roman"/>
              </a:rPr>
              <a:t>of</a:t>
            </a:r>
            <a:r>
              <a:rPr lang="en-US" sz="12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200" b="1" spc="114" dirty="0">
                <a:solidFill>
                  <a:schemeClr val="bg1"/>
                </a:solidFill>
                <a:latin typeface="Times New Roman"/>
                <a:cs typeface="Times New Roman"/>
              </a:rPr>
              <a:t>security</a:t>
            </a:r>
            <a:r>
              <a:rPr lang="en-US" sz="12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200" b="1" spc="330" dirty="0">
                <a:solidFill>
                  <a:schemeClr val="bg1"/>
                </a:solidFill>
                <a:latin typeface="Times New Roman"/>
                <a:cs typeface="Times New Roman"/>
              </a:rPr>
              <a:t>-</a:t>
            </a:r>
            <a:r>
              <a:rPr lang="en-US" sz="12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200" b="1" spc="100" dirty="0">
                <a:solidFill>
                  <a:schemeClr val="bg1"/>
                </a:solidFill>
                <a:latin typeface="Times New Roman"/>
                <a:cs typeface="Times New Roman"/>
              </a:rPr>
              <a:t>believing</a:t>
            </a:r>
            <a:r>
              <a:rPr lang="en-US" sz="12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200" b="1" spc="150" dirty="0">
                <a:solidFill>
                  <a:schemeClr val="bg1"/>
                </a:solidFill>
                <a:latin typeface="Times New Roman"/>
                <a:cs typeface="Times New Roman"/>
              </a:rPr>
              <a:t>that</a:t>
            </a:r>
            <a:r>
              <a:rPr lang="en-US" sz="12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200" b="1" spc="120" dirty="0">
                <a:solidFill>
                  <a:schemeClr val="bg1"/>
                </a:solidFill>
                <a:latin typeface="Times New Roman"/>
                <a:cs typeface="Times New Roman"/>
              </a:rPr>
              <a:t>we</a:t>
            </a:r>
            <a:r>
              <a:rPr lang="en-US" sz="12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200" b="1" spc="95" dirty="0">
                <a:solidFill>
                  <a:schemeClr val="bg1"/>
                </a:solidFill>
                <a:latin typeface="Times New Roman"/>
                <a:cs typeface="Times New Roman"/>
              </a:rPr>
              <a:t>still</a:t>
            </a:r>
            <a:r>
              <a:rPr lang="en-US" sz="1200" b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200" b="1" spc="120" dirty="0">
                <a:solidFill>
                  <a:schemeClr val="bg1"/>
                </a:solidFill>
                <a:latin typeface="Times New Roman"/>
                <a:cs typeface="Times New Roman"/>
              </a:rPr>
              <a:t>have</a:t>
            </a:r>
            <a:r>
              <a:rPr lang="en-US" sz="12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200" b="1" spc="120" dirty="0">
                <a:solidFill>
                  <a:schemeClr val="bg1"/>
                </a:solidFill>
                <a:latin typeface="Times New Roman"/>
                <a:cs typeface="Times New Roman"/>
              </a:rPr>
              <a:t>plenty</a:t>
            </a:r>
            <a:r>
              <a:rPr lang="en-US" sz="12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200" b="1" spc="100" dirty="0">
                <a:solidFill>
                  <a:schemeClr val="bg1"/>
                </a:solidFill>
                <a:latin typeface="Times New Roman"/>
                <a:cs typeface="Times New Roman"/>
              </a:rPr>
              <a:t>of</a:t>
            </a:r>
            <a:r>
              <a:rPr lang="en-US" sz="12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200" b="1" spc="145" dirty="0">
                <a:solidFill>
                  <a:schemeClr val="bg1"/>
                </a:solidFill>
                <a:latin typeface="Times New Roman"/>
                <a:cs typeface="Times New Roman"/>
              </a:rPr>
              <a:t>time</a:t>
            </a:r>
            <a:r>
              <a:rPr lang="en-US" sz="12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200" b="1" spc="135" dirty="0">
                <a:solidFill>
                  <a:schemeClr val="bg1"/>
                </a:solidFill>
                <a:latin typeface="Times New Roman"/>
                <a:cs typeface="Times New Roman"/>
              </a:rPr>
              <a:t>to</a:t>
            </a:r>
            <a:r>
              <a:rPr lang="en-US" sz="12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200" b="1" spc="130" dirty="0">
                <a:solidFill>
                  <a:schemeClr val="bg1"/>
                </a:solidFill>
                <a:latin typeface="Times New Roman"/>
                <a:cs typeface="Times New Roman"/>
              </a:rPr>
              <a:t>complete</a:t>
            </a:r>
            <a:r>
              <a:rPr lang="en-US" sz="12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200" b="1" spc="135" dirty="0">
                <a:solidFill>
                  <a:schemeClr val="bg1"/>
                </a:solidFill>
                <a:latin typeface="Times New Roman"/>
                <a:cs typeface="Times New Roman"/>
              </a:rPr>
              <a:t>these</a:t>
            </a:r>
            <a:r>
              <a:rPr lang="en-US" sz="1200" b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1200" b="1" spc="120" dirty="0">
                <a:solidFill>
                  <a:schemeClr val="bg1"/>
                </a:solidFill>
                <a:latin typeface="Times New Roman"/>
                <a:cs typeface="Times New Roman"/>
              </a:rPr>
              <a:t>tasks</a:t>
            </a:r>
            <a:endParaRPr lang="en-US" sz="1200" b="1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>
              <a:lnSpc>
                <a:spcPts val="1230"/>
              </a:lnSpc>
            </a:pPr>
            <a:endParaRPr sz="12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57610" y="2150799"/>
            <a:ext cx="6581140" cy="16129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313055" indent="-313055">
              <a:lnSpc>
                <a:spcPts val="1230"/>
              </a:lnSpc>
              <a:buFont typeface="Arial"/>
              <a:buChar char="●"/>
              <a:tabLst>
                <a:tab pos="313055" algn="l"/>
              </a:tabLst>
            </a:pPr>
            <a:r>
              <a:rPr sz="1100" spc="105" dirty="0">
                <a:solidFill>
                  <a:srgbClr val="212121"/>
                </a:solidFill>
                <a:latin typeface="Times New Roman"/>
                <a:cs typeface="Times New Roman"/>
              </a:rPr>
              <a:t>Biggest</a:t>
            </a:r>
            <a:r>
              <a:rPr sz="1100" spc="-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00" spc="114" dirty="0">
                <a:solidFill>
                  <a:srgbClr val="212121"/>
                </a:solidFill>
                <a:latin typeface="Times New Roman"/>
                <a:cs typeface="Times New Roman"/>
              </a:rPr>
              <a:t>factor</a:t>
            </a:r>
            <a:r>
              <a:rPr sz="11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00" spc="125" dirty="0">
                <a:solidFill>
                  <a:srgbClr val="212121"/>
                </a:solidFill>
                <a:latin typeface="Times New Roman"/>
                <a:cs typeface="Times New Roman"/>
              </a:rPr>
              <a:t>contributing</a:t>
            </a:r>
            <a:r>
              <a:rPr sz="1100" spc="-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00" spc="135" dirty="0">
                <a:solidFill>
                  <a:srgbClr val="212121"/>
                </a:solidFill>
                <a:latin typeface="Times New Roman"/>
                <a:cs typeface="Times New Roman"/>
              </a:rPr>
              <a:t>to</a:t>
            </a:r>
            <a:r>
              <a:rPr sz="11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00" spc="130" dirty="0">
                <a:solidFill>
                  <a:srgbClr val="212121"/>
                </a:solidFill>
                <a:latin typeface="Times New Roman"/>
                <a:cs typeface="Times New Roman"/>
              </a:rPr>
              <a:t>procrastination</a:t>
            </a:r>
            <a:r>
              <a:rPr sz="1100" spc="-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00" spc="100" dirty="0">
                <a:solidFill>
                  <a:srgbClr val="212121"/>
                </a:solidFill>
                <a:latin typeface="Times New Roman"/>
                <a:cs typeface="Times New Roman"/>
              </a:rPr>
              <a:t>is</a:t>
            </a:r>
            <a:r>
              <a:rPr sz="11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00" spc="145" dirty="0">
                <a:solidFill>
                  <a:srgbClr val="212121"/>
                </a:solidFill>
                <a:latin typeface="Times New Roman"/>
                <a:cs typeface="Times New Roman"/>
              </a:rPr>
              <a:t>the</a:t>
            </a:r>
            <a:r>
              <a:rPr sz="11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00" spc="140" dirty="0">
                <a:solidFill>
                  <a:srgbClr val="212121"/>
                </a:solidFill>
                <a:latin typeface="Times New Roman"/>
                <a:cs typeface="Times New Roman"/>
              </a:rPr>
              <a:t>notion</a:t>
            </a:r>
            <a:r>
              <a:rPr sz="1100" spc="-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00" spc="150" dirty="0">
                <a:solidFill>
                  <a:srgbClr val="212121"/>
                </a:solidFill>
                <a:latin typeface="Times New Roman"/>
                <a:cs typeface="Times New Roman"/>
              </a:rPr>
              <a:t>that</a:t>
            </a:r>
            <a:r>
              <a:rPr sz="11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00" spc="120" dirty="0">
                <a:solidFill>
                  <a:srgbClr val="212121"/>
                </a:solidFill>
                <a:latin typeface="Times New Roman"/>
                <a:cs typeface="Times New Roman"/>
              </a:rPr>
              <a:t>we</a:t>
            </a:r>
            <a:r>
              <a:rPr sz="1100" spc="-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00" spc="120" dirty="0">
                <a:solidFill>
                  <a:srgbClr val="212121"/>
                </a:solidFill>
                <a:latin typeface="Times New Roman"/>
                <a:cs typeface="Times New Roman"/>
              </a:rPr>
              <a:t>have</a:t>
            </a:r>
            <a:r>
              <a:rPr sz="11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00" spc="135" dirty="0">
                <a:solidFill>
                  <a:srgbClr val="212121"/>
                </a:solidFill>
                <a:latin typeface="Times New Roman"/>
                <a:cs typeface="Times New Roman"/>
              </a:rPr>
              <a:t>to</a:t>
            </a:r>
            <a:r>
              <a:rPr sz="11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00" spc="90" dirty="0">
                <a:solidFill>
                  <a:srgbClr val="212121"/>
                </a:solidFill>
                <a:latin typeface="Times New Roman"/>
                <a:cs typeface="Times New Roman"/>
              </a:rPr>
              <a:t>feel</a:t>
            </a:r>
            <a:r>
              <a:rPr sz="1100" spc="-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00" spc="120" dirty="0">
                <a:solidFill>
                  <a:srgbClr val="212121"/>
                </a:solidFill>
                <a:latin typeface="Times New Roman"/>
                <a:cs typeface="Times New Roman"/>
              </a:rPr>
              <a:t>inspired</a:t>
            </a:r>
            <a:r>
              <a:rPr sz="11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00" spc="105" dirty="0">
                <a:solidFill>
                  <a:srgbClr val="212121"/>
                </a:solidFill>
                <a:latin typeface="Times New Roman"/>
                <a:cs typeface="Times New Roman"/>
              </a:rPr>
              <a:t>or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76400" y="2316233"/>
            <a:ext cx="3568700" cy="153888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30"/>
              </a:lnSpc>
            </a:pPr>
            <a:r>
              <a:rPr sz="1100" spc="130" dirty="0">
                <a:solidFill>
                  <a:srgbClr val="FF0000"/>
                </a:solidFill>
                <a:uFill>
                  <a:solidFill>
                    <a:srgbClr val="1B212C"/>
                  </a:solidFill>
                </a:uFill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motivated</a:t>
            </a:r>
            <a:r>
              <a:rPr sz="1100" spc="-10" dirty="0">
                <a:solidFill>
                  <a:srgbClr val="1B212C"/>
                </a:solidFill>
                <a:latin typeface="Times New Roman"/>
                <a:cs typeface="Times New Roman"/>
              </a:rPr>
              <a:t> </a:t>
            </a:r>
            <a:r>
              <a:rPr sz="1100" spc="135" dirty="0">
                <a:solidFill>
                  <a:srgbClr val="212121"/>
                </a:solidFill>
                <a:latin typeface="Times New Roman"/>
                <a:cs typeface="Times New Roman"/>
              </a:rPr>
              <a:t>to</a:t>
            </a:r>
            <a:r>
              <a:rPr sz="1100" spc="-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00" spc="120" dirty="0">
                <a:solidFill>
                  <a:srgbClr val="212121"/>
                </a:solidFill>
                <a:latin typeface="Times New Roman"/>
                <a:cs typeface="Times New Roman"/>
              </a:rPr>
              <a:t>work</a:t>
            </a:r>
            <a:r>
              <a:rPr sz="1100" spc="-1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00" spc="150" dirty="0">
                <a:solidFill>
                  <a:srgbClr val="212121"/>
                </a:solidFill>
                <a:latin typeface="Times New Roman"/>
                <a:cs typeface="Times New Roman"/>
              </a:rPr>
              <a:t>on</a:t>
            </a:r>
            <a:r>
              <a:rPr sz="1100" spc="-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00" spc="130" dirty="0">
                <a:solidFill>
                  <a:srgbClr val="212121"/>
                </a:solidFill>
                <a:latin typeface="Times New Roman"/>
                <a:cs typeface="Times New Roman"/>
              </a:rPr>
              <a:t>a</a:t>
            </a:r>
            <a:r>
              <a:rPr sz="1100" spc="-1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00" spc="130" dirty="0">
                <a:solidFill>
                  <a:srgbClr val="212121"/>
                </a:solidFill>
                <a:latin typeface="Times New Roman"/>
                <a:cs typeface="Times New Roman"/>
              </a:rPr>
              <a:t>task</a:t>
            </a:r>
            <a:r>
              <a:rPr sz="1100" spc="-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00" spc="140" dirty="0">
                <a:solidFill>
                  <a:srgbClr val="212121"/>
                </a:solidFill>
                <a:latin typeface="Times New Roman"/>
                <a:cs typeface="Times New Roman"/>
              </a:rPr>
              <a:t>at</a:t>
            </a:r>
            <a:r>
              <a:rPr sz="1100" spc="-1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00" spc="130" dirty="0">
                <a:solidFill>
                  <a:srgbClr val="212121"/>
                </a:solidFill>
                <a:latin typeface="Times New Roman"/>
                <a:cs typeface="Times New Roman"/>
              </a:rPr>
              <a:t>a</a:t>
            </a:r>
            <a:r>
              <a:rPr sz="1100" spc="-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00" spc="120" dirty="0">
                <a:solidFill>
                  <a:srgbClr val="212121"/>
                </a:solidFill>
                <a:latin typeface="Times New Roman"/>
                <a:cs typeface="Times New Roman"/>
              </a:rPr>
              <a:t>particular</a:t>
            </a:r>
            <a:r>
              <a:rPr sz="1100" spc="-1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00" spc="165" dirty="0">
                <a:solidFill>
                  <a:srgbClr val="212121"/>
                </a:solidFill>
                <a:latin typeface="Times New Roman"/>
                <a:cs typeface="Times New Roman"/>
              </a:rPr>
              <a:t>moment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57610" y="2572807"/>
            <a:ext cx="5996305" cy="16129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313055" indent="-313055">
              <a:lnSpc>
                <a:spcPts val="1230"/>
              </a:lnSpc>
              <a:buFont typeface="Arial"/>
              <a:buChar char="●"/>
              <a:tabLst>
                <a:tab pos="313055" algn="l"/>
              </a:tabLst>
            </a:pPr>
            <a:r>
              <a:rPr sz="1100" spc="110" dirty="0">
                <a:solidFill>
                  <a:srgbClr val="212121"/>
                </a:solidFill>
                <a:latin typeface="Times New Roman"/>
                <a:cs typeface="Times New Roman"/>
              </a:rPr>
              <a:t>Waiting</a:t>
            </a:r>
            <a:r>
              <a:rPr sz="1100" spc="-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00" spc="110" dirty="0">
                <a:solidFill>
                  <a:srgbClr val="212121"/>
                </a:solidFill>
                <a:latin typeface="Times New Roman"/>
                <a:cs typeface="Times New Roman"/>
              </a:rPr>
              <a:t>for</a:t>
            </a:r>
            <a:r>
              <a:rPr sz="1100" spc="-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00" spc="130" dirty="0">
                <a:solidFill>
                  <a:srgbClr val="212121"/>
                </a:solidFill>
                <a:latin typeface="Times New Roman"/>
                <a:cs typeface="Times New Roman"/>
              </a:rPr>
              <a:t>motivation</a:t>
            </a:r>
            <a:r>
              <a:rPr sz="1100" spc="-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00" spc="145" dirty="0">
                <a:solidFill>
                  <a:srgbClr val="212121"/>
                </a:solidFill>
                <a:latin typeface="Times New Roman"/>
                <a:cs typeface="Times New Roman"/>
              </a:rPr>
              <a:t>isn't</a:t>
            </a:r>
            <a:r>
              <a:rPr sz="1100" spc="-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00" spc="145" dirty="0">
                <a:solidFill>
                  <a:srgbClr val="212121"/>
                </a:solidFill>
                <a:latin typeface="Times New Roman"/>
                <a:cs typeface="Times New Roman"/>
              </a:rPr>
              <a:t>the</a:t>
            </a:r>
            <a:r>
              <a:rPr sz="11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00" spc="110" dirty="0">
                <a:solidFill>
                  <a:srgbClr val="212121"/>
                </a:solidFill>
                <a:latin typeface="Times New Roman"/>
                <a:cs typeface="Times New Roman"/>
              </a:rPr>
              <a:t>only</a:t>
            </a:r>
            <a:r>
              <a:rPr sz="1100" spc="-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00" spc="135" dirty="0">
                <a:solidFill>
                  <a:srgbClr val="212121"/>
                </a:solidFill>
                <a:latin typeface="Times New Roman"/>
                <a:cs typeface="Times New Roman"/>
              </a:rPr>
              <a:t>problem</a:t>
            </a:r>
            <a:r>
              <a:rPr sz="1100" spc="-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00" spc="150" dirty="0">
                <a:solidFill>
                  <a:srgbClr val="212121"/>
                </a:solidFill>
                <a:latin typeface="Times New Roman"/>
                <a:cs typeface="Times New Roman"/>
              </a:rPr>
              <a:t>that</a:t>
            </a:r>
            <a:r>
              <a:rPr sz="1100" spc="-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00" spc="125" dirty="0">
                <a:solidFill>
                  <a:srgbClr val="212121"/>
                </a:solidFill>
                <a:latin typeface="Times New Roman"/>
                <a:cs typeface="Times New Roman"/>
              </a:rPr>
              <a:t>contributes</a:t>
            </a:r>
            <a:r>
              <a:rPr sz="1100" spc="-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00" spc="135" dirty="0">
                <a:solidFill>
                  <a:srgbClr val="212121"/>
                </a:solidFill>
                <a:latin typeface="Times New Roman"/>
                <a:cs typeface="Times New Roman"/>
              </a:rPr>
              <a:t>to</a:t>
            </a:r>
            <a:r>
              <a:rPr sz="11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00" spc="114" dirty="0">
                <a:solidFill>
                  <a:srgbClr val="212121"/>
                </a:solidFill>
                <a:latin typeface="Times New Roman"/>
                <a:cs typeface="Times New Roman"/>
              </a:rPr>
              <a:t>procrastination: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04275" y="2726579"/>
            <a:ext cx="5450205" cy="16129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30"/>
              </a:lnSpc>
            </a:pPr>
            <a:r>
              <a:rPr sz="1100" spc="100" dirty="0">
                <a:solidFill>
                  <a:srgbClr val="212121"/>
                </a:solidFill>
                <a:latin typeface="Times New Roman"/>
                <a:cs typeface="Times New Roman"/>
              </a:rPr>
              <a:t>Academics,</a:t>
            </a:r>
            <a:r>
              <a:rPr sz="1100" spc="3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00" spc="130" dirty="0">
                <a:solidFill>
                  <a:srgbClr val="212121"/>
                </a:solidFill>
                <a:latin typeface="Times New Roman"/>
                <a:cs typeface="Times New Roman"/>
              </a:rPr>
              <a:t>Present</a:t>
            </a:r>
            <a:r>
              <a:rPr sz="1100" spc="3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00" spc="85" dirty="0">
                <a:solidFill>
                  <a:srgbClr val="212121"/>
                </a:solidFill>
                <a:latin typeface="Times New Roman"/>
                <a:cs typeface="Times New Roman"/>
              </a:rPr>
              <a:t>Bias,</a:t>
            </a:r>
            <a:r>
              <a:rPr sz="1100" spc="3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00" spc="114" dirty="0">
                <a:solidFill>
                  <a:srgbClr val="212121"/>
                </a:solidFill>
                <a:latin typeface="Times New Roman"/>
                <a:cs typeface="Times New Roman"/>
              </a:rPr>
              <a:t>Depression,</a:t>
            </a:r>
            <a:r>
              <a:rPr sz="1100" spc="3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12121"/>
                </a:solidFill>
                <a:latin typeface="Times New Roman"/>
                <a:cs typeface="Times New Roman"/>
              </a:rPr>
              <a:t>OCD,</a:t>
            </a:r>
            <a:r>
              <a:rPr sz="1100" spc="4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212121"/>
                </a:solidFill>
                <a:latin typeface="Times New Roman"/>
                <a:cs typeface="Times New Roman"/>
              </a:rPr>
              <a:t>ADHD</a:t>
            </a:r>
            <a:r>
              <a:rPr sz="1100" spc="3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00" spc="125" dirty="0">
                <a:solidFill>
                  <a:srgbClr val="212121"/>
                </a:solidFill>
                <a:latin typeface="Times New Roman"/>
                <a:cs typeface="Times New Roman"/>
              </a:rPr>
              <a:t>are</a:t>
            </a:r>
            <a:r>
              <a:rPr sz="1100" spc="3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00" spc="110" dirty="0">
                <a:solidFill>
                  <a:srgbClr val="212121"/>
                </a:solidFill>
                <a:latin typeface="Times New Roman"/>
                <a:cs typeface="Times New Roman"/>
              </a:rPr>
              <a:t>also</a:t>
            </a:r>
            <a:r>
              <a:rPr sz="1100" spc="3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00" spc="125" dirty="0">
                <a:solidFill>
                  <a:srgbClr val="212121"/>
                </a:solidFill>
                <a:latin typeface="Times New Roman"/>
                <a:cs typeface="Times New Roman"/>
              </a:rPr>
              <a:t>contributing</a:t>
            </a:r>
            <a:r>
              <a:rPr sz="1100" spc="4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100" spc="105" dirty="0">
                <a:solidFill>
                  <a:srgbClr val="212121"/>
                </a:solidFill>
                <a:latin typeface="Times New Roman"/>
                <a:cs typeface="Times New Roman"/>
              </a:rPr>
              <a:t>factors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95774" y="2988033"/>
            <a:ext cx="658113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3055" indent="-313055">
              <a:lnSpc>
                <a:spcPts val="1230"/>
              </a:lnSpc>
              <a:buFont typeface="Arial"/>
              <a:buChar char="●"/>
              <a:tabLst>
                <a:tab pos="313055" algn="l"/>
              </a:tabLst>
            </a:pPr>
            <a:r>
              <a:rPr sz="1200" spc="125" dirty="0">
                <a:solidFill>
                  <a:srgbClr val="FF0000"/>
                </a:solidFill>
                <a:latin typeface="Times New Roman"/>
                <a:cs typeface="Times New Roman"/>
              </a:rPr>
              <a:t>Procrastination</a:t>
            </a:r>
            <a:r>
              <a:rPr sz="12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30" dirty="0">
                <a:solidFill>
                  <a:schemeClr val="bg1"/>
                </a:solidFill>
                <a:latin typeface="Times New Roman"/>
                <a:cs typeface="Times New Roman"/>
              </a:rPr>
              <a:t>can</a:t>
            </a:r>
            <a:r>
              <a:rPr sz="12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20" dirty="0">
                <a:solidFill>
                  <a:schemeClr val="bg1"/>
                </a:solidFill>
                <a:latin typeface="Times New Roman"/>
                <a:cs typeface="Times New Roman"/>
              </a:rPr>
              <a:t>have</a:t>
            </a:r>
            <a:r>
              <a:rPr sz="1200" spc="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30" dirty="0">
                <a:solidFill>
                  <a:schemeClr val="bg1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20" dirty="0">
                <a:solidFill>
                  <a:schemeClr val="bg1"/>
                </a:solidFill>
                <a:latin typeface="Times New Roman"/>
                <a:cs typeface="Times New Roman"/>
              </a:rPr>
              <a:t>serious</a:t>
            </a:r>
            <a:r>
              <a:rPr sz="1200" spc="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35" dirty="0">
                <a:solidFill>
                  <a:schemeClr val="bg1"/>
                </a:solidFill>
                <a:latin typeface="Times New Roman"/>
                <a:cs typeface="Times New Roman"/>
              </a:rPr>
              <a:t>impact</a:t>
            </a:r>
            <a:r>
              <a:rPr sz="12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50" dirty="0">
                <a:solidFill>
                  <a:schemeClr val="bg1"/>
                </a:solidFill>
                <a:latin typeface="Times New Roman"/>
                <a:cs typeface="Times New Roman"/>
              </a:rPr>
              <a:t>on</a:t>
            </a:r>
            <a:r>
              <a:rPr sz="1200" spc="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60" dirty="0">
                <a:solidFill>
                  <a:schemeClr val="bg1"/>
                </a:solidFill>
                <a:latin typeface="Times New Roman"/>
                <a:cs typeface="Times New Roman"/>
              </a:rPr>
              <a:t>many</a:t>
            </a:r>
            <a:r>
              <a:rPr sz="12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80" dirty="0">
                <a:solidFill>
                  <a:schemeClr val="bg1"/>
                </a:solidFill>
                <a:latin typeface="Times New Roman"/>
                <a:cs typeface="Times New Roman"/>
              </a:rPr>
              <a:t>life</a:t>
            </a:r>
            <a:r>
              <a:rPr sz="1200" spc="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25" dirty="0">
                <a:solidFill>
                  <a:schemeClr val="bg1"/>
                </a:solidFill>
                <a:latin typeface="Times New Roman"/>
                <a:cs typeface="Times New Roman"/>
              </a:rPr>
              <a:t>areas,</a:t>
            </a:r>
            <a:r>
              <a:rPr sz="12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14" dirty="0">
                <a:solidFill>
                  <a:schemeClr val="bg1"/>
                </a:solidFill>
                <a:latin typeface="Times New Roman"/>
                <a:cs typeface="Times New Roman"/>
              </a:rPr>
              <a:t>including</a:t>
            </a:r>
            <a:r>
              <a:rPr sz="1200" spc="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30" dirty="0">
                <a:solidFill>
                  <a:schemeClr val="bg1"/>
                </a:solidFill>
                <a:latin typeface="Times New Roman"/>
                <a:cs typeface="Times New Roman"/>
              </a:rPr>
              <a:t>a</a:t>
            </a:r>
            <a:r>
              <a:rPr sz="12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45" dirty="0">
                <a:solidFill>
                  <a:schemeClr val="bg1"/>
                </a:solidFill>
                <a:latin typeface="Times New Roman"/>
                <a:cs typeface="Times New Roman"/>
              </a:rPr>
              <a:t>person's</a:t>
            </a:r>
            <a:r>
              <a:rPr sz="1200" spc="-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35" dirty="0">
                <a:solidFill>
                  <a:schemeClr val="bg1"/>
                </a:solid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mental</a:t>
            </a:r>
            <a:endParaRPr sz="12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257677" y="3141805"/>
            <a:ext cx="4343400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30"/>
              </a:lnSpc>
            </a:pPr>
            <a:r>
              <a:rPr sz="1200" spc="150" dirty="0">
                <a:solidFill>
                  <a:schemeClr val="bg1"/>
                </a:solidFill>
                <a:latin typeface="Times New Roman"/>
                <a:cs typeface="Times New Roman"/>
              </a:rPr>
              <a:t>and</a:t>
            </a:r>
            <a:r>
              <a:rPr sz="1200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00" dirty="0">
                <a:solidFill>
                  <a:schemeClr val="bg1"/>
                </a:solidFill>
                <a:latin typeface="Times New Roman"/>
                <a:cs typeface="Times New Roman"/>
              </a:rPr>
              <a:t>social</a:t>
            </a:r>
            <a:r>
              <a:rPr sz="12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30" dirty="0">
                <a:solidFill>
                  <a:schemeClr val="bg1"/>
                </a:solidFill>
                <a:latin typeface="Times New Roman"/>
                <a:cs typeface="Times New Roman"/>
              </a:rPr>
              <a:t>health,</a:t>
            </a:r>
            <a:r>
              <a:rPr sz="12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14" dirty="0">
                <a:solidFill>
                  <a:schemeClr val="bg1"/>
                </a:solidFill>
                <a:latin typeface="Times New Roman"/>
                <a:cs typeface="Times New Roman"/>
              </a:rPr>
              <a:t>professional,</a:t>
            </a:r>
            <a:r>
              <a:rPr sz="12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50" dirty="0">
                <a:solidFill>
                  <a:schemeClr val="bg1"/>
                </a:solidFill>
                <a:latin typeface="Times New Roman"/>
                <a:cs typeface="Times New Roman"/>
              </a:rPr>
              <a:t>and</a:t>
            </a:r>
            <a:r>
              <a:rPr sz="1200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30" dirty="0">
                <a:solidFill>
                  <a:schemeClr val="bg1"/>
                </a:solidFill>
                <a:latin typeface="Times New Roman"/>
                <a:cs typeface="Times New Roman"/>
              </a:rPr>
              <a:t>ﬁnancial</a:t>
            </a:r>
            <a:r>
              <a:rPr sz="12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spc="125" dirty="0">
                <a:solidFill>
                  <a:schemeClr val="bg1"/>
                </a:solidFill>
                <a:latin typeface="Times New Roman"/>
                <a:cs typeface="Times New Roman"/>
              </a:rPr>
              <a:t>well-being</a:t>
            </a:r>
            <a:endParaRPr sz="12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40425" y="3709227"/>
            <a:ext cx="1147445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55"/>
              </a:lnSpc>
            </a:pPr>
            <a:r>
              <a:rPr sz="1200" spc="-45" dirty="0">
                <a:solidFill>
                  <a:schemeClr val="bg1"/>
                </a:solidFill>
                <a:latin typeface="Arial"/>
                <a:cs typeface="Arial"/>
              </a:rPr>
              <a:t>(K.</a:t>
            </a:r>
            <a:r>
              <a:rPr sz="1200" spc="-8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chemeClr val="bg1"/>
                </a:solidFill>
                <a:latin typeface="Arial"/>
                <a:cs typeface="Arial"/>
              </a:rPr>
              <a:t>Cherry,</a:t>
            </a:r>
            <a:r>
              <a:rPr sz="1200" spc="-8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chemeClr val="bg1"/>
                </a:solidFill>
                <a:latin typeface="Arial"/>
                <a:cs typeface="Arial"/>
              </a:rPr>
              <a:t>2024)</a:t>
            </a:r>
            <a:endParaRPr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77200" y="305632"/>
            <a:ext cx="676249" cy="95972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81001"/>
            <a:ext cx="1038225" cy="1016635"/>
            <a:chOff x="0" y="381001"/>
            <a:chExt cx="1038225" cy="1016635"/>
          </a:xfrm>
        </p:grpSpPr>
        <p:sp>
          <p:nvSpPr>
            <p:cNvPr id="3" name="object 3"/>
            <p:cNvSpPr/>
            <p:nvPr/>
          </p:nvSpPr>
          <p:spPr>
            <a:xfrm>
              <a:off x="0" y="381001"/>
              <a:ext cx="808990" cy="808990"/>
            </a:xfrm>
            <a:custGeom>
              <a:avLst/>
              <a:gdLst/>
              <a:ahLst/>
              <a:cxnLst/>
              <a:rect l="l" t="t" r="r" b="b"/>
              <a:pathLst>
                <a:path w="808990" h="808990">
                  <a:moveTo>
                    <a:pt x="808799" y="808799"/>
                  </a:moveTo>
                  <a:lnTo>
                    <a:pt x="404399" y="808799"/>
                  </a:lnTo>
                  <a:lnTo>
                    <a:pt x="0" y="404399"/>
                  </a:lnTo>
                  <a:lnTo>
                    <a:pt x="0" y="0"/>
                  </a:lnTo>
                  <a:lnTo>
                    <a:pt x="808799" y="808799"/>
                  </a:lnTo>
                  <a:close/>
                </a:path>
              </a:pathLst>
            </a:custGeom>
            <a:solidFill>
              <a:srgbClr val="0145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9049" y="588488"/>
              <a:ext cx="808990" cy="808990"/>
            </a:xfrm>
            <a:custGeom>
              <a:avLst/>
              <a:gdLst/>
              <a:ahLst/>
              <a:cxnLst/>
              <a:rect l="l" t="t" r="r" b="b"/>
              <a:pathLst>
                <a:path w="808990" h="808990">
                  <a:moveTo>
                    <a:pt x="808799" y="808799"/>
                  </a:moveTo>
                  <a:lnTo>
                    <a:pt x="0" y="0"/>
                  </a:lnTo>
                  <a:lnTo>
                    <a:pt x="404399" y="0"/>
                  </a:lnTo>
                  <a:lnTo>
                    <a:pt x="808799" y="404399"/>
                  </a:lnTo>
                  <a:lnTo>
                    <a:pt x="808799" y="808799"/>
                  </a:lnTo>
                  <a:close/>
                </a:path>
              </a:pathLst>
            </a:custGeom>
            <a:solidFill>
              <a:srgbClr val="82C7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362274" y="1653275"/>
            <a:ext cx="5779770" cy="147955"/>
          </a:xfrm>
          <a:custGeom>
            <a:avLst/>
            <a:gdLst/>
            <a:ahLst/>
            <a:cxnLst/>
            <a:rect l="l" t="t" r="r" b="b"/>
            <a:pathLst>
              <a:path w="5779770" h="147955">
                <a:moveTo>
                  <a:pt x="5779326" y="147675"/>
                </a:moveTo>
                <a:lnTo>
                  <a:pt x="0" y="147675"/>
                </a:lnTo>
                <a:lnTo>
                  <a:pt x="0" y="0"/>
                </a:lnTo>
                <a:lnTo>
                  <a:pt x="5779326" y="0"/>
                </a:lnTo>
                <a:lnTo>
                  <a:pt x="5779326" y="1476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49574" y="1629175"/>
            <a:ext cx="5807075" cy="180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b="1" spc="85" dirty="0">
                <a:solidFill>
                  <a:srgbClr val="FF0000"/>
                </a:solidFill>
                <a:latin typeface="Times New Roman"/>
                <a:cs typeface="Times New Roman"/>
              </a:rPr>
              <a:t>Make</a:t>
            </a:r>
            <a:r>
              <a:rPr sz="1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00" b="1" spc="7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0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00" b="1" spc="125" dirty="0">
                <a:solidFill>
                  <a:srgbClr val="FF0000"/>
                </a:solidFill>
                <a:latin typeface="Times New Roman"/>
                <a:cs typeface="Times New Roman"/>
              </a:rPr>
              <a:t>to-</a:t>
            </a:r>
            <a:r>
              <a:rPr sz="1000" b="1" spc="170" dirty="0">
                <a:solidFill>
                  <a:srgbClr val="FF0000"/>
                </a:solidFill>
                <a:latin typeface="Times New Roman"/>
                <a:cs typeface="Times New Roman"/>
              </a:rPr>
              <a:t>do</a:t>
            </a:r>
            <a:r>
              <a:rPr sz="10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00" b="1" spc="85" dirty="0">
                <a:solidFill>
                  <a:srgbClr val="FF0000"/>
                </a:solidFill>
                <a:latin typeface="Times New Roman"/>
                <a:cs typeface="Times New Roman"/>
              </a:rPr>
              <a:t>list</a:t>
            </a:r>
            <a:r>
              <a:rPr sz="1000" spc="85" dirty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  <a:r>
              <a:rPr sz="1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00" spc="105" dirty="0">
                <a:solidFill>
                  <a:srgbClr val="212121"/>
                </a:solidFill>
                <a:latin typeface="Times New Roman"/>
                <a:cs typeface="Times New Roman"/>
              </a:rPr>
              <a:t>To</a:t>
            </a:r>
            <a:r>
              <a:rPr sz="1000" spc="-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114" dirty="0">
                <a:solidFill>
                  <a:srgbClr val="212121"/>
                </a:solidFill>
                <a:latin typeface="Times New Roman"/>
                <a:cs typeface="Times New Roman"/>
              </a:rPr>
              <a:t>help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110" dirty="0">
                <a:solidFill>
                  <a:srgbClr val="212121"/>
                </a:solidFill>
                <a:latin typeface="Times New Roman"/>
                <a:cs typeface="Times New Roman"/>
              </a:rPr>
              <a:t>keep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114" dirty="0">
                <a:solidFill>
                  <a:srgbClr val="212121"/>
                </a:solidFill>
                <a:latin typeface="Times New Roman"/>
                <a:cs typeface="Times New Roman"/>
              </a:rPr>
              <a:t>you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145" dirty="0">
                <a:solidFill>
                  <a:srgbClr val="212121"/>
                </a:solidFill>
                <a:latin typeface="Times New Roman"/>
                <a:cs typeface="Times New Roman"/>
              </a:rPr>
              <a:t>on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105" dirty="0">
                <a:solidFill>
                  <a:srgbClr val="212121"/>
                </a:solidFill>
                <a:latin typeface="Times New Roman"/>
                <a:cs typeface="Times New Roman"/>
              </a:rPr>
              <a:t>track,</a:t>
            </a:r>
            <a:r>
              <a:rPr sz="1000" spc="-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110" dirty="0">
                <a:solidFill>
                  <a:srgbClr val="212121"/>
                </a:solidFill>
                <a:latin typeface="Times New Roman"/>
                <a:cs typeface="Times New Roman"/>
              </a:rPr>
              <a:t>consider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105" dirty="0">
                <a:solidFill>
                  <a:srgbClr val="212121"/>
                </a:solidFill>
                <a:latin typeface="Times New Roman"/>
                <a:cs typeface="Times New Roman"/>
              </a:rPr>
              <a:t>placing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120" dirty="0">
                <a:solidFill>
                  <a:srgbClr val="212121"/>
                </a:solidFill>
                <a:latin typeface="Times New Roman"/>
                <a:cs typeface="Times New Roman"/>
              </a:rPr>
              <a:t>a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125" dirty="0">
                <a:solidFill>
                  <a:srgbClr val="212121"/>
                </a:solidFill>
                <a:latin typeface="Times New Roman"/>
                <a:cs typeface="Times New Roman"/>
              </a:rPr>
              <a:t>due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120" dirty="0">
                <a:solidFill>
                  <a:srgbClr val="212121"/>
                </a:solidFill>
                <a:latin typeface="Times New Roman"/>
                <a:cs typeface="Times New Roman"/>
              </a:rPr>
              <a:t>date</a:t>
            </a:r>
            <a:r>
              <a:rPr sz="1000" spc="-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125" dirty="0">
                <a:solidFill>
                  <a:srgbClr val="212121"/>
                </a:solidFill>
                <a:latin typeface="Times New Roman"/>
                <a:cs typeface="Times New Roman"/>
              </a:rPr>
              <a:t>next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125" dirty="0">
                <a:solidFill>
                  <a:srgbClr val="212121"/>
                </a:solidFill>
                <a:latin typeface="Times New Roman"/>
                <a:cs typeface="Times New Roman"/>
              </a:rPr>
              <a:t>to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114" dirty="0">
                <a:solidFill>
                  <a:srgbClr val="212121"/>
                </a:solidFill>
                <a:latin typeface="Times New Roman"/>
                <a:cs typeface="Times New Roman"/>
              </a:rPr>
              <a:t>each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100" dirty="0">
                <a:solidFill>
                  <a:srgbClr val="212121"/>
                </a:solidFill>
                <a:latin typeface="Times New Roman"/>
                <a:cs typeface="Times New Roman"/>
              </a:rPr>
              <a:t>item.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62274" y="1991450"/>
            <a:ext cx="6301105" cy="14795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30"/>
              </a:lnSpc>
            </a:pPr>
            <a:r>
              <a:rPr sz="1000" b="1" spc="80" dirty="0">
                <a:solidFill>
                  <a:srgbClr val="FF0000"/>
                </a:solidFill>
                <a:latin typeface="Times New Roman"/>
                <a:cs typeface="Times New Roman"/>
              </a:rPr>
              <a:t>Take</a:t>
            </a:r>
            <a:r>
              <a:rPr sz="10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00" b="1" spc="75" dirty="0">
                <a:solidFill>
                  <a:srgbClr val="FF0000"/>
                </a:solidFill>
                <a:latin typeface="Times New Roman"/>
                <a:cs typeface="Times New Roman"/>
              </a:rPr>
              <a:t>baby</a:t>
            </a:r>
            <a:r>
              <a:rPr sz="10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00" b="1" spc="105" dirty="0">
                <a:solidFill>
                  <a:srgbClr val="FF0000"/>
                </a:solidFill>
                <a:latin typeface="Times New Roman"/>
                <a:cs typeface="Times New Roman"/>
              </a:rPr>
              <a:t>steps</a:t>
            </a:r>
            <a:r>
              <a:rPr sz="1000" spc="105" dirty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  <a:r>
              <a:rPr sz="10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00" spc="100" dirty="0">
                <a:solidFill>
                  <a:srgbClr val="212121"/>
                </a:solidFill>
                <a:latin typeface="Times New Roman"/>
                <a:cs typeface="Times New Roman"/>
              </a:rPr>
              <a:t>Break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135" dirty="0">
                <a:solidFill>
                  <a:srgbClr val="212121"/>
                </a:solidFill>
                <a:latin typeface="Times New Roman"/>
                <a:cs typeface="Times New Roman"/>
              </a:rPr>
              <a:t>down</a:t>
            </a:r>
            <a:r>
              <a:rPr sz="1000" spc="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135" dirty="0">
                <a:solidFill>
                  <a:srgbClr val="212121"/>
                </a:solidFill>
                <a:latin typeface="Times New Roman"/>
                <a:cs typeface="Times New Roman"/>
              </a:rPr>
              <a:t>the</a:t>
            </a:r>
            <a:r>
              <a:rPr sz="1000" spc="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130" dirty="0">
                <a:solidFill>
                  <a:srgbClr val="212121"/>
                </a:solidFill>
                <a:latin typeface="Times New Roman"/>
                <a:cs typeface="Times New Roman"/>
              </a:rPr>
              <a:t>items</a:t>
            </a:r>
            <a:r>
              <a:rPr sz="1000" spc="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145" dirty="0">
                <a:solidFill>
                  <a:srgbClr val="212121"/>
                </a:solidFill>
                <a:latin typeface="Times New Roman"/>
                <a:cs typeface="Times New Roman"/>
              </a:rPr>
              <a:t>on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114" dirty="0">
                <a:solidFill>
                  <a:srgbClr val="212121"/>
                </a:solidFill>
                <a:latin typeface="Times New Roman"/>
                <a:cs typeface="Times New Roman"/>
              </a:rPr>
              <a:t>your</a:t>
            </a:r>
            <a:r>
              <a:rPr sz="1000" spc="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95" dirty="0">
                <a:solidFill>
                  <a:srgbClr val="212121"/>
                </a:solidFill>
                <a:latin typeface="Times New Roman"/>
                <a:cs typeface="Times New Roman"/>
              </a:rPr>
              <a:t>list</a:t>
            </a:r>
            <a:r>
              <a:rPr sz="1000" spc="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120" dirty="0">
                <a:solidFill>
                  <a:srgbClr val="212121"/>
                </a:solidFill>
                <a:latin typeface="Times New Roman"/>
                <a:cs typeface="Times New Roman"/>
              </a:rPr>
              <a:t>into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114" dirty="0">
                <a:solidFill>
                  <a:srgbClr val="212121"/>
                </a:solidFill>
                <a:latin typeface="Times New Roman"/>
                <a:cs typeface="Times New Roman"/>
              </a:rPr>
              <a:t>small,</a:t>
            </a:r>
            <a:r>
              <a:rPr sz="1000" spc="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125" dirty="0">
                <a:solidFill>
                  <a:srgbClr val="212121"/>
                </a:solidFill>
                <a:latin typeface="Times New Roman"/>
                <a:cs typeface="Times New Roman"/>
              </a:rPr>
              <a:t>manageable</a:t>
            </a:r>
            <a:r>
              <a:rPr sz="1000" spc="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125" dirty="0">
                <a:solidFill>
                  <a:srgbClr val="212121"/>
                </a:solidFill>
                <a:latin typeface="Times New Roman"/>
                <a:cs typeface="Times New Roman"/>
              </a:rPr>
              <a:t>steps</a:t>
            </a:r>
            <a:r>
              <a:rPr sz="1000" spc="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114" dirty="0">
                <a:solidFill>
                  <a:srgbClr val="212121"/>
                </a:solidFill>
                <a:latin typeface="Times New Roman"/>
                <a:cs typeface="Times New Roman"/>
              </a:rPr>
              <a:t>so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140" dirty="0">
                <a:solidFill>
                  <a:srgbClr val="212121"/>
                </a:solidFill>
                <a:latin typeface="Times New Roman"/>
                <a:cs typeface="Times New Roman"/>
              </a:rPr>
              <a:t>that</a:t>
            </a:r>
            <a:r>
              <a:rPr sz="1000" spc="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114" dirty="0">
                <a:solidFill>
                  <a:srgbClr val="212121"/>
                </a:solidFill>
                <a:latin typeface="Times New Roman"/>
                <a:cs typeface="Times New Roman"/>
              </a:rPr>
              <a:t>your</a:t>
            </a:r>
            <a:r>
              <a:rPr sz="1000" spc="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110" dirty="0">
                <a:solidFill>
                  <a:srgbClr val="212121"/>
                </a:solidFill>
                <a:latin typeface="Times New Roman"/>
                <a:cs typeface="Times New Roman"/>
              </a:rPr>
              <a:t>tasks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62274" y="2139126"/>
            <a:ext cx="1891664" cy="14795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30"/>
              </a:lnSpc>
            </a:pPr>
            <a:r>
              <a:rPr sz="1000" spc="120" dirty="0">
                <a:solidFill>
                  <a:srgbClr val="212121"/>
                </a:solidFill>
                <a:latin typeface="Times New Roman"/>
                <a:cs typeface="Times New Roman"/>
              </a:rPr>
              <a:t>don’t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135" dirty="0">
                <a:solidFill>
                  <a:srgbClr val="212121"/>
                </a:solidFill>
                <a:latin typeface="Times New Roman"/>
                <a:cs typeface="Times New Roman"/>
              </a:rPr>
              <a:t>seem</a:t>
            </a:r>
            <a:r>
              <a:rPr sz="1000" spc="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114" dirty="0">
                <a:solidFill>
                  <a:srgbClr val="212121"/>
                </a:solidFill>
                <a:latin typeface="Times New Roman"/>
                <a:cs typeface="Times New Roman"/>
              </a:rPr>
              <a:t>so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105" dirty="0">
                <a:solidFill>
                  <a:srgbClr val="212121"/>
                </a:solidFill>
                <a:latin typeface="Times New Roman"/>
                <a:cs typeface="Times New Roman"/>
              </a:rPr>
              <a:t>overwhelming.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62274" y="2477301"/>
            <a:ext cx="6281420" cy="14795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30"/>
              </a:lnSpc>
            </a:pPr>
            <a:r>
              <a:rPr sz="1000" b="1" spc="100" dirty="0">
                <a:solidFill>
                  <a:srgbClr val="FF0000"/>
                </a:solidFill>
                <a:latin typeface="Times New Roman"/>
                <a:cs typeface="Times New Roman"/>
              </a:rPr>
              <a:t>Recognize</a:t>
            </a:r>
            <a:r>
              <a:rPr sz="1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00" b="1" spc="105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10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00" b="1" spc="100" dirty="0">
                <a:solidFill>
                  <a:srgbClr val="FF0000"/>
                </a:solidFill>
                <a:latin typeface="Times New Roman"/>
                <a:cs typeface="Times New Roman"/>
              </a:rPr>
              <a:t>warning</a:t>
            </a:r>
            <a:r>
              <a:rPr sz="1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00" b="1" spc="114" dirty="0">
                <a:solidFill>
                  <a:srgbClr val="FF0000"/>
                </a:solidFill>
                <a:latin typeface="Times New Roman"/>
                <a:cs typeface="Times New Roman"/>
              </a:rPr>
              <a:t>signs</a:t>
            </a:r>
            <a:r>
              <a:rPr sz="1000" spc="114" dirty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  <a:r>
              <a:rPr sz="1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00" spc="105" dirty="0">
                <a:solidFill>
                  <a:srgbClr val="212121"/>
                </a:solidFill>
                <a:latin typeface="Times New Roman"/>
                <a:cs typeface="Times New Roman"/>
              </a:rPr>
              <a:t>Pay</a:t>
            </a:r>
            <a:r>
              <a:rPr sz="1000" spc="-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125" dirty="0">
                <a:solidFill>
                  <a:srgbClr val="212121"/>
                </a:solidFill>
                <a:latin typeface="Times New Roman"/>
                <a:cs typeface="Times New Roman"/>
              </a:rPr>
              <a:t>attention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125" dirty="0">
                <a:solidFill>
                  <a:srgbClr val="212121"/>
                </a:solidFill>
                <a:latin typeface="Times New Roman"/>
                <a:cs typeface="Times New Roman"/>
              </a:rPr>
              <a:t>to</a:t>
            </a:r>
            <a:r>
              <a:rPr sz="1000" spc="-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125" dirty="0">
                <a:solidFill>
                  <a:srgbClr val="212121"/>
                </a:solidFill>
                <a:latin typeface="Times New Roman"/>
                <a:cs typeface="Times New Roman"/>
              </a:rPr>
              <a:t>any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140" dirty="0">
                <a:solidFill>
                  <a:srgbClr val="212121"/>
                </a:solidFill>
                <a:latin typeface="Times New Roman"/>
                <a:cs typeface="Times New Roman"/>
              </a:rPr>
              <a:t>thoughts</a:t>
            </a:r>
            <a:r>
              <a:rPr sz="1000" spc="-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90" dirty="0">
                <a:solidFill>
                  <a:srgbClr val="212121"/>
                </a:solidFill>
                <a:latin typeface="Times New Roman"/>
                <a:cs typeface="Times New Roman"/>
              </a:rPr>
              <a:t>of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120" dirty="0">
                <a:solidFill>
                  <a:srgbClr val="212121"/>
                </a:solidFill>
                <a:latin typeface="Times New Roman"/>
                <a:cs typeface="Times New Roman"/>
              </a:rPr>
              <a:t>procrastination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140" dirty="0">
                <a:solidFill>
                  <a:srgbClr val="212121"/>
                </a:solidFill>
                <a:latin typeface="Times New Roman"/>
                <a:cs typeface="Times New Roman"/>
              </a:rPr>
              <a:t>and</a:t>
            </a:r>
            <a:r>
              <a:rPr sz="1000" spc="-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125" dirty="0">
                <a:solidFill>
                  <a:srgbClr val="212121"/>
                </a:solidFill>
                <a:latin typeface="Times New Roman"/>
                <a:cs typeface="Times New Roman"/>
              </a:rPr>
              <a:t>do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114" dirty="0">
                <a:solidFill>
                  <a:srgbClr val="212121"/>
                </a:solidFill>
                <a:latin typeface="Times New Roman"/>
                <a:cs typeface="Times New Roman"/>
              </a:rPr>
              <a:t>your</a:t>
            </a:r>
            <a:r>
              <a:rPr sz="1000" spc="-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120" dirty="0">
                <a:solidFill>
                  <a:srgbClr val="212121"/>
                </a:solidFill>
                <a:latin typeface="Times New Roman"/>
                <a:cs typeface="Times New Roman"/>
              </a:rPr>
              <a:t>best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100" dirty="0">
                <a:solidFill>
                  <a:srgbClr val="212121"/>
                </a:solidFill>
                <a:latin typeface="Times New Roman"/>
                <a:cs typeface="Times New Roman"/>
              </a:rPr>
              <a:t>to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62274" y="2624977"/>
            <a:ext cx="6168390" cy="14795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30"/>
              </a:lnSpc>
            </a:pPr>
            <a:r>
              <a:rPr sz="1000" spc="110" dirty="0">
                <a:solidFill>
                  <a:srgbClr val="212121"/>
                </a:solidFill>
                <a:latin typeface="Times New Roman"/>
                <a:cs typeface="Times New Roman"/>
              </a:rPr>
              <a:t>resist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135" dirty="0">
                <a:solidFill>
                  <a:srgbClr val="212121"/>
                </a:solidFill>
                <a:latin typeface="Times New Roman"/>
                <a:cs typeface="Times New Roman"/>
              </a:rPr>
              <a:t>the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100" dirty="0">
                <a:solidFill>
                  <a:srgbClr val="212121"/>
                </a:solidFill>
                <a:latin typeface="Times New Roman"/>
                <a:cs typeface="Times New Roman"/>
              </a:rPr>
              <a:t>urge.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70" dirty="0">
                <a:solidFill>
                  <a:srgbClr val="212121"/>
                </a:solidFill>
                <a:latin typeface="Times New Roman"/>
                <a:cs typeface="Times New Roman"/>
              </a:rPr>
              <a:t>If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114" dirty="0">
                <a:solidFill>
                  <a:srgbClr val="212121"/>
                </a:solidFill>
                <a:latin typeface="Times New Roman"/>
                <a:cs typeface="Times New Roman"/>
              </a:rPr>
              <a:t>you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114" dirty="0">
                <a:solidFill>
                  <a:srgbClr val="212121"/>
                </a:solidFill>
                <a:latin typeface="Times New Roman"/>
                <a:cs typeface="Times New Roman"/>
              </a:rPr>
              <a:t>begin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125" dirty="0">
                <a:solidFill>
                  <a:srgbClr val="212121"/>
                </a:solidFill>
                <a:latin typeface="Times New Roman"/>
                <a:cs typeface="Times New Roman"/>
              </a:rPr>
              <a:t>to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130" dirty="0">
                <a:solidFill>
                  <a:srgbClr val="212121"/>
                </a:solidFill>
                <a:latin typeface="Times New Roman"/>
                <a:cs typeface="Times New Roman"/>
              </a:rPr>
              <a:t>think</a:t>
            </a:r>
            <a:r>
              <a:rPr sz="1000" spc="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125" dirty="0">
                <a:solidFill>
                  <a:srgbClr val="212121"/>
                </a:solidFill>
                <a:latin typeface="Times New Roman"/>
                <a:cs typeface="Times New Roman"/>
              </a:rPr>
              <a:t>about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114" dirty="0">
                <a:solidFill>
                  <a:srgbClr val="212121"/>
                </a:solidFill>
                <a:latin typeface="Times New Roman"/>
                <a:cs typeface="Times New Roman"/>
              </a:rPr>
              <a:t>procrastinating,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95" dirty="0">
                <a:solidFill>
                  <a:srgbClr val="212121"/>
                </a:solidFill>
                <a:latin typeface="Times New Roman"/>
                <a:cs typeface="Times New Roman"/>
              </a:rPr>
              <a:t>force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100" dirty="0">
                <a:solidFill>
                  <a:srgbClr val="212121"/>
                </a:solidFill>
                <a:latin typeface="Times New Roman"/>
                <a:cs typeface="Times New Roman"/>
              </a:rPr>
              <a:t>yourself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125" dirty="0">
                <a:solidFill>
                  <a:srgbClr val="212121"/>
                </a:solidFill>
                <a:latin typeface="Times New Roman"/>
                <a:cs typeface="Times New Roman"/>
              </a:rPr>
              <a:t>to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135" dirty="0">
                <a:solidFill>
                  <a:srgbClr val="212121"/>
                </a:solidFill>
                <a:latin typeface="Times New Roman"/>
                <a:cs typeface="Times New Roman"/>
              </a:rPr>
              <a:t>spend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120" dirty="0">
                <a:solidFill>
                  <a:srgbClr val="212121"/>
                </a:solidFill>
                <a:latin typeface="Times New Roman"/>
                <a:cs typeface="Times New Roman"/>
              </a:rPr>
              <a:t>a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100" dirty="0">
                <a:solidFill>
                  <a:srgbClr val="212121"/>
                </a:solidFill>
                <a:latin typeface="Times New Roman"/>
                <a:cs typeface="Times New Roman"/>
              </a:rPr>
              <a:t>few</a:t>
            </a:r>
            <a:r>
              <a:rPr sz="1000" spc="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130" dirty="0">
                <a:solidFill>
                  <a:srgbClr val="212121"/>
                </a:solidFill>
                <a:latin typeface="Times New Roman"/>
                <a:cs typeface="Times New Roman"/>
              </a:rPr>
              <a:t>minutes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62274" y="2772652"/>
            <a:ext cx="1398270" cy="14795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30"/>
              </a:lnSpc>
            </a:pPr>
            <a:r>
              <a:rPr sz="1000" spc="114" dirty="0">
                <a:solidFill>
                  <a:srgbClr val="212121"/>
                </a:solidFill>
                <a:latin typeface="Times New Roman"/>
                <a:cs typeface="Times New Roman"/>
              </a:rPr>
              <a:t>working</a:t>
            </a:r>
            <a:r>
              <a:rPr sz="1000" spc="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145" dirty="0">
                <a:solidFill>
                  <a:srgbClr val="212121"/>
                </a:solidFill>
                <a:latin typeface="Times New Roman"/>
                <a:cs typeface="Times New Roman"/>
              </a:rPr>
              <a:t>on</a:t>
            </a:r>
            <a:r>
              <a:rPr sz="1000" spc="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114" dirty="0">
                <a:solidFill>
                  <a:srgbClr val="212121"/>
                </a:solidFill>
                <a:latin typeface="Times New Roman"/>
                <a:cs typeface="Times New Roman"/>
              </a:rPr>
              <a:t>your</a:t>
            </a:r>
            <a:r>
              <a:rPr sz="1000" spc="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90" dirty="0">
                <a:solidFill>
                  <a:srgbClr val="212121"/>
                </a:solidFill>
                <a:latin typeface="Times New Roman"/>
                <a:cs typeface="Times New Roman"/>
              </a:rPr>
              <a:t>task.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362274" y="3110828"/>
            <a:ext cx="5767705" cy="147955"/>
          </a:xfrm>
          <a:custGeom>
            <a:avLst/>
            <a:gdLst/>
            <a:ahLst/>
            <a:cxnLst/>
            <a:rect l="l" t="t" r="r" b="b"/>
            <a:pathLst>
              <a:path w="5767705" h="147954">
                <a:moveTo>
                  <a:pt x="5767155" y="147675"/>
                </a:moveTo>
                <a:lnTo>
                  <a:pt x="0" y="147675"/>
                </a:lnTo>
                <a:lnTo>
                  <a:pt x="0" y="0"/>
                </a:lnTo>
                <a:lnTo>
                  <a:pt x="5767155" y="0"/>
                </a:lnTo>
                <a:lnTo>
                  <a:pt x="5767155" y="1476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362274" y="3110828"/>
            <a:ext cx="5772785" cy="146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30"/>
              </a:lnSpc>
            </a:pPr>
            <a:r>
              <a:rPr sz="1000" b="1" spc="90" dirty="0">
                <a:solidFill>
                  <a:srgbClr val="FF0000"/>
                </a:solidFill>
                <a:latin typeface="Times New Roman"/>
                <a:cs typeface="Times New Roman"/>
              </a:rPr>
              <a:t>Eliminate</a:t>
            </a:r>
            <a:r>
              <a:rPr sz="10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00" b="1" spc="85" dirty="0">
                <a:solidFill>
                  <a:srgbClr val="FF0000"/>
                </a:solidFill>
                <a:latin typeface="Times New Roman"/>
                <a:cs typeface="Times New Roman"/>
              </a:rPr>
              <a:t>distraction</a:t>
            </a:r>
            <a:r>
              <a:rPr sz="1000" spc="85" dirty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  <a:r>
              <a:rPr sz="1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00" spc="65" dirty="0">
                <a:solidFill>
                  <a:srgbClr val="212121"/>
                </a:solidFill>
                <a:latin typeface="Times New Roman"/>
                <a:cs typeface="Times New Roman"/>
              </a:rPr>
              <a:t>Ask</a:t>
            </a:r>
            <a:r>
              <a:rPr sz="1000" spc="1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100" dirty="0">
                <a:solidFill>
                  <a:srgbClr val="212121"/>
                </a:solidFill>
                <a:latin typeface="Times New Roman"/>
                <a:cs typeface="Times New Roman"/>
              </a:rPr>
              <a:t>yourself</a:t>
            </a:r>
            <a:r>
              <a:rPr sz="1000" spc="1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135" dirty="0">
                <a:solidFill>
                  <a:srgbClr val="212121"/>
                </a:solidFill>
                <a:latin typeface="Times New Roman"/>
                <a:cs typeface="Times New Roman"/>
              </a:rPr>
              <a:t>what</a:t>
            </a:r>
            <a:r>
              <a:rPr sz="1000" spc="1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100" dirty="0">
                <a:solidFill>
                  <a:srgbClr val="212121"/>
                </a:solidFill>
                <a:latin typeface="Times New Roman"/>
                <a:cs typeface="Times New Roman"/>
              </a:rPr>
              <a:t>pulls</a:t>
            </a:r>
            <a:r>
              <a:rPr sz="1000" spc="1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114" dirty="0">
                <a:solidFill>
                  <a:srgbClr val="212121"/>
                </a:solidFill>
                <a:latin typeface="Times New Roman"/>
                <a:cs typeface="Times New Roman"/>
              </a:rPr>
              <a:t>your</a:t>
            </a:r>
            <a:r>
              <a:rPr sz="1000" spc="1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125" dirty="0">
                <a:solidFill>
                  <a:srgbClr val="212121"/>
                </a:solidFill>
                <a:latin typeface="Times New Roman"/>
                <a:cs typeface="Times New Roman"/>
              </a:rPr>
              <a:t>attention</a:t>
            </a:r>
            <a:r>
              <a:rPr sz="1000" spc="1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110" dirty="0">
                <a:solidFill>
                  <a:srgbClr val="212121"/>
                </a:solidFill>
                <a:latin typeface="Times New Roman"/>
                <a:cs typeface="Times New Roman"/>
              </a:rPr>
              <a:t>away</a:t>
            </a:r>
            <a:r>
              <a:rPr sz="1000" spc="1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135" dirty="0">
                <a:solidFill>
                  <a:srgbClr val="212121"/>
                </a:solidFill>
                <a:latin typeface="Times New Roman"/>
                <a:cs typeface="Times New Roman"/>
              </a:rPr>
              <a:t>the</a:t>
            </a:r>
            <a:r>
              <a:rPr sz="1000" spc="1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170" dirty="0">
                <a:solidFill>
                  <a:srgbClr val="212121"/>
                </a:solidFill>
                <a:latin typeface="Times New Roman"/>
                <a:cs typeface="Times New Roman"/>
              </a:rPr>
              <a:t>most—</a:t>
            </a:r>
            <a:r>
              <a:rPr sz="1000" spc="130" dirty="0">
                <a:solidFill>
                  <a:srgbClr val="212121"/>
                </a:solidFill>
                <a:latin typeface="Times New Roman"/>
                <a:cs typeface="Times New Roman"/>
              </a:rPr>
              <a:t>whether</a:t>
            </a:r>
            <a:r>
              <a:rPr sz="1000" spc="1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105" dirty="0">
                <a:solidFill>
                  <a:srgbClr val="212121"/>
                </a:solidFill>
                <a:latin typeface="Times New Roman"/>
                <a:cs typeface="Times New Roman"/>
              </a:rPr>
              <a:t>it's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362274" y="3258503"/>
            <a:ext cx="5772785" cy="147955"/>
          </a:xfrm>
          <a:custGeom>
            <a:avLst/>
            <a:gdLst/>
            <a:ahLst/>
            <a:cxnLst/>
            <a:rect l="l" t="t" r="r" b="b"/>
            <a:pathLst>
              <a:path w="5772784" h="147954">
                <a:moveTo>
                  <a:pt x="5772203" y="147675"/>
                </a:moveTo>
                <a:lnTo>
                  <a:pt x="0" y="147675"/>
                </a:lnTo>
                <a:lnTo>
                  <a:pt x="0" y="0"/>
                </a:lnTo>
                <a:lnTo>
                  <a:pt x="5772203" y="0"/>
                </a:lnTo>
                <a:lnTo>
                  <a:pt x="5772203" y="1476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362274" y="3256755"/>
            <a:ext cx="5785485" cy="14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5"/>
              </a:lnSpc>
            </a:pPr>
            <a:r>
              <a:rPr sz="1000" spc="130" dirty="0">
                <a:solidFill>
                  <a:srgbClr val="212121"/>
                </a:solidFill>
                <a:latin typeface="Times New Roman"/>
                <a:cs typeface="Times New Roman"/>
              </a:rPr>
              <a:t>Instagram,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100" dirty="0">
                <a:solidFill>
                  <a:srgbClr val="212121"/>
                </a:solidFill>
                <a:latin typeface="Times New Roman"/>
                <a:cs typeface="Times New Roman"/>
              </a:rPr>
              <a:t>Facebook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120" dirty="0">
                <a:solidFill>
                  <a:srgbClr val="212121"/>
                </a:solidFill>
                <a:latin typeface="Times New Roman"/>
                <a:cs typeface="Times New Roman"/>
              </a:rPr>
              <a:t>updates,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120" dirty="0">
                <a:solidFill>
                  <a:srgbClr val="212121"/>
                </a:solidFill>
                <a:latin typeface="Times New Roman"/>
                <a:cs typeface="Times New Roman"/>
              </a:rPr>
              <a:t>or</a:t>
            </a:r>
            <a:r>
              <a:rPr sz="1000" spc="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135" dirty="0">
                <a:solidFill>
                  <a:srgbClr val="212121"/>
                </a:solidFill>
                <a:latin typeface="Times New Roman"/>
                <a:cs typeface="Times New Roman"/>
              </a:rPr>
              <a:t>the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85" dirty="0">
                <a:solidFill>
                  <a:srgbClr val="212121"/>
                </a:solidFill>
                <a:latin typeface="Times New Roman"/>
                <a:cs typeface="Times New Roman"/>
              </a:rPr>
              <a:t>local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155" dirty="0">
                <a:solidFill>
                  <a:srgbClr val="212121"/>
                </a:solidFill>
                <a:latin typeface="Times New Roman"/>
                <a:cs typeface="Times New Roman"/>
              </a:rPr>
              <a:t>news—</a:t>
            </a:r>
            <a:r>
              <a:rPr sz="1000" spc="125" dirty="0">
                <a:solidFill>
                  <a:srgbClr val="212121"/>
                </a:solidFill>
                <a:latin typeface="Times New Roman"/>
                <a:cs typeface="Times New Roman"/>
              </a:rPr>
              <a:t>and</a:t>
            </a:r>
            <a:r>
              <a:rPr sz="1000" spc="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145" dirty="0">
                <a:solidFill>
                  <a:srgbClr val="212121"/>
                </a:solidFill>
                <a:latin typeface="Times New Roman"/>
                <a:cs typeface="Times New Roman"/>
              </a:rPr>
              <a:t>turn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85" dirty="0">
                <a:solidFill>
                  <a:srgbClr val="212121"/>
                </a:solidFill>
                <a:latin typeface="Times New Roman"/>
                <a:cs typeface="Times New Roman"/>
              </a:rPr>
              <a:t>off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130" dirty="0">
                <a:solidFill>
                  <a:srgbClr val="212121"/>
                </a:solidFill>
                <a:latin typeface="Times New Roman"/>
                <a:cs typeface="Times New Roman"/>
              </a:rPr>
              <a:t>those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114" dirty="0">
                <a:solidFill>
                  <a:srgbClr val="212121"/>
                </a:solidFill>
                <a:latin typeface="Times New Roman"/>
                <a:cs typeface="Times New Roman"/>
              </a:rPr>
              <a:t>sources</a:t>
            </a:r>
            <a:r>
              <a:rPr sz="1000" spc="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90" dirty="0">
                <a:solidFill>
                  <a:srgbClr val="212121"/>
                </a:solidFill>
                <a:latin typeface="Times New Roman"/>
                <a:cs typeface="Times New Roman"/>
              </a:rPr>
              <a:t>of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95" dirty="0">
                <a:solidFill>
                  <a:srgbClr val="212121"/>
                </a:solidFill>
                <a:latin typeface="Times New Roman"/>
                <a:cs typeface="Times New Roman"/>
              </a:rPr>
              <a:t>distraction.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62274" y="3596679"/>
            <a:ext cx="6319520" cy="14795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30"/>
              </a:lnSpc>
            </a:pPr>
            <a:r>
              <a:rPr sz="1000" b="1" spc="70" dirty="0">
                <a:solidFill>
                  <a:srgbClr val="FF0000"/>
                </a:solidFill>
                <a:latin typeface="Times New Roman"/>
                <a:cs typeface="Times New Roman"/>
              </a:rPr>
              <a:t>Pat</a:t>
            </a:r>
            <a:r>
              <a:rPr sz="10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00" b="1" spc="90" dirty="0">
                <a:solidFill>
                  <a:srgbClr val="FF0000"/>
                </a:solidFill>
                <a:latin typeface="Times New Roman"/>
                <a:cs typeface="Times New Roman"/>
              </a:rPr>
              <a:t>yourself</a:t>
            </a:r>
            <a:r>
              <a:rPr sz="10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00" b="1" spc="140" dirty="0">
                <a:solidFill>
                  <a:srgbClr val="FF0000"/>
                </a:solidFill>
                <a:latin typeface="Times New Roman"/>
                <a:cs typeface="Times New Roman"/>
              </a:rPr>
              <a:t>on</a:t>
            </a:r>
            <a:r>
              <a:rPr sz="10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00" b="1" spc="105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10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00" b="1" spc="75" dirty="0">
                <a:solidFill>
                  <a:srgbClr val="FF0000"/>
                </a:solidFill>
                <a:latin typeface="Times New Roman"/>
                <a:cs typeface="Times New Roman"/>
              </a:rPr>
              <a:t>back</a:t>
            </a:r>
            <a:r>
              <a:rPr sz="1000" spc="75" dirty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  <a:r>
              <a:rPr sz="10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00" spc="125" dirty="0">
                <a:solidFill>
                  <a:srgbClr val="212121"/>
                </a:solidFill>
                <a:latin typeface="Times New Roman"/>
                <a:cs typeface="Times New Roman"/>
              </a:rPr>
              <a:t>When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114" dirty="0">
                <a:solidFill>
                  <a:srgbClr val="212121"/>
                </a:solidFill>
                <a:latin typeface="Times New Roman"/>
                <a:cs typeface="Times New Roman"/>
              </a:rPr>
              <a:t>you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145" dirty="0">
                <a:solidFill>
                  <a:srgbClr val="212121"/>
                </a:solidFill>
                <a:latin typeface="Times New Roman"/>
                <a:cs typeface="Times New Roman"/>
              </a:rPr>
              <a:t>ﬁnish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145" dirty="0">
                <a:solidFill>
                  <a:srgbClr val="212121"/>
                </a:solidFill>
                <a:latin typeface="Times New Roman"/>
                <a:cs typeface="Times New Roman"/>
              </a:rPr>
              <a:t>an</a:t>
            </a:r>
            <a:r>
              <a:rPr sz="1000" spc="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130" dirty="0">
                <a:solidFill>
                  <a:srgbClr val="212121"/>
                </a:solidFill>
                <a:latin typeface="Times New Roman"/>
                <a:cs typeface="Times New Roman"/>
              </a:rPr>
              <a:t>item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145" dirty="0">
                <a:solidFill>
                  <a:srgbClr val="212121"/>
                </a:solidFill>
                <a:latin typeface="Times New Roman"/>
                <a:cs typeface="Times New Roman"/>
              </a:rPr>
              <a:t>on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114" dirty="0">
                <a:solidFill>
                  <a:srgbClr val="212121"/>
                </a:solidFill>
                <a:latin typeface="Times New Roman"/>
                <a:cs typeface="Times New Roman"/>
              </a:rPr>
              <a:t>your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140" dirty="0">
                <a:solidFill>
                  <a:srgbClr val="212121"/>
                </a:solidFill>
                <a:latin typeface="Times New Roman"/>
                <a:cs typeface="Times New Roman"/>
              </a:rPr>
              <a:t>to-</a:t>
            </a:r>
            <a:r>
              <a:rPr sz="1000" spc="190" dirty="0">
                <a:solidFill>
                  <a:srgbClr val="212121"/>
                </a:solidFill>
                <a:latin typeface="Times New Roman"/>
                <a:cs typeface="Times New Roman"/>
              </a:rPr>
              <a:t>do</a:t>
            </a:r>
            <a:r>
              <a:rPr sz="1000" spc="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95" dirty="0">
                <a:solidFill>
                  <a:srgbClr val="212121"/>
                </a:solidFill>
                <a:latin typeface="Times New Roman"/>
                <a:cs typeface="Times New Roman"/>
              </a:rPr>
              <a:t>list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145" dirty="0">
                <a:solidFill>
                  <a:srgbClr val="212121"/>
                </a:solidFill>
                <a:latin typeface="Times New Roman"/>
                <a:cs typeface="Times New Roman"/>
              </a:rPr>
              <a:t>on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125" dirty="0">
                <a:solidFill>
                  <a:srgbClr val="212121"/>
                </a:solidFill>
                <a:latin typeface="Times New Roman"/>
                <a:cs typeface="Times New Roman"/>
              </a:rPr>
              <a:t>time,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114" dirty="0">
                <a:solidFill>
                  <a:srgbClr val="212121"/>
                </a:solidFill>
                <a:latin typeface="Times New Roman"/>
                <a:cs typeface="Times New Roman"/>
              </a:rPr>
              <a:t>congratulate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90" dirty="0">
                <a:solidFill>
                  <a:srgbClr val="212121"/>
                </a:solidFill>
                <a:latin typeface="Times New Roman"/>
                <a:cs typeface="Times New Roman"/>
              </a:rPr>
              <a:t>yourself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62274" y="3744355"/>
            <a:ext cx="3844925" cy="14795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30"/>
              </a:lnSpc>
            </a:pPr>
            <a:r>
              <a:rPr sz="1000" spc="140" dirty="0">
                <a:solidFill>
                  <a:srgbClr val="212121"/>
                </a:solidFill>
                <a:latin typeface="Times New Roman"/>
                <a:cs typeface="Times New Roman"/>
              </a:rPr>
              <a:t>and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120" dirty="0">
                <a:solidFill>
                  <a:srgbClr val="212121"/>
                </a:solidFill>
                <a:latin typeface="Times New Roman"/>
                <a:cs typeface="Times New Roman"/>
              </a:rPr>
              <a:t>reward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100" dirty="0">
                <a:solidFill>
                  <a:srgbClr val="212121"/>
                </a:solidFill>
                <a:latin typeface="Times New Roman"/>
                <a:cs typeface="Times New Roman"/>
              </a:rPr>
              <a:t>yourself</a:t>
            </a:r>
            <a:r>
              <a:rPr sz="1000" spc="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100" dirty="0">
                <a:solidFill>
                  <a:srgbClr val="212121"/>
                </a:solidFill>
                <a:latin typeface="Times New Roman"/>
                <a:cs typeface="Times New Roman"/>
              </a:rPr>
              <a:t>by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110" dirty="0">
                <a:solidFill>
                  <a:srgbClr val="212121"/>
                </a:solidFill>
                <a:latin typeface="Times New Roman"/>
                <a:cs typeface="Times New Roman"/>
              </a:rPr>
              <a:t>indulging</a:t>
            </a:r>
            <a:r>
              <a:rPr sz="1000" spc="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120" dirty="0">
                <a:solidFill>
                  <a:srgbClr val="212121"/>
                </a:solidFill>
                <a:latin typeface="Times New Roman"/>
                <a:cs typeface="Times New Roman"/>
              </a:rPr>
              <a:t>in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135" dirty="0">
                <a:solidFill>
                  <a:srgbClr val="212121"/>
                </a:solidFill>
                <a:latin typeface="Times New Roman"/>
                <a:cs typeface="Times New Roman"/>
              </a:rPr>
              <a:t>something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114" dirty="0">
                <a:solidFill>
                  <a:srgbClr val="212121"/>
                </a:solidFill>
                <a:latin typeface="Times New Roman"/>
                <a:cs typeface="Times New Roman"/>
              </a:rPr>
              <a:t>you</a:t>
            </a:r>
            <a:r>
              <a:rPr sz="1000" spc="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165" dirty="0">
                <a:solidFill>
                  <a:srgbClr val="212121"/>
                </a:solidFill>
                <a:latin typeface="Times New Roman"/>
                <a:cs typeface="Times New Roman"/>
              </a:rPr>
              <a:t>ﬁnd</a:t>
            </a:r>
            <a:r>
              <a:rPr sz="10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00" spc="75" dirty="0">
                <a:solidFill>
                  <a:srgbClr val="212121"/>
                </a:solidFill>
                <a:latin typeface="Times New Roman"/>
                <a:cs typeface="Times New Roman"/>
              </a:rPr>
              <a:t>fun.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62274" y="4082530"/>
            <a:ext cx="2075180" cy="14795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30"/>
              </a:lnSpc>
            </a:pPr>
            <a:r>
              <a:rPr sz="1000" spc="70" dirty="0">
                <a:solidFill>
                  <a:srgbClr val="FF0000"/>
                </a:solidFill>
                <a:latin typeface="Times New Roman"/>
                <a:cs typeface="Times New Roman"/>
              </a:rPr>
              <a:t>MEET</a:t>
            </a:r>
            <a:r>
              <a:rPr sz="1000" spc="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00" spc="85" dirty="0">
                <a:solidFill>
                  <a:srgbClr val="FF0000"/>
                </a:solidFill>
                <a:latin typeface="Times New Roman"/>
                <a:cs typeface="Times New Roman"/>
              </a:rPr>
              <a:t>WITH</a:t>
            </a:r>
            <a:r>
              <a:rPr sz="1000" spc="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000" spc="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0000"/>
                </a:solidFill>
                <a:latin typeface="Times New Roman"/>
                <a:cs typeface="Times New Roman"/>
              </a:rPr>
              <a:t>SUCCESS</a:t>
            </a:r>
            <a:r>
              <a:rPr sz="1000" spc="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FF0000"/>
                </a:solidFill>
                <a:latin typeface="Times New Roman"/>
                <a:cs typeface="Times New Roman"/>
              </a:rPr>
              <a:t>COACH!</a:t>
            </a:r>
            <a:endParaRPr sz="1000">
              <a:latin typeface="Times New Roman"/>
              <a:cs typeface="Times New Roman"/>
            </a:endParaRP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4119" y="-141798"/>
            <a:ext cx="2245032" cy="2017156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1370525" y="4642971"/>
            <a:ext cx="125222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45" dirty="0">
                <a:solidFill>
                  <a:srgbClr val="FFFFFF"/>
                </a:solidFill>
                <a:latin typeface="Arial"/>
                <a:cs typeface="Arial"/>
              </a:rPr>
              <a:t>(K.</a:t>
            </a:r>
            <a:r>
              <a:rPr sz="13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Arial"/>
                <a:cs typeface="Arial"/>
              </a:rPr>
              <a:t>Cherry,</a:t>
            </a:r>
            <a:r>
              <a:rPr sz="13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2024)</a:t>
            </a:r>
            <a:endParaRPr sz="130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5400899" y="250869"/>
            <a:ext cx="3300095" cy="3892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000"/>
              </a:lnSpc>
              <a:spcBef>
                <a:spcPts val="110"/>
              </a:spcBef>
            </a:pPr>
            <a:r>
              <a:rPr sz="1000" i="0" dirty="0">
                <a:solidFill>
                  <a:srgbClr val="FF0000"/>
                </a:solidFill>
                <a:latin typeface="Arial"/>
                <a:cs typeface="Arial"/>
              </a:rPr>
              <a:t>Advice</a:t>
            </a:r>
            <a:r>
              <a:rPr sz="1000" i="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i="0" dirty="0">
                <a:solidFill>
                  <a:srgbClr val="FF0000"/>
                </a:solidFill>
                <a:latin typeface="Arial"/>
                <a:cs typeface="Arial"/>
              </a:rPr>
              <a:t>on</a:t>
            </a:r>
            <a:r>
              <a:rPr sz="1000" i="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i="0" dirty="0">
                <a:solidFill>
                  <a:srgbClr val="FF0000"/>
                </a:solidFill>
                <a:latin typeface="Arial"/>
                <a:cs typeface="Arial"/>
              </a:rPr>
              <a:t>Completing</a:t>
            </a:r>
            <a:r>
              <a:rPr sz="1000" i="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i="0" spc="-20" dirty="0">
                <a:solidFill>
                  <a:srgbClr val="FF0000"/>
                </a:solidFill>
                <a:latin typeface="Arial"/>
                <a:cs typeface="Arial"/>
              </a:rPr>
              <a:t>Tasks</a:t>
            </a:r>
            <a:r>
              <a:rPr sz="1000" i="0" spc="-20" dirty="0">
                <a:latin typeface="Arial"/>
                <a:cs typeface="Arial"/>
              </a:rPr>
              <a:t>-</a:t>
            </a:r>
            <a:r>
              <a:rPr sz="1000" i="0" spc="-10" dirty="0">
                <a:latin typeface="Arial"/>
                <a:cs typeface="Arial"/>
              </a:rPr>
              <a:t> </a:t>
            </a:r>
            <a:r>
              <a:rPr sz="800" i="0" spc="90" dirty="0">
                <a:latin typeface="Times New Roman"/>
                <a:cs typeface="Times New Roman"/>
              </a:rPr>
              <a:t>Hosted</a:t>
            </a:r>
            <a:r>
              <a:rPr sz="800" i="0" spc="-20" dirty="0">
                <a:latin typeface="Times New Roman"/>
                <a:cs typeface="Times New Roman"/>
              </a:rPr>
              <a:t> </a:t>
            </a:r>
            <a:r>
              <a:rPr sz="800" i="0" spc="65" dirty="0">
                <a:latin typeface="Times New Roman"/>
                <a:cs typeface="Times New Roman"/>
              </a:rPr>
              <a:t>by</a:t>
            </a:r>
            <a:r>
              <a:rPr sz="800" i="0" spc="-15" dirty="0">
                <a:latin typeface="Times New Roman"/>
                <a:cs typeface="Times New Roman"/>
              </a:rPr>
              <a:t> </a:t>
            </a:r>
            <a:r>
              <a:rPr sz="800" i="0" spc="90" dirty="0">
                <a:latin typeface="Times New Roman"/>
                <a:cs typeface="Times New Roman"/>
              </a:rPr>
              <a:t>therapist</a:t>
            </a:r>
            <a:r>
              <a:rPr sz="800" i="0" spc="-20" dirty="0">
                <a:latin typeface="Times New Roman"/>
                <a:cs typeface="Times New Roman"/>
              </a:rPr>
              <a:t> </a:t>
            </a:r>
            <a:r>
              <a:rPr sz="800" i="0" spc="60" dirty="0">
                <a:latin typeface="Times New Roman"/>
                <a:cs typeface="Times New Roman"/>
              </a:rPr>
              <a:t>Amy</a:t>
            </a:r>
            <a:r>
              <a:rPr sz="800" i="0" spc="-20" dirty="0">
                <a:latin typeface="Times New Roman"/>
                <a:cs typeface="Times New Roman"/>
              </a:rPr>
              <a:t> </a:t>
            </a:r>
            <a:r>
              <a:rPr sz="800" i="0" spc="70" dirty="0">
                <a:latin typeface="Times New Roman"/>
                <a:cs typeface="Times New Roman"/>
              </a:rPr>
              <a:t>Morin, </a:t>
            </a:r>
            <a:r>
              <a:rPr sz="800" i="0" dirty="0">
                <a:latin typeface="Times New Roman"/>
                <a:cs typeface="Times New Roman"/>
              </a:rPr>
              <a:t>LCSW, </a:t>
            </a:r>
            <a:r>
              <a:rPr sz="800" i="0" spc="90" dirty="0">
                <a:latin typeface="Times New Roman"/>
                <a:cs typeface="Times New Roman"/>
              </a:rPr>
              <a:t>this</a:t>
            </a:r>
            <a:r>
              <a:rPr sz="800" i="0" spc="5" dirty="0">
                <a:latin typeface="Times New Roman"/>
                <a:cs typeface="Times New Roman"/>
              </a:rPr>
              <a:t> </a:t>
            </a:r>
            <a:r>
              <a:rPr sz="800" i="0" spc="80" dirty="0">
                <a:latin typeface="Times New Roman"/>
                <a:cs typeface="Times New Roman"/>
              </a:rPr>
              <a:t>episode</a:t>
            </a:r>
            <a:r>
              <a:rPr sz="800" i="0" spc="5" dirty="0">
                <a:latin typeface="Times New Roman"/>
                <a:cs typeface="Times New Roman"/>
              </a:rPr>
              <a:t> </a:t>
            </a:r>
            <a:r>
              <a:rPr sz="800" i="0" spc="65" dirty="0">
                <a:latin typeface="Times New Roman"/>
                <a:cs typeface="Times New Roman"/>
              </a:rPr>
              <a:t>of</a:t>
            </a:r>
            <a:r>
              <a:rPr sz="800" i="0" spc="-5" dirty="0">
                <a:latin typeface="Times New Roman"/>
                <a:cs typeface="Times New Roman"/>
              </a:rPr>
              <a:t> </a:t>
            </a:r>
            <a:r>
              <a:rPr sz="800" i="0" spc="90" dirty="0">
                <a:latin typeface="Times New Roman"/>
                <a:cs typeface="Times New Roman"/>
                <a:hlinkClick r:id="rId3"/>
              </a:rPr>
              <a:t>The</a:t>
            </a:r>
            <a:r>
              <a:rPr sz="800" i="0" spc="5" dirty="0">
                <a:latin typeface="Times New Roman"/>
                <a:cs typeface="Times New Roman"/>
                <a:hlinkClick r:id="rId3"/>
              </a:rPr>
              <a:t> </a:t>
            </a:r>
            <a:r>
              <a:rPr sz="800" i="0" spc="55" dirty="0">
                <a:latin typeface="Times New Roman"/>
                <a:cs typeface="Times New Roman"/>
                <a:hlinkClick r:id="rId3"/>
              </a:rPr>
              <a:t>Verywell</a:t>
            </a:r>
            <a:r>
              <a:rPr sz="800" i="0" spc="5" dirty="0">
                <a:latin typeface="Times New Roman"/>
                <a:cs typeface="Times New Roman"/>
                <a:hlinkClick r:id="rId3"/>
              </a:rPr>
              <a:t> </a:t>
            </a:r>
            <a:r>
              <a:rPr sz="800" i="0" spc="85" dirty="0">
                <a:latin typeface="Times New Roman"/>
                <a:cs typeface="Times New Roman"/>
                <a:hlinkClick r:id="rId3"/>
              </a:rPr>
              <a:t>Mind</a:t>
            </a:r>
            <a:r>
              <a:rPr sz="800" i="0" dirty="0">
                <a:latin typeface="Times New Roman"/>
                <a:cs typeface="Times New Roman"/>
                <a:hlinkClick r:id="rId3"/>
              </a:rPr>
              <a:t> </a:t>
            </a:r>
            <a:r>
              <a:rPr sz="800" i="0" spc="70" dirty="0">
                <a:latin typeface="Times New Roman"/>
                <a:cs typeface="Times New Roman"/>
                <a:hlinkClick r:id="rId3"/>
              </a:rPr>
              <a:t>Podcast</a:t>
            </a:r>
            <a:r>
              <a:rPr sz="1400" i="0" spc="70" dirty="0">
                <a:latin typeface="Arial"/>
                <a:cs typeface="Arial"/>
              </a:rPr>
              <a:t>.</a:t>
            </a:r>
            <a:r>
              <a:rPr sz="1400" i="0" spc="35" dirty="0">
                <a:latin typeface="Arial"/>
                <a:cs typeface="Arial"/>
              </a:rPr>
              <a:t> </a:t>
            </a:r>
            <a:r>
              <a:rPr sz="1000" i="0" dirty="0">
                <a:latin typeface="Arial"/>
                <a:cs typeface="Arial"/>
              </a:rPr>
              <a:t>Click</a:t>
            </a:r>
            <a:r>
              <a:rPr sz="1000" i="0" spc="20" dirty="0">
                <a:latin typeface="Arial"/>
                <a:cs typeface="Arial"/>
              </a:rPr>
              <a:t> </a:t>
            </a:r>
            <a:r>
              <a:rPr sz="1000" i="0" spc="-10" dirty="0">
                <a:latin typeface="Arial"/>
                <a:cs typeface="Arial"/>
              </a:rPr>
              <a:t>Link!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400899" y="828466"/>
            <a:ext cx="316039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u="heavy" spc="-10" dirty="0">
                <a:solidFill>
                  <a:srgbClr val="7890CD"/>
                </a:solidFill>
                <a:uFill>
                  <a:solidFill>
                    <a:srgbClr val="7890CD"/>
                  </a:solidFill>
                </a:uFill>
                <a:latin typeface="Arial"/>
                <a:cs typeface="Arial"/>
                <a:hlinkClick r:id="rId4"/>
              </a:rPr>
              <a:t>https://megaphone.link/MERE2827488043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81001"/>
            <a:ext cx="1038225" cy="1016635"/>
            <a:chOff x="0" y="381001"/>
            <a:chExt cx="1038225" cy="1016635"/>
          </a:xfrm>
        </p:grpSpPr>
        <p:sp>
          <p:nvSpPr>
            <p:cNvPr id="3" name="object 3"/>
            <p:cNvSpPr/>
            <p:nvPr/>
          </p:nvSpPr>
          <p:spPr>
            <a:xfrm>
              <a:off x="0" y="381001"/>
              <a:ext cx="808990" cy="808990"/>
            </a:xfrm>
            <a:custGeom>
              <a:avLst/>
              <a:gdLst/>
              <a:ahLst/>
              <a:cxnLst/>
              <a:rect l="l" t="t" r="r" b="b"/>
              <a:pathLst>
                <a:path w="808990" h="808990">
                  <a:moveTo>
                    <a:pt x="808799" y="808799"/>
                  </a:moveTo>
                  <a:lnTo>
                    <a:pt x="404399" y="808799"/>
                  </a:lnTo>
                  <a:lnTo>
                    <a:pt x="0" y="404399"/>
                  </a:lnTo>
                  <a:lnTo>
                    <a:pt x="0" y="0"/>
                  </a:lnTo>
                  <a:lnTo>
                    <a:pt x="808799" y="808799"/>
                  </a:lnTo>
                  <a:close/>
                </a:path>
              </a:pathLst>
            </a:custGeom>
            <a:solidFill>
              <a:srgbClr val="0145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9049" y="588488"/>
              <a:ext cx="808990" cy="808990"/>
            </a:xfrm>
            <a:custGeom>
              <a:avLst/>
              <a:gdLst/>
              <a:ahLst/>
              <a:cxnLst/>
              <a:rect l="l" t="t" r="r" b="b"/>
              <a:pathLst>
                <a:path w="808990" h="808990">
                  <a:moveTo>
                    <a:pt x="808799" y="808799"/>
                  </a:moveTo>
                  <a:lnTo>
                    <a:pt x="0" y="0"/>
                  </a:lnTo>
                  <a:lnTo>
                    <a:pt x="404399" y="0"/>
                  </a:lnTo>
                  <a:lnTo>
                    <a:pt x="808799" y="404399"/>
                  </a:lnTo>
                  <a:lnTo>
                    <a:pt x="808799" y="808799"/>
                  </a:lnTo>
                  <a:close/>
                </a:path>
              </a:pathLst>
            </a:custGeom>
            <a:solidFill>
              <a:srgbClr val="82C7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82222" y="532094"/>
            <a:ext cx="480392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05964" algn="ctr">
              <a:lnSpc>
                <a:spcPct val="100000"/>
              </a:lnSpc>
              <a:spcBef>
                <a:spcPts val="100"/>
              </a:spcBef>
            </a:pPr>
            <a:r>
              <a:rPr lang="en-US" u="sng" spc="-50" dirty="0"/>
              <a:t>Thank You!</a:t>
            </a:r>
            <a:endParaRPr u="sng" spc="-80" dirty="0"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1038039" y="1264207"/>
            <a:ext cx="7088251" cy="8079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rtl="0">
              <a:spcBef>
                <a:spcPts val="1435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receive more assistance on ways to avoid Procrastination, </a:t>
            </a:r>
          </a:p>
          <a:p>
            <a:pPr marL="12700" algn="ctr" rtl="0">
              <a:spcBef>
                <a:spcPts val="1435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Schedule with a Success Coach!</a:t>
            </a:r>
            <a:endParaRPr lang="en-US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8508" y="3409950"/>
            <a:ext cx="2542349" cy="16137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BC6E9F-B154-C234-7BE5-DCA54C726F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6200" y="2176283"/>
            <a:ext cx="1703010" cy="17030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8E5E813-4724-FDE1-6505-87AD3C1D9270}"/>
              </a:ext>
            </a:extLst>
          </p:cNvPr>
          <p:cNvSpPr txBox="1"/>
          <p:nvPr/>
        </p:nvSpPr>
        <p:spPr>
          <a:xfrm>
            <a:off x="5589210" y="3983456"/>
            <a:ext cx="3478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220 Lawrence Center</a:t>
            </a:r>
          </a:p>
          <a:p>
            <a:r>
              <a:rPr lang="en-US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Phone: (610) 436-1067</a:t>
            </a:r>
          </a:p>
          <a:p>
            <a:r>
              <a:rPr lang="en-US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successcoaching@wcupa.edu</a:t>
            </a:r>
            <a:endParaRPr lang="en-US" sz="15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3000" rIns="0" bIns="0" rtlCol="0">
            <a:spAutoFit/>
          </a:bodyPr>
          <a:lstStyle/>
          <a:p>
            <a:pPr marL="2425700">
              <a:lnSpc>
                <a:spcPct val="100000"/>
              </a:lnSpc>
              <a:spcBef>
                <a:spcPts val="100"/>
              </a:spcBef>
            </a:pPr>
            <a:r>
              <a:rPr spc="-100" dirty="0"/>
              <a:t>Reference: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0525" y="1377616"/>
            <a:ext cx="4582160" cy="411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Cherry,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K.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(2024,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July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7).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What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10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Arial"/>
                <a:cs typeface="Arial"/>
              </a:rPr>
              <a:t>procrastination?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. Verywell Mind. </a:t>
            </a:r>
            <a:r>
              <a:rPr sz="1100" u="sng" spc="-10" dirty="0">
                <a:solidFill>
                  <a:srgbClr val="7890CD"/>
                </a:solidFill>
                <a:uFill>
                  <a:solidFill>
                    <a:srgbClr val="7890CD"/>
                  </a:solidFill>
                </a:uFill>
                <a:latin typeface="Arial"/>
                <a:cs typeface="Arial"/>
                <a:hlinkClick r:id="rId2"/>
              </a:rPr>
              <a:t>https://www.verywellmind.com/the-psychology-of-procrastination-2795944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703</Words>
  <Application>Microsoft Macintosh PowerPoint</Application>
  <PresentationFormat>On-screen Show (16:9)</PresentationFormat>
  <Paragraphs>63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Times New Roman</vt:lpstr>
      <vt:lpstr>Office Theme</vt:lpstr>
      <vt:lpstr>Procrastination</vt:lpstr>
      <vt:lpstr>What is Procrastination?</vt:lpstr>
      <vt:lpstr>Why Do we Procrastinate?</vt:lpstr>
      <vt:lpstr>How Common Is Procrastination?</vt:lpstr>
      <vt:lpstr>What’s Next?</vt:lpstr>
      <vt:lpstr>Advice on Completing Tasks- Hosted by therapist Amy Morin, LCSW, this episode of The Verywell Mind Podcast. Click Link!</vt:lpstr>
      <vt:lpstr>Thank You!</vt:lpstr>
      <vt:lpstr>Reference: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Procrastination</dc:title>
  <cp:lastModifiedBy>Bennett, Dominique</cp:lastModifiedBy>
  <cp:revision>4</cp:revision>
  <dcterms:created xsi:type="dcterms:W3CDTF">2025-01-22T17:10:10Z</dcterms:created>
  <dcterms:modified xsi:type="dcterms:W3CDTF">2025-02-26T15:50:35Z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2025-01-22T00:00:00Z</vt:filetime>
  </property>
  <property fmtid="{D5CDD505-2E9C-101B-9397-08002B2CF9AE}" pid="3" name="Creator">
    <vt:lpwstr>Google</vt:lpwstr>
  </property>
  <property fmtid="{D5CDD505-2E9C-101B-9397-08002B2CF9AE}" pid="4" name="LastSaved">
    <vt:filetime>2025-01-22T00:00:00Z</vt:filetime>
  </property>
  <property fmtid="{D5CDD505-2E9C-101B-9397-08002B2CF9AE}" pid="5" name="Producer">
    <vt:lpwstr>macOS Version 14.1.1 (Build 23B81) Quartz PDFContext, AppendMode 1.1</vt:lpwstr>
  </property>
</Properties>
</file>