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8"/>
  </p:notesMasterIdLst>
  <p:handoutMasterIdLst>
    <p:handoutMasterId r:id="rId19"/>
  </p:handoutMasterIdLst>
  <p:sldIdLst>
    <p:sldId id="256" r:id="rId5"/>
    <p:sldId id="271" r:id="rId6"/>
    <p:sldId id="273" r:id="rId7"/>
    <p:sldId id="262" r:id="rId8"/>
    <p:sldId id="276" r:id="rId9"/>
    <p:sldId id="277" r:id="rId10"/>
    <p:sldId id="275" r:id="rId11"/>
    <p:sldId id="263" r:id="rId12"/>
    <p:sldId id="265" r:id="rId13"/>
    <p:sldId id="266" r:id="rId14"/>
    <p:sldId id="267" r:id="rId15"/>
    <p:sldId id="268"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1/22/25</a:t>
            </a:fld>
            <a:endParaRPr lang="en-US"/>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B1A04-13E8-48CD-97F9-AC2568E1A8D4}" type="slidenum">
              <a:rPr lang="en-US" smtClean="0"/>
              <a:t>13</a:t>
            </a:fld>
            <a:endParaRPr lang="en-US"/>
          </a:p>
        </p:txBody>
      </p:sp>
    </p:spTree>
    <p:extLst>
      <p:ext uri="{BB962C8B-B14F-4D97-AF65-F5344CB8AC3E}">
        <p14:creationId xmlns:p14="http://schemas.microsoft.com/office/powerpoint/2010/main" val="100496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1/22/25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1/22/25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successcoaching@wcupa.edu"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2l.wcupa.edu/d2l/hom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2l.wcupa.edu/d2l/hom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anchor="ctr">
            <a:normAutofit fontScale="90000"/>
          </a:bodyPr>
          <a:lstStyle/>
          <a:p>
            <a:pPr algn="ctr"/>
            <a:r>
              <a:rPr lang="en-US"/>
              <a:t>Modern</a:t>
            </a:r>
            <a:br>
              <a:rPr lang="en-US"/>
            </a:br>
            <a:r>
              <a:rPr lang="en-US"/>
              <a:t>DIGITAL LEARNING</a:t>
            </a:r>
          </a:p>
        </p:txBody>
      </p:sp>
      <p:sp>
        <p:nvSpPr>
          <p:cNvPr id="3"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9"/>
            <a:ext cx="6857999" cy="672250"/>
          </a:xfrm>
        </p:spPr>
        <p:txBody>
          <a:bodyPr vert="horz" lIns="91440" tIns="45720" rIns="91440" bIns="45720" rtlCol="0" anchor="t">
            <a:normAutofit/>
          </a:bodyPr>
          <a:lstStyle/>
          <a:p>
            <a:pPr algn="ctr"/>
            <a:r>
              <a:rPr lang="en-US" sz="3000" dirty="0">
                <a:ea typeface="+mn-lt"/>
                <a:cs typeface="+mn-lt"/>
              </a:rPr>
              <a:t>Success Coaching</a:t>
            </a:r>
            <a:endParaRPr lang="en-US" sz="3000" dirty="0"/>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Using Digital Resources</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233714" y="1729618"/>
            <a:ext cx="989390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eBooks &amp; Online Articles:</a:t>
            </a:r>
            <a:endParaRPr lang="en-US">
              <a:ea typeface="+mn-lt"/>
              <a:cs typeface="+mn-lt"/>
            </a:endParaRPr>
          </a:p>
          <a:p>
            <a:pPr marL="285750" indent="-285750">
              <a:buFont typeface="Arial"/>
              <a:buChar char="•"/>
            </a:pPr>
            <a:r>
              <a:rPr lang="en-US">
                <a:ea typeface="+mn-lt"/>
                <a:cs typeface="+mn-lt"/>
              </a:rPr>
              <a:t>Access digital libraries and databases (EX: Google Scholar, JSTOR).</a:t>
            </a:r>
            <a:endParaRPr lang="en-US"/>
          </a:p>
          <a:p>
            <a:endParaRPr lang="en-US">
              <a:ea typeface="+mn-lt"/>
              <a:cs typeface="+mn-lt"/>
            </a:endParaRPr>
          </a:p>
          <a:p>
            <a:pPr marL="285750" indent="-285750">
              <a:buFont typeface="Arial"/>
              <a:buChar char="•"/>
            </a:pPr>
            <a:r>
              <a:rPr lang="en-US" b="1">
                <a:ea typeface="+mn-lt"/>
                <a:cs typeface="+mn-lt"/>
              </a:rPr>
              <a:t>Video-Based Learning:</a:t>
            </a:r>
            <a:endParaRPr lang="en-US">
              <a:ea typeface="+mn-lt"/>
              <a:cs typeface="+mn-lt"/>
            </a:endParaRPr>
          </a:p>
          <a:p>
            <a:pPr marL="285750" indent="-285750">
              <a:buFont typeface="Arial"/>
              <a:buChar char="•"/>
            </a:pPr>
            <a:r>
              <a:rPr lang="en-US">
                <a:ea typeface="+mn-lt"/>
                <a:cs typeface="+mn-lt"/>
              </a:rPr>
              <a:t>YouTube educational channels, TED Talks, or Khan Academy for visual learning.</a:t>
            </a:r>
          </a:p>
          <a:p>
            <a:endParaRPr lang="en-US">
              <a:ea typeface="+mn-lt"/>
              <a:cs typeface="+mn-lt"/>
            </a:endParaRPr>
          </a:p>
          <a:p>
            <a:pPr marL="285750" indent="-285750">
              <a:buFont typeface="Arial"/>
              <a:buChar char="•"/>
            </a:pPr>
            <a:r>
              <a:rPr lang="en-US" b="1">
                <a:ea typeface="+mn-lt"/>
                <a:cs typeface="+mn-lt"/>
              </a:rPr>
              <a:t>Interactive Tools:</a:t>
            </a:r>
            <a:endParaRPr lang="en-US"/>
          </a:p>
          <a:p>
            <a:pPr marL="285750" indent="-285750">
              <a:buFont typeface="Arial"/>
              <a:buChar char="•"/>
            </a:pPr>
            <a:r>
              <a:rPr lang="en-US">
                <a:ea typeface="+mn-lt"/>
                <a:cs typeface="+mn-lt"/>
              </a:rPr>
              <a:t>Quizlet for digital flashcards.</a:t>
            </a:r>
          </a:p>
          <a:p>
            <a:pPr marL="285750" indent="-285750">
              <a:buFont typeface="Arial"/>
              <a:buChar char="•"/>
            </a:pPr>
            <a:r>
              <a:rPr lang="en-US">
                <a:ea typeface="+mn-lt"/>
                <a:cs typeface="+mn-lt"/>
              </a:rPr>
              <a:t>Kahoot! for interactive quizzes.</a:t>
            </a:r>
            <a:endParaRPr lang="en-US"/>
          </a:p>
          <a:p>
            <a:endParaRPr lang="en-US">
              <a:ea typeface="+mn-lt"/>
              <a:cs typeface="+mn-lt"/>
            </a:endParaRPr>
          </a:p>
          <a:p>
            <a:pPr marL="285750" indent="-285750">
              <a:buFont typeface="Arial"/>
              <a:buChar char="•"/>
            </a:pPr>
            <a:r>
              <a:rPr lang="en-US" b="1">
                <a:ea typeface="+mn-lt"/>
                <a:cs typeface="+mn-lt"/>
              </a:rPr>
              <a:t>Virtual Study Groups:</a:t>
            </a:r>
            <a:endParaRPr lang="en-US">
              <a:ea typeface="+mn-lt"/>
              <a:cs typeface="+mn-lt"/>
            </a:endParaRPr>
          </a:p>
          <a:p>
            <a:pPr marL="285750" indent="-285750">
              <a:buFont typeface="Arial"/>
              <a:buChar char="•"/>
            </a:pPr>
            <a:r>
              <a:rPr lang="en-US">
                <a:ea typeface="+mn-lt"/>
                <a:cs typeface="+mn-lt"/>
              </a:rPr>
              <a:t>Organize Zoom or Microsoft Teams study sessions with classmates.</a:t>
            </a:r>
            <a:endParaRPr lang="en-US"/>
          </a:p>
          <a:p>
            <a:pPr marL="285750" indent="-285750">
              <a:buFont typeface="Arial"/>
              <a:buChar char="•"/>
            </a:pPr>
            <a:r>
              <a:rPr lang="en-US">
                <a:ea typeface="+mn-lt"/>
                <a:cs typeface="+mn-lt"/>
              </a:rPr>
              <a:t>Use collaborative tools like Google Docs for group assignments.</a:t>
            </a:r>
          </a:p>
          <a:p>
            <a:pPr>
              <a:buFont typeface="Arial,Sans-Serif"/>
              <a:buChar char="•"/>
            </a:pPr>
            <a:endParaRPr lang="en-US"/>
          </a:p>
          <a:p>
            <a:endParaRPr lang="en-US" b="1">
              <a:ea typeface="+mn-lt"/>
              <a:cs typeface="+mn-lt"/>
            </a:endParaRPr>
          </a:p>
          <a:p>
            <a:pPr marL="285750" indent="-285750">
              <a:buFont typeface="Arial"/>
            </a:pPr>
            <a:endParaRPr lang="en-US" b="1"/>
          </a:p>
          <a:p>
            <a:endParaRPr lang="en-US"/>
          </a:p>
        </p:txBody>
      </p:sp>
      <p:pic>
        <p:nvPicPr>
          <p:cNvPr id="4" name="Picture 3" descr="Remote Learning Stock Illustrations – 21,144 Remote Learning Stock  Illustrations, Vectors &amp; Clipart - Dreamstime">
            <a:extLst>
              <a:ext uri="{FF2B5EF4-FFF2-40B4-BE49-F238E27FC236}">
                <a16:creationId xmlns:a16="http://schemas.microsoft.com/office/drawing/2014/main" id="{6A885A9E-5091-8341-7059-BF4887875226}"/>
              </a:ext>
            </a:extLst>
          </p:cNvPr>
          <p:cNvPicPr>
            <a:picLocks noChangeAspect="1"/>
          </p:cNvPicPr>
          <p:nvPr/>
        </p:nvPicPr>
        <p:blipFill>
          <a:blip r:embed="rId2"/>
          <a:stretch>
            <a:fillRect/>
          </a:stretch>
        </p:blipFill>
        <p:spPr>
          <a:xfrm>
            <a:off x="8957733" y="4131734"/>
            <a:ext cx="2090058" cy="2090058"/>
          </a:xfrm>
          <a:prstGeom prst="rect">
            <a:avLst/>
          </a:prstGeom>
        </p:spPr>
      </p:pic>
    </p:spTree>
    <p:extLst>
      <p:ext uri="{BB962C8B-B14F-4D97-AF65-F5344CB8AC3E}">
        <p14:creationId xmlns:p14="http://schemas.microsoft.com/office/powerpoint/2010/main" val="254569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Overcoming Challenges in Digital Learning</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155273" y="1970544"/>
            <a:ext cx="989390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Dealing with Distractions:</a:t>
            </a:r>
            <a:endParaRPr lang="en-US"/>
          </a:p>
          <a:p>
            <a:pPr marL="285750" indent="-285750">
              <a:buFont typeface="Arial"/>
              <a:buChar char="•"/>
            </a:pPr>
            <a:r>
              <a:rPr lang="en-US">
                <a:ea typeface="+mn-lt"/>
                <a:cs typeface="+mn-lt"/>
              </a:rPr>
              <a:t>Turn off notifications and use "Do Not Disturb" mode.</a:t>
            </a:r>
            <a:endParaRPr lang="en-US"/>
          </a:p>
          <a:p>
            <a:pPr marL="285750" indent="-285750">
              <a:buFont typeface="Arial"/>
              <a:buChar char="•"/>
            </a:pPr>
            <a:r>
              <a:rPr lang="en-US">
                <a:ea typeface="+mn-lt"/>
                <a:cs typeface="+mn-lt"/>
              </a:rPr>
              <a:t>Use tools like timers to stay focused.</a:t>
            </a:r>
            <a:endParaRPr lang="en-US"/>
          </a:p>
          <a:p>
            <a:endParaRPr lang="en-US">
              <a:ea typeface="+mn-lt"/>
              <a:cs typeface="+mn-lt"/>
            </a:endParaRPr>
          </a:p>
          <a:p>
            <a:pPr marL="285750" indent="-285750">
              <a:buFont typeface="Arial"/>
              <a:buChar char="•"/>
            </a:pPr>
            <a:r>
              <a:rPr lang="en-US" b="1">
                <a:ea typeface="+mn-lt"/>
                <a:cs typeface="+mn-lt"/>
              </a:rPr>
              <a:t>Staying Motivated:</a:t>
            </a:r>
            <a:endParaRPr lang="en-US"/>
          </a:p>
          <a:p>
            <a:pPr marL="285750" indent="-285750">
              <a:buFont typeface="Arial"/>
              <a:buChar char="•"/>
            </a:pPr>
            <a:r>
              <a:rPr lang="en-US">
                <a:ea typeface="+mn-lt"/>
                <a:cs typeface="+mn-lt"/>
              </a:rPr>
              <a:t>Set small, achievable goals for each study session.</a:t>
            </a:r>
            <a:endParaRPr lang="en-US"/>
          </a:p>
          <a:p>
            <a:pPr marL="285750" indent="-285750">
              <a:buFont typeface="Arial"/>
              <a:buChar char="•"/>
            </a:pPr>
            <a:r>
              <a:rPr lang="en-US">
                <a:ea typeface="+mn-lt"/>
                <a:cs typeface="+mn-lt"/>
              </a:rPr>
              <a:t>Take regular breaks to prevent burnout (e.g., the 25-5 Pomodoro method).</a:t>
            </a:r>
            <a:endParaRPr lang="en-US"/>
          </a:p>
          <a:p>
            <a:endParaRPr lang="en-US" b="1"/>
          </a:p>
          <a:p>
            <a:endParaRPr lang="en-US" b="1">
              <a:ea typeface="+mn-lt"/>
              <a:cs typeface="+mn-lt"/>
            </a:endParaRPr>
          </a:p>
          <a:p>
            <a:pPr marL="285750" indent="-285750">
              <a:buFont typeface="Arial"/>
            </a:pPr>
            <a:endParaRPr lang="en-US" b="1"/>
          </a:p>
          <a:p>
            <a:endParaRPr lang="en-US"/>
          </a:p>
        </p:txBody>
      </p:sp>
      <p:pic>
        <p:nvPicPr>
          <p:cNvPr id="5" name="Picture 4" descr="54,900+ Online Learning Professional Stock Illustrations, Royalty-Free  Vector Graphics &amp; Clip Art - iStock | Online learning business, Online  training, Webinar">
            <a:extLst>
              <a:ext uri="{FF2B5EF4-FFF2-40B4-BE49-F238E27FC236}">
                <a16:creationId xmlns:a16="http://schemas.microsoft.com/office/drawing/2014/main" id="{6A8227A4-D380-E12C-1F54-7D0C49FFC27F}"/>
              </a:ext>
            </a:extLst>
          </p:cNvPr>
          <p:cNvPicPr>
            <a:picLocks noChangeAspect="1"/>
          </p:cNvPicPr>
          <p:nvPr/>
        </p:nvPicPr>
        <p:blipFill>
          <a:blip r:embed="rId2"/>
          <a:stretch>
            <a:fillRect/>
          </a:stretch>
        </p:blipFill>
        <p:spPr>
          <a:xfrm>
            <a:off x="9184979" y="4726424"/>
            <a:ext cx="1865376" cy="1493520"/>
          </a:xfrm>
          <a:prstGeom prst="rect">
            <a:avLst/>
          </a:prstGeom>
        </p:spPr>
      </p:pic>
    </p:spTree>
    <p:extLst>
      <p:ext uri="{BB962C8B-B14F-4D97-AF65-F5344CB8AC3E}">
        <p14:creationId xmlns:p14="http://schemas.microsoft.com/office/powerpoint/2010/main" val="296832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Maximizing Digital Learning for Your Success</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155273" y="1970544"/>
            <a:ext cx="989390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Tips for Effective Learning:</a:t>
            </a:r>
            <a:endParaRPr lang="en-US"/>
          </a:p>
          <a:p>
            <a:pPr marL="742950" lvl="1" indent="-285750">
              <a:buFont typeface="Arial"/>
              <a:buChar char="•"/>
            </a:pPr>
            <a:r>
              <a:rPr lang="en-US">
                <a:ea typeface="+mn-lt"/>
                <a:cs typeface="+mn-lt"/>
              </a:rPr>
              <a:t>Review lecture materials before and after class.</a:t>
            </a:r>
            <a:endParaRPr lang="en-US"/>
          </a:p>
          <a:p>
            <a:pPr marL="742950" lvl="1" indent="-285750">
              <a:buFont typeface="Arial"/>
              <a:buChar char="•"/>
            </a:pPr>
            <a:r>
              <a:rPr lang="en-US">
                <a:ea typeface="+mn-lt"/>
                <a:cs typeface="+mn-lt"/>
              </a:rPr>
              <a:t>Utilize professor office hours and virtual tutoring services for additional help.</a:t>
            </a:r>
            <a:endParaRPr lang="en-US"/>
          </a:p>
          <a:p>
            <a:pPr marL="742950" lvl="1" indent="-285750">
              <a:buFont typeface="Arial"/>
              <a:buChar char="•"/>
            </a:pPr>
            <a:endParaRPr lang="en-US">
              <a:ea typeface="+mn-lt"/>
              <a:cs typeface="+mn-lt"/>
            </a:endParaRPr>
          </a:p>
          <a:p>
            <a:pPr marL="285750" indent="-285750">
              <a:buFont typeface="Arial"/>
              <a:buChar char="•"/>
            </a:pPr>
            <a:r>
              <a:rPr lang="en-US" b="1">
                <a:ea typeface="+mn-lt"/>
                <a:cs typeface="+mn-lt"/>
              </a:rPr>
              <a:t>Health &amp; Wellness:</a:t>
            </a:r>
            <a:endParaRPr lang="en-US"/>
          </a:p>
          <a:p>
            <a:pPr marL="742950" lvl="1" indent="-285750">
              <a:buFont typeface="Arial"/>
              <a:buChar char="•"/>
            </a:pPr>
            <a:r>
              <a:rPr lang="en-US">
                <a:ea typeface="+mn-lt"/>
                <a:cs typeface="+mn-lt"/>
              </a:rPr>
              <a:t>Maintain a healthy work-life balance by scheduling time for physical activity and relaxation.</a:t>
            </a:r>
            <a:endParaRPr lang="en-US"/>
          </a:p>
          <a:p>
            <a:pPr marL="742950" lvl="1" indent="-285750">
              <a:buFont typeface="Arial"/>
              <a:buChar char="•"/>
            </a:pPr>
            <a:r>
              <a:rPr lang="en-US">
                <a:ea typeface="+mn-lt"/>
                <a:cs typeface="+mn-lt"/>
              </a:rPr>
              <a:t>Use apps like Headspace or Calm for mindfulness and stress management.</a:t>
            </a:r>
            <a:endParaRPr lang="en-US"/>
          </a:p>
          <a:p>
            <a:endParaRPr lang="en-US" b="1"/>
          </a:p>
          <a:p>
            <a:endParaRPr lang="en-US" b="1">
              <a:ea typeface="+mn-lt"/>
              <a:cs typeface="+mn-lt"/>
            </a:endParaRPr>
          </a:p>
          <a:p>
            <a:pPr marL="285750" indent="-285750">
              <a:buFont typeface="Arial"/>
            </a:pPr>
            <a:endParaRPr lang="en-US" b="1"/>
          </a:p>
          <a:p>
            <a:endParaRPr lang="en-US"/>
          </a:p>
        </p:txBody>
      </p:sp>
      <p:pic>
        <p:nvPicPr>
          <p:cNvPr id="5" name="Picture 4" descr="340,200+ Digital Learning Stock Illustrations, Royalty-Free Vector Graphics  &amp; Clip Art - iStock | Digital learning icon, Digital learning concept, Digital  learning business">
            <a:extLst>
              <a:ext uri="{FF2B5EF4-FFF2-40B4-BE49-F238E27FC236}">
                <a16:creationId xmlns:a16="http://schemas.microsoft.com/office/drawing/2014/main" id="{5EE0DA45-7A95-4E5E-1A4C-125F77284606}"/>
              </a:ext>
            </a:extLst>
          </p:cNvPr>
          <p:cNvPicPr>
            <a:picLocks noChangeAspect="1"/>
          </p:cNvPicPr>
          <p:nvPr/>
        </p:nvPicPr>
        <p:blipFill>
          <a:blip r:embed="rId2"/>
          <a:stretch>
            <a:fillRect/>
          </a:stretch>
        </p:blipFill>
        <p:spPr>
          <a:xfrm>
            <a:off x="8844445" y="4940360"/>
            <a:ext cx="2207155" cy="1409206"/>
          </a:xfrm>
          <a:prstGeom prst="rect">
            <a:avLst/>
          </a:prstGeom>
        </p:spPr>
      </p:pic>
    </p:spTree>
    <p:extLst>
      <p:ext uri="{BB962C8B-B14F-4D97-AF65-F5344CB8AC3E}">
        <p14:creationId xmlns:p14="http://schemas.microsoft.com/office/powerpoint/2010/main" val="167455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9467-D86A-4D44-9E01-5796E5BDA396}"/>
              </a:ext>
            </a:extLst>
          </p:cNvPr>
          <p:cNvSpPr>
            <a:spLocks noGrp="1"/>
          </p:cNvSpPr>
          <p:nvPr>
            <p:ph type="title"/>
          </p:nvPr>
        </p:nvSpPr>
        <p:spPr>
          <a:xfrm>
            <a:off x="5103359" y="1950004"/>
            <a:ext cx="6810604" cy="2598762"/>
          </a:xfrm>
        </p:spPr>
        <p:txBody>
          <a:bodyPr anchor="ctr">
            <a:normAutofit/>
          </a:bodyPr>
          <a:lstStyle/>
          <a:p>
            <a:pPr algn="ctr">
              <a:lnSpc>
                <a:spcPct val="100000"/>
              </a:lnSpc>
              <a:spcBef>
                <a:spcPts val="0"/>
              </a:spcBef>
            </a:pPr>
            <a:r>
              <a:rPr lang="en-US" dirty="0">
                <a:latin typeface="Constantia"/>
              </a:rPr>
              <a:t>Lawrence Center- 220</a:t>
            </a:r>
          </a:p>
          <a:p>
            <a:pPr algn="ctr">
              <a:lnSpc>
                <a:spcPct val="100000"/>
              </a:lnSpc>
              <a:spcBef>
                <a:spcPts val="0"/>
              </a:spcBef>
            </a:pPr>
            <a:r>
              <a:rPr lang="en-US" dirty="0">
                <a:latin typeface="Constantia"/>
              </a:rPr>
              <a:t>Phone: (610) 436-1067</a:t>
            </a:r>
          </a:p>
          <a:p>
            <a:pPr algn="ctr">
              <a:lnSpc>
                <a:spcPct val="100000"/>
              </a:lnSpc>
              <a:spcBef>
                <a:spcPts val="0"/>
              </a:spcBef>
            </a:pPr>
            <a:r>
              <a:rPr lang="en-US" dirty="0">
                <a:latin typeface="Constantia"/>
              </a:rPr>
              <a:t>Email:</a:t>
            </a:r>
            <a:r>
              <a:rPr lang="en-US" dirty="0">
                <a:solidFill>
                  <a:schemeClr val="accent5"/>
                </a:solidFill>
                <a:latin typeface="Constantia"/>
              </a:rPr>
              <a:t> </a:t>
            </a:r>
            <a:r>
              <a:rPr lang="en-US" dirty="0">
                <a:latin typeface="Constantia"/>
                <a:hlinkClick r:id="rId3">
                  <a:extLst>
                    <a:ext uri="{A12FA001-AC4F-418D-AE19-62706E023703}">
                      <ahyp:hlinkClr xmlns:ahyp="http://schemas.microsoft.com/office/drawing/2018/hyperlinkcolor" val="tx"/>
                    </a:ext>
                  </a:extLst>
                </a:hlinkClick>
              </a:rPr>
              <a:t>successcoaching@wcupa.edu</a:t>
            </a:r>
            <a:endParaRPr lang="en-US" dirty="0">
              <a:solidFill>
                <a:srgbClr val="000000"/>
              </a:solidFill>
              <a:latin typeface="Constantia"/>
            </a:endParaRPr>
          </a:p>
          <a:p>
            <a:pPr algn="ctr"/>
            <a:endParaRPr lang="en-US" dirty="0"/>
          </a:p>
        </p:txBody>
      </p:sp>
      <p:sp>
        <p:nvSpPr>
          <p:cNvPr id="4" name="Text Placeholder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vert="horz" lIns="91440" tIns="45720" rIns="91440" bIns="45720" rtlCol="0" anchor="t">
            <a:normAutofit fontScale="85000" lnSpcReduction="10000"/>
          </a:bodyPr>
          <a:lstStyle/>
          <a:p>
            <a:pPr algn="ctr"/>
            <a:r>
              <a:rPr lang="en-US" sz="4400" dirty="0">
                <a:latin typeface="Constantia"/>
              </a:rPr>
              <a:t>To receive assistance with Digital Learning, Schedule with a Success Coach!</a:t>
            </a:r>
            <a:endParaRPr lang="en-US" dirty="0">
              <a:latin typeface="Constantia"/>
            </a:endParaRPr>
          </a:p>
        </p:txBody>
      </p:sp>
      <p:pic>
        <p:nvPicPr>
          <p:cNvPr id="13" name="Picture 12">
            <a:extLst>
              <a:ext uri="{FF2B5EF4-FFF2-40B4-BE49-F238E27FC236}">
                <a16:creationId xmlns:a16="http://schemas.microsoft.com/office/drawing/2014/main" id="{F91C53ED-F9E3-7804-4CE3-BD2AEBB53A88}"/>
              </a:ext>
            </a:extLst>
          </p:cNvPr>
          <p:cNvPicPr>
            <a:picLocks noChangeAspect="1"/>
          </p:cNvPicPr>
          <p:nvPr/>
        </p:nvPicPr>
        <p:blipFill>
          <a:blip r:embed="rId4"/>
          <a:srcRect/>
          <a:stretch/>
        </p:blipFill>
        <p:spPr>
          <a:xfrm>
            <a:off x="1950584" y="1672997"/>
            <a:ext cx="3152775" cy="3152775"/>
          </a:xfrm>
          <a:prstGeom prst="rect">
            <a:avLst/>
          </a:prstGeom>
        </p:spPr>
      </p:pic>
      <p:sp>
        <p:nvSpPr>
          <p:cNvPr id="15" name="TextBox 14">
            <a:extLst>
              <a:ext uri="{FF2B5EF4-FFF2-40B4-BE49-F238E27FC236}">
                <a16:creationId xmlns:a16="http://schemas.microsoft.com/office/drawing/2014/main" id="{2204E8ED-DA68-6B23-C3B0-189448FE3A97}"/>
              </a:ext>
            </a:extLst>
          </p:cNvPr>
          <p:cNvSpPr txBox="1"/>
          <p:nvPr/>
        </p:nvSpPr>
        <p:spPr>
          <a:xfrm>
            <a:off x="3527576" y="246742"/>
            <a:ext cx="7543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cap="all"/>
              <a:t>thank you!</a:t>
            </a:r>
            <a:endParaRPr lang="en-US" sz="7200"/>
          </a:p>
        </p:txBody>
      </p:sp>
    </p:spTree>
    <p:extLst>
      <p:ext uri="{BB962C8B-B14F-4D97-AF65-F5344CB8AC3E}">
        <p14:creationId xmlns:p14="http://schemas.microsoft.com/office/powerpoint/2010/main" val="390654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Introduction to D2L</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233714" y="1729618"/>
            <a:ext cx="989390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Where to find D2L?</a:t>
            </a:r>
            <a:endParaRPr lang="en-US"/>
          </a:p>
          <a:p>
            <a:pPr marL="285750" indent="-285750">
              <a:buFont typeface="Arial"/>
              <a:buChar char="•"/>
            </a:pPr>
            <a:r>
              <a:rPr lang="en-US">
                <a:ea typeface="+mn-lt"/>
                <a:cs typeface="+mn-lt"/>
                <a:hlinkClick r:id="rId2"/>
              </a:rPr>
              <a:t>https://d2l.wcupa.edu/d2l/home</a:t>
            </a:r>
            <a:endParaRPr lang="en-US" b="1"/>
          </a:p>
          <a:p>
            <a:pPr marL="285750" indent="-285750">
              <a:buFont typeface="Arial"/>
              <a:buChar char="•"/>
            </a:pPr>
            <a:endParaRPr lang="en-US"/>
          </a:p>
          <a:p>
            <a:pPr marL="285750" indent="-285750">
              <a:buFont typeface="Arial"/>
              <a:buChar char="•"/>
            </a:pPr>
            <a:r>
              <a:rPr lang="en-US"/>
              <a:t>What is D2l? </a:t>
            </a:r>
          </a:p>
          <a:p>
            <a:pPr marL="285750" indent="-285750">
              <a:buFont typeface="Arial"/>
              <a:buChar char="•"/>
            </a:pPr>
            <a:r>
              <a:rPr lang="en-US">
                <a:ea typeface="+mn-lt"/>
                <a:cs typeface="+mn-lt"/>
              </a:rPr>
              <a:t>Brightspace by D2L is the Learning Management System used by the university to support education and offers a highly personal learning experience that connects faculty and students to collaborative learning tools, activities, resources and content. We refer to Brightspace as D2L. D2L is the company that created our Learning Management System.</a:t>
            </a:r>
            <a:endParaRPr lang="en-US"/>
          </a:p>
          <a:p>
            <a:pPr marL="285750" indent="-285750">
              <a:buFont typeface="Arial"/>
              <a:buChar char="•"/>
            </a:pPr>
            <a:endParaRPr lang="en-US"/>
          </a:p>
          <a:p>
            <a:pPr marL="285750" indent="-285750">
              <a:buFont typeface="Arial"/>
              <a:buChar char="•"/>
            </a:pPr>
            <a:r>
              <a:rPr lang="en-US"/>
              <a:t>Need Technical Support?</a:t>
            </a:r>
          </a:p>
          <a:p>
            <a:r>
              <a:rPr lang="en-US">
                <a:ea typeface="+mn-lt"/>
                <a:cs typeface="+mn-lt"/>
              </a:rPr>
              <a:t>The Instructional Technology Support and Systems team supports students, faculty, and staff in the use of Instructional Technology tools such as D2L, Zoom, Panopto, Qualtrics, and external tool integrations.</a:t>
            </a:r>
          </a:p>
          <a:p>
            <a:pPr>
              <a:buFont typeface="Arial"/>
              <a:buChar char="•"/>
            </a:pPr>
            <a:endParaRPr lang="en-US"/>
          </a:p>
          <a:p>
            <a:pPr>
              <a:buFont typeface="Arial"/>
              <a:buChar char="•"/>
            </a:pPr>
            <a:r>
              <a:rPr lang="en-US">
                <a:ea typeface="+mn-lt"/>
                <a:cs typeface="+mn-lt"/>
              </a:rPr>
              <a:t>   Phone: 610-436-3350</a:t>
            </a:r>
            <a:endParaRPr lang="en-US"/>
          </a:p>
          <a:p>
            <a:pPr marL="285750" indent="-285750">
              <a:buFont typeface="Arial"/>
              <a:buChar char="•"/>
            </a:pPr>
            <a:r>
              <a:rPr lang="en-US">
                <a:ea typeface="+mn-lt"/>
                <a:cs typeface="+mn-lt"/>
              </a:rPr>
              <a:t>Hours: Monday - Friday, 8:00am - 4:30pm </a:t>
            </a:r>
            <a:endParaRPr lang="en-US"/>
          </a:p>
          <a:p>
            <a:endParaRPr lang="en-US"/>
          </a:p>
        </p:txBody>
      </p:sp>
      <p:pic>
        <p:nvPicPr>
          <p:cNvPr id="4" name="Picture 3" descr="WCU D2L Services (@D2LWestChester) / X">
            <a:extLst>
              <a:ext uri="{FF2B5EF4-FFF2-40B4-BE49-F238E27FC236}">
                <a16:creationId xmlns:a16="http://schemas.microsoft.com/office/drawing/2014/main" id="{94A33901-9ACC-D1B8-5AEF-D0DDCF73F5C2}"/>
              </a:ext>
            </a:extLst>
          </p:cNvPr>
          <p:cNvPicPr>
            <a:picLocks noChangeAspect="1"/>
          </p:cNvPicPr>
          <p:nvPr/>
        </p:nvPicPr>
        <p:blipFill>
          <a:blip r:embed="rId3"/>
          <a:stretch>
            <a:fillRect/>
          </a:stretch>
        </p:blipFill>
        <p:spPr>
          <a:xfrm>
            <a:off x="8787300" y="224971"/>
            <a:ext cx="2452915" cy="2452915"/>
          </a:xfrm>
          <a:prstGeom prst="rect">
            <a:avLst/>
          </a:prstGeom>
        </p:spPr>
      </p:pic>
    </p:spTree>
    <p:extLst>
      <p:ext uri="{BB962C8B-B14F-4D97-AF65-F5344CB8AC3E}">
        <p14:creationId xmlns:p14="http://schemas.microsoft.com/office/powerpoint/2010/main" val="168598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a:xfrm>
            <a:off x="1141413" y="-475568"/>
            <a:ext cx="9905998" cy="1478570"/>
          </a:xfrm>
        </p:spPr>
        <p:txBody>
          <a:bodyPr/>
          <a:lstStyle/>
          <a:p>
            <a:br>
              <a:rPr lang="en-US">
                <a:ea typeface="+mj-lt"/>
                <a:cs typeface="+mj-lt"/>
              </a:rPr>
            </a:br>
            <a:r>
              <a:rPr lang="en-US">
                <a:ea typeface="+mj-lt"/>
                <a:cs typeface="+mj-lt"/>
              </a:rPr>
              <a:t> D2L homepage </a:t>
            </a:r>
            <a:r>
              <a:rPr lang="en-US" sz="1800">
                <a:latin typeface="Arial"/>
                <a:ea typeface="+mj-lt"/>
                <a:cs typeface="Arial"/>
                <a:hlinkClick r:id="rId2"/>
              </a:rPr>
              <a:t>https://d2l.wcupa.edu/d2l/home</a:t>
            </a:r>
            <a:endParaRPr lang="en-US"/>
          </a:p>
        </p:txBody>
      </p:sp>
      <p:pic>
        <p:nvPicPr>
          <p:cNvPr id="4" name="Picture 3" descr="A screenshot of a computer&#10;&#10;Description automatically generated">
            <a:extLst>
              <a:ext uri="{FF2B5EF4-FFF2-40B4-BE49-F238E27FC236}">
                <a16:creationId xmlns:a16="http://schemas.microsoft.com/office/drawing/2014/main" id="{B456CBBA-53BF-AA25-9E08-8EEA48CF2AAD}"/>
              </a:ext>
            </a:extLst>
          </p:cNvPr>
          <p:cNvPicPr>
            <a:picLocks noChangeAspect="1"/>
          </p:cNvPicPr>
          <p:nvPr/>
        </p:nvPicPr>
        <p:blipFill>
          <a:blip r:embed="rId3"/>
          <a:srcRect t="9293"/>
          <a:stretch/>
        </p:blipFill>
        <p:spPr>
          <a:xfrm>
            <a:off x="1143000" y="1005027"/>
            <a:ext cx="9688285" cy="5548416"/>
          </a:xfrm>
          <a:prstGeom prst="rect">
            <a:avLst/>
          </a:prstGeom>
        </p:spPr>
      </p:pic>
      <p:sp>
        <p:nvSpPr>
          <p:cNvPr id="6" name="Minus Sign 5">
            <a:extLst>
              <a:ext uri="{FF2B5EF4-FFF2-40B4-BE49-F238E27FC236}">
                <a16:creationId xmlns:a16="http://schemas.microsoft.com/office/drawing/2014/main" id="{FC8C7F3B-FD84-39AE-06C0-B26A629D8943}"/>
              </a:ext>
            </a:extLst>
          </p:cNvPr>
          <p:cNvSpPr/>
          <p:nvPr/>
        </p:nvSpPr>
        <p:spPr>
          <a:xfrm>
            <a:off x="8696476" y="1003905"/>
            <a:ext cx="1100667" cy="592666"/>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34F95B09-1767-F1E3-7EA2-27F549AA9C59}"/>
              </a:ext>
            </a:extLst>
          </p:cNvPr>
          <p:cNvSpPr/>
          <p:nvPr/>
        </p:nvSpPr>
        <p:spPr>
          <a:xfrm>
            <a:off x="5333998" y="2140856"/>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C15B6AC6-DE34-6F14-4D2A-7A27F87B71CC}"/>
              </a:ext>
            </a:extLst>
          </p:cNvPr>
          <p:cNvSpPr/>
          <p:nvPr/>
        </p:nvSpPr>
        <p:spPr>
          <a:xfrm>
            <a:off x="3664854" y="2140855"/>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E2EF7BCD-3C0D-2F89-85FD-138F4A38D4C6}"/>
              </a:ext>
            </a:extLst>
          </p:cNvPr>
          <p:cNvSpPr/>
          <p:nvPr/>
        </p:nvSpPr>
        <p:spPr>
          <a:xfrm>
            <a:off x="2007807" y="2140855"/>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FAE8A643-5C41-1250-F051-F457AAE253E8}"/>
              </a:ext>
            </a:extLst>
          </p:cNvPr>
          <p:cNvSpPr/>
          <p:nvPr/>
        </p:nvSpPr>
        <p:spPr>
          <a:xfrm>
            <a:off x="8369901" y="501950"/>
            <a:ext cx="447524" cy="159657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82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a:xfrm>
            <a:off x="1141413" y="-179235"/>
            <a:ext cx="9905998" cy="1478570"/>
          </a:xfrm>
        </p:spPr>
        <p:txBody>
          <a:bodyPr/>
          <a:lstStyle/>
          <a:p>
            <a:r>
              <a:rPr lang="en-US">
                <a:ea typeface="+mj-lt"/>
                <a:cs typeface="+mj-lt"/>
              </a:rPr>
              <a:t>D2L HOMEPAGE broken down</a:t>
            </a:r>
            <a:endParaRPr lang="en-US"/>
          </a:p>
        </p:txBody>
      </p:sp>
      <p:pic>
        <p:nvPicPr>
          <p:cNvPr id="4" name="Picture 3" descr="A screenshot of a computer&#10;&#10;Description automatically generated">
            <a:extLst>
              <a:ext uri="{FF2B5EF4-FFF2-40B4-BE49-F238E27FC236}">
                <a16:creationId xmlns:a16="http://schemas.microsoft.com/office/drawing/2014/main" id="{B456CBBA-53BF-AA25-9E08-8EEA48CF2AAD}"/>
              </a:ext>
            </a:extLst>
          </p:cNvPr>
          <p:cNvPicPr>
            <a:picLocks noChangeAspect="1"/>
          </p:cNvPicPr>
          <p:nvPr/>
        </p:nvPicPr>
        <p:blipFill>
          <a:blip r:embed="rId2"/>
          <a:srcRect t="9293"/>
          <a:stretch/>
        </p:blipFill>
        <p:spPr>
          <a:xfrm>
            <a:off x="1143000" y="1005027"/>
            <a:ext cx="9688285" cy="5548416"/>
          </a:xfrm>
          <a:prstGeom prst="rect">
            <a:avLst/>
          </a:prstGeom>
        </p:spPr>
      </p:pic>
      <p:sp>
        <p:nvSpPr>
          <p:cNvPr id="6" name="Minus Sign 5">
            <a:extLst>
              <a:ext uri="{FF2B5EF4-FFF2-40B4-BE49-F238E27FC236}">
                <a16:creationId xmlns:a16="http://schemas.microsoft.com/office/drawing/2014/main" id="{FC8C7F3B-FD84-39AE-06C0-B26A629D8943}"/>
              </a:ext>
            </a:extLst>
          </p:cNvPr>
          <p:cNvSpPr/>
          <p:nvPr/>
        </p:nvSpPr>
        <p:spPr>
          <a:xfrm>
            <a:off x="8696476" y="1003905"/>
            <a:ext cx="1100667" cy="592666"/>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34F95B09-1767-F1E3-7EA2-27F549AA9C59}"/>
              </a:ext>
            </a:extLst>
          </p:cNvPr>
          <p:cNvSpPr/>
          <p:nvPr/>
        </p:nvSpPr>
        <p:spPr>
          <a:xfrm>
            <a:off x="5333998" y="2140856"/>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C15B6AC6-DE34-6F14-4D2A-7A27F87B71CC}"/>
              </a:ext>
            </a:extLst>
          </p:cNvPr>
          <p:cNvSpPr/>
          <p:nvPr/>
        </p:nvSpPr>
        <p:spPr>
          <a:xfrm>
            <a:off x="3664854" y="2140855"/>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E2EF7BCD-3C0D-2F89-85FD-138F4A38D4C6}"/>
              </a:ext>
            </a:extLst>
          </p:cNvPr>
          <p:cNvSpPr/>
          <p:nvPr/>
        </p:nvSpPr>
        <p:spPr>
          <a:xfrm>
            <a:off x="2007807" y="2140855"/>
            <a:ext cx="1862666" cy="471714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FAE8A643-5C41-1250-F051-F457AAE253E8}"/>
              </a:ext>
            </a:extLst>
          </p:cNvPr>
          <p:cNvSpPr/>
          <p:nvPr/>
        </p:nvSpPr>
        <p:spPr>
          <a:xfrm>
            <a:off x="8381996" y="501950"/>
            <a:ext cx="447524" cy="159657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17F5D4-7544-ED28-4E2A-0DFB242EAA5E}"/>
              </a:ext>
            </a:extLst>
          </p:cNvPr>
          <p:cNvSpPr txBox="1"/>
          <p:nvPr/>
        </p:nvSpPr>
        <p:spPr>
          <a:xfrm>
            <a:off x="6851952" y="1469570"/>
            <a:ext cx="239485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solidFill>
                  <a:schemeClr val="bg1"/>
                </a:solidFill>
              </a:rPr>
              <a:t>MESSAGE   CONVERSATION  UPDATE</a:t>
            </a:r>
            <a:endParaRPr lang="en-US" sz="700" dirty="0">
              <a:solidFill>
                <a:schemeClr val="bg1"/>
              </a:solidFill>
              <a:ea typeface="+mn-lt"/>
              <a:cs typeface="+mn-lt"/>
            </a:endParaRPr>
          </a:p>
          <a:p>
            <a:r>
              <a:rPr lang="en-US" sz="700" dirty="0">
                <a:solidFill>
                  <a:schemeClr val="bg1"/>
                </a:solidFill>
                <a:ea typeface="+mn-lt"/>
                <a:cs typeface="+mn-lt"/>
              </a:rPr>
              <a:t>   ALERTS           ALERTS          ALERTS</a:t>
            </a:r>
            <a:endParaRPr lang="en-US" sz="700" dirty="0">
              <a:solidFill>
                <a:schemeClr val="bg1"/>
              </a:solidFill>
            </a:endParaRPr>
          </a:p>
          <a:p>
            <a:endParaRPr lang="en-US" sz="1200" dirty="0">
              <a:solidFill>
                <a:schemeClr val="bg1"/>
              </a:solidFill>
            </a:endParaRPr>
          </a:p>
        </p:txBody>
      </p:sp>
      <p:sp>
        <p:nvSpPr>
          <p:cNvPr id="12" name="Arrow: Right 11">
            <a:extLst>
              <a:ext uri="{FF2B5EF4-FFF2-40B4-BE49-F238E27FC236}">
                <a16:creationId xmlns:a16="http://schemas.microsoft.com/office/drawing/2014/main" id="{0FE75792-55E5-8DE5-13FB-F93BFA584F52}"/>
              </a:ext>
            </a:extLst>
          </p:cNvPr>
          <p:cNvSpPr/>
          <p:nvPr/>
        </p:nvSpPr>
        <p:spPr>
          <a:xfrm>
            <a:off x="5999238" y="1215571"/>
            <a:ext cx="532190"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E5F47C-41E6-6F68-B38B-C502DBAF258F}"/>
              </a:ext>
            </a:extLst>
          </p:cNvPr>
          <p:cNvSpPr txBox="1"/>
          <p:nvPr/>
        </p:nvSpPr>
        <p:spPr>
          <a:xfrm>
            <a:off x="5335210" y="102325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cs typeface="Segoe UI"/>
              </a:rPr>
              <a:t>SEARCH  </a:t>
            </a:r>
          </a:p>
          <a:p>
            <a:r>
              <a:rPr lang="en-US" sz="1200">
                <a:solidFill>
                  <a:srgbClr val="000000"/>
                </a:solidFill>
                <a:cs typeface="Segoe UI"/>
              </a:rPr>
              <a:t>FOR </a:t>
            </a:r>
          </a:p>
          <a:p>
            <a:r>
              <a:rPr lang="en-US" sz="1200">
                <a:solidFill>
                  <a:srgbClr val="000000"/>
                </a:solidFill>
                <a:cs typeface="Segoe UI"/>
              </a:rPr>
              <a:t>COURSE</a:t>
            </a:r>
          </a:p>
        </p:txBody>
      </p:sp>
      <p:sp>
        <p:nvSpPr>
          <p:cNvPr id="14" name="TextBox 13">
            <a:extLst>
              <a:ext uri="{FF2B5EF4-FFF2-40B4-BE49-F238E27FC236}">
                <a16:creationId xmlns:a16="http://schemas.microsoft.com/office/drawing/2014/main" id="{DD679B92-DDBE-9B4A-79C6-17B14F677485}"/>
              </a:ext>
            </a:extLst>
          </p:cNvPr>
          <p:cNvSpPr txBox="1"/>
          <p:nvPr/>
        </p:nvSpPr>
        <p:spPr>
          <a:xfrm>
            <a:off x="8401353" y="1501019"/>
            <a:ext cx="1690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YOUR PROFILE</a:t>
            </a:r>
          </a:p>
        </p:txBody>
      </p:sp>
      <p:sp>
        <p:nvSpPr>
          <p:cNvPr id="15" name="Arrow: Up 14">
            <a:extLst>
              <a:ext uri="{FF2B5EF4-FFF2-40B4-BE49-F238E27FC236}">
                <a16:creationId xmlns:a16="http://schemas.microsoft.com/office/drawing/2014/main" id="{88CE2A4C-8660-4B7B-2D78-52EAA6E0DA29}"/>
              </a:ext>
            </a:extLst>
          </p:cNvPr>
          <p:cNvSpPr/>
          <p:nvPr/>
        </p:nvSpPr>
        <p:spPr>
          <a:xfrm>
            <a:off x="9150047" y="1427238"/>
            <a:ext cx="193523" cy="14514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296AF11F-7746-AC80-520B-7FCA8C1FC8DB}"/>
              </a:ext>
            </a:extLst>
          </p:cNvPr>
          <p:cNvSpPr/>
          <p:nvPr/>
        </p:nvSpPr>
        <p:spPr>
          <a:xfrm>
            <a:off x="4402666" y="2231570"/>
            <a:ext cx="411238" cy="4172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6C45DA2-BAD7-8F05-E092-5001E06925A3}"/>
              </a:ext>
            </a:extLst>
          </p:cNvPr>
          <p:cNvSpPr txBox="1"/>
          <p:nvPr/>
        </p:nvSpPr>
        <p:spPr>
          <a:xfrm>
            <a:off x="3793067" y="1912257"/>
            <a:ext cx="1733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r>
              <a:rPr lang="en-US" sz="1100">
                <a:solidFill>
                  <a:schemeClr val="bg1"/>
                </a:solidFill>
              </a:rPr>
              <a:t>YOUR CURRENT COURSES</a:t>
            </a:r>
          </a:p>
        </p:txBody>
      </p:sp>
    </p:spTree>
    <p:extLst>
      <p:ext uri="{BB962C8B-B14F-4D97-AF65-F5344CB8AC3E}">
        <p14:creationId xmlns:p14="http://schemas.microsoft.com/office/powerpoint/2010/main" val="333873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a:xfrm>
            <a:off x="1141413" y="-475568"/>
            <a:ext cx="9905998" cy="1478570"/>
          </a:xfrm>
        </p:spPr>
        <p:txBody>
          <a:bodyPr/>
          <a:lstStyle/>
          <a:p>
            <a:br>
              <a:rPr lang="en-US">
                <a:ea typeface="+mj-lt"/>
                <a:cs typeface="+mj-lt"/>
              </a:rPr>
            </a:br>
            <a:r>
              <a:rPr lang="en-US">
                <a:ea typeface="+mj-lt"/>
                <a:cs typeface="+mj-lt"/>
              </a:rPr>
              <a:t> MAKE THE MOST OF YOUR RESOURCES!</a:t>
            </a:r>
            <a:endParaRPr lang="en-US"/>
          </a:p>
        </p:txBody>
      </p:sp>
      <p:pic>
        <p:nvPicPr>
          <p:cNvPr id="3" name="Picture 2" descr="A screenshot of a computer&#10;&#10;Description automatically generated">
            <a:extLst>
              <a:ext uri="{FF2B5EF4-FFF2-40B4-BE49-F238E27FC236}">
                <a16:creationId xmlns:a16="http://schemas.microsoft.com/office/drawing/2014/main" id="{953A45E6-9D38-ACA3-8F66-B2635EE7B67A}"/>
              </a:ext>
            </a:extLst>
          </p:cNvPr>
          <p:cNvPicPr>
            <a:picLocks noChangeAspect="1"/>
          </p:cNvPicPr>
          <p:nvPr/>
        </p:nvPicPr>
        <p:blipFill>
          <a:blip r:embed="rId2"/>
          <a:srcRect l="99" t="9048" r="76488" b="-159"/>
          <a:stretch/>
        </p:blipFill>
        <p:spPr>
          <a:xfrm>
            <a:off x="4668761" y="858762"/>
            <a:ext cx="2394864" cy="58238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EDF75FB-DD82-8842-3856-656B61787F05}"/>
              </a:ext>
            </a:extLst>
          </p:cNvPr>
          <p:cNvPicPr>
            <a:picLocks noChangeAspect="1"/>
          </p:cNvPicPr>
          <p:nvPr/>
        </p:nvPicPr>
        <p:blipFill>
          <a:blip r:embed="rId3"/>
          <a:srcRect l="20318" t="16786" r="65278" b="55040"/>
          <a:stretch/>
        </p:blipFill>
        <p:spPr>
          <a:xfrm>
            <a:off x="7999811" y="2060727"/>
            <a:ext cx="2244866" cy="274259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686750A-BA68-319E-2ED4-16E9F98DF79C}"/>
              </a:ext>
            </a:extLst>
          </p:cNvPr>
          <p:cNvPicPr>
            <a:picLocks noChangeAspect="1"/>
          </p:cNvPicPr>
          <p:nvPr/>
        </p:nvPicPr>
        <p:blipFill>
          <a:blip r:embed="rId4"/>
          <a:srcRect l="5456" t="9048" r="51687" b="72222"/>
          <a:stretch/>
        </p:blipFill>
        <p:spPr>
          <a:xfrm>
            <a:off x="586619" y="2927048"/>
            <a:ext cx="3676956" cy="1003907"/>
          </a:xfrm>
          <a:prstGeom prst="rect">
            <a:avLst/>
          </a:prstGeom>
        </p:spPr>
      </p:pic>
      <p:sp>
        <p:nvSpPr>
          <p:cNvPr id="14" name="Arrow: Up 13">
            <a:extLst>
              <a:ext uri="{FF2B5EF4-FFF2-40B4-BE49-F238E27FC236}">
                <a16:creationId xmlns:a16="http://schemas.microsoft.com/office/drawing/2014/main" id="{E2812723-70DE-694C-BC95-0C542ED58226}"/>
              </a:ext>
            </a:extLst>
          </p:cNvPr>
          <p:cNvSpPr/>
          <p:nvPr/>
        </p:nvSpPr>
        <p:spPr>
          <a:xfrm>
            <a:off x="973667" y="3773714"/>
            <a:ext cx="810380" cy="1197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7C7BACF6-DFEE-8942-D9E9-D8AF5327753E}"/>
              </a:ext>
            </a:extLst>
          </p:cNvPr>
          <p:cNvSpPr/>
          <p:nvPr/>
        </p:nvSpPr>
        <p:spPr>
          <a:xfrm>
            <a:off x="2019904" y="3773713"/>
            <a:ext cx="810380" cy="1197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62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a:xfrm>
            <a:off x="1728033" y="-197377"/>
            <a:ext cx="9905998" cy="1478570"/>
          </a:xfrm>
        </p:spPr>
        <p:txBody>
          <a:bodyPr/>
          <a:lstStyle/>
          <a:p>
            <a:br>
              <a:rPr lang="en-US">
                <a:ea typeface="+mj-lt"/>
                <a:cs typeface="+mj-lt"/>
              </a:rPr>
            </a:br>
            <a:r>
              <a:rPr lang="en-US">
                <a:ea typeface="+mj-lt"/>
                <a:cs typeface="+mj-lt"/>
              </a:rPr>
              <a:t> MAKE THE MOST OF YOUR RESOURCES!</a:t>
            </a:r>
            <a:endParaRPr lang="en-US"/>
          </a:p>
        </p:txBody>
      </p:sp>
      <p:sp>
        <p:nvSpPr>
          <p:cNvPr id="4" name="TextBox 3">
            <a:extLst>
              <a:ext uri="{FF2B5EF4-FFF2-40B4-BE49-F238E27FC236}">
                <a16:creationId xmlns:a16="http://schemas.microsoft.com/office/drawing/2014/main" id="{38593DE6-BAFF-0A91-9579-7B8E2A843B31}"/>
              </a:ext>
            </a:extLst>
          </p:cNvPr>
          <p:cNvSpPr txBox="1"/>
          <p:nvPr/>
        </p:nvSpPr>
        <p:spPr>
          <a:xfrm>
            <a:off x="1270000" y="1185334"/>
            <a:ext cx="948266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dirty="0">
                <a:ea typeface="+mn-lt"/>
                <a:cs typeface="+mn-lt"/>
              </a:rPr>
              <a:t>Did you know that WCU offers FREE Online Tutoring through </a:t>
            </a:r>
            <a:r>
              <a:rPr lang="en-US" dirty="0" err="1">
                <a:ea typeface="+mn-lt"/>
                <a:cs typeface="+mn-lt"/>
              </a:rPr>
              <a:t>Tutor.com</a:t>
            </a:r>
            <a:r>
              <a:rPr lang="en-US" dirty="0">
                <a:latin typeface="Times New Roman" panose="02020603050405020304" pitchFamily="18" charset="0"/>
                <a:ea typeface="+mn-lt"/>
                <a:cs typeface="Times New Roman" panose="02020603050405020304" pitchFamily="18" charset="0"/>
              </a:rPr>
              <a:t>?</a:t>
            </a:r>
            <a:r>
              <a:rPr lang="en-US" dirty="0">
                <a:ea typeface="+mn-lt"/>
                <a:cs typeface="+mn-lt"/>
              </a:rPr>
              <a:t> Tutors are trained to provide high quality learning assistance to you, 24 hours a day, 7 days a week! </a:t>
            </a:r>
            <a:endParaRPr lang="en-US" dirty="0"/>
          </a:p>
          <a:p>
            <a:pPr marL="285750" indent="-285750">
              <a:buFont typeface="Calibri"/>
              <a:buChar char="-"/>
            </a:pPr>
            <a:r>
              <a:rPr lang="en-US" dirty="0">
                <a:ea typeface="+mn-lt"/>
                <a:cs typeface="+mn-lt"/>
              </a:rPr>
              <a:t>When a time or tutor is not available at the LARC, use </a:t>
            </a:r>
            <a:r>
              <a:rPr lang="en-US" dirty="0" err="1">
                <a:ea typeface="+mn-lt"/>
                <a:cs typeface="+mn-lt"/>
              </a:rPr>
              <a:t>Tutor.com</a:t>
            </a:r>
            <a:r>
              <a:rPr lang="en-US" dirty="0">
                <a:ea typeface="+mn-lt"/>
                <a:cs typeface="+mn-lt"/>
              </a:rPr>
              <a:t>! </a:t>
            </a:r>
            <a:r>
              <a:rPr lang="en-US" dirty="0" err="1">
                <a:ea typeface="+mn-lt"/>
                <a:cs typeface="+mn-lt"/>
              </a:rPr>
              <a:t>Tutor.com</a:t>
            </a:r>
            <a:r>
              <a:rPr lang="en-US" dirty="0">
                <a:ea typeface="+mn-lt"/>
                <a:cs typeface="+mn-lt"/>
              </a:rPr>
              <a:t> provides free virtual 24/7, expert, individualized academic support to WCU students. You can access </a:t>
            </a:r>
            <a:r>
              <a:rPr lang="en-US" dirty="0" err="1">
                <a:ea typeface="+mn-lt"/>
                <a:cs typeface="+mn-lt"/>
              </a:rPr>
              <a:t>Tutor.com</a:t>
            </a:r>
            <a:r>
              <a:rPr lang="en-US" dirty="0">
                <a:ea typeface="+mn-lt"/>
                <a:cs typeface="+mn-lt"/>
              </a:rPr>
              <a:t> in any course D2L page under the "Resources" tab.</a:t>
            </a:r>
            <a:endParaRPr lang="en-US" dirty="0"/>
          </a:p>
        </p:txBody>
      </p:sp>
      <p:pic>
        <p:nvPicPr>
          <p:cNvPr id="6" name="Picture 5" descr="A screenshot of a computer&#10;&#10;Description automatically generated">
            <a:extLst>
              <a:ext uri="{FF2B5EF4-FFF2-40B4-BE49-F238E27FC236}">
                <a16:creationId xmlns:a16="http://schemas.microsoft.com/office/drawing/2014/main" id="{D466CDEE-3B24-3F8D-EE01-534C67A338F8}"/>
              </a:ext>
            </a:extLst>
          </p:cNvPr>
          <p:cNvPicPr>
            <a:picLocks noChangeAspect="1"/>
          </p:cNvPicPr>
          <p:nvPr/>
        </p:nvPicPr>
        <p:blipFill>
          <a:blip r:embed="rId2"/>
          <a:srcRect l="1488" t="24444" r="2877" b="12064"/>
          <a:stretch/>
        </p:blipFill>
        <p:spPr>
          <a:xfrm>
            <a:off x="2406953" y="2902857"/>
            <a:ext cx="6882202" cy="2854478"/>
          </a:xfrm>
          <a:prstGeom prst="rect">
            <a:avLst/>
          </a:prstGeom>
        </p:spPr>
      </p:pic>
    </p:spTree>
    <p:extLst>
      <p:ext uri="{BB962C8B-B14F-4D97-AF65-F5344CB8AC3E}">
        <p14:creationId xmlns:p14="http://schemas.microsoft.com/office/powerpoint/2010/main" val="172938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Introduction to Digital Learning</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233714" y="1729618"/>
            <a:ext cx="989390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What is Digital Learning?</a:t>
            </a:r>
            <a:endParaRPr lang="en-US"/>
          </a:p>
          <a:p>
            <a:pPr marL="285750" indent="-285750">
              <a:buFont typeface="Arial"/>
              <a:buChar char="•"/>
            </a:pPr>
            <a:r>
              <a:rPr lang="en-US">
                <a:ea typeface="+mn-lt"/>
                <a:cs typeface="+mn-lt"/>
              </a:rPr>
              <a:t>The use of technology and internet-based resources for education.</a:t>
            </a:r>
            <a:endParaRPr lang="en-US"/>
          </a:p>
          <a:p>
            <a:pPr marL="285750" indent="-285750">
              <a:buFont typeface="Arial"/>
              <a:buChar char="•"/>
            </a:pPr>
            <a:r>
              <a:rPr lang="en-US">
                <a:ea typeface="+mn-lt"/>
                <a:cs typeface="+mn-lt"/>
              </a:rPr>
              <a:t>Examples: Online classes, eBooks, mobile learning apps, and virtual tutoring.</a:t>
            </a:r>
            <a:endParaRPr lang="en-US"/>
          </a:p>
          <a:p>
            <a:endParaRPr lang="en-US">
              <a:ea typeface="+mn-lt"/>
              <a:cs typeface="+mn-lt"/>
            </a:endParaRPr>
          </a:p>
          <a:p>
            <a:pPr marL="285750" indent="-285750">
              <a:buFont typeface="Arial"/>
              <a:buChar char="•"/>
            </a:pPr>
            <a:r>
              <a:rPr lang="en-US" b="1">
                <a:ea typeface="+mn-lt"/>
                <a:cs typeface="+mn-lt"/>
              </a:rPr>
              <a:t>Why is it important?</a:t>
            </a:r>
            <a:endParaRPr lang="en-US"/>
          </a:p>
          <a:p>
            <a:pPr marL="285750" indent="-285750">
              <a:buFont typeface="Arial"/>
              <a:buChar char="•"/>
            </a:pPr>
            <a:r>
              <a:rPr lang="en-US">
                <a:ea typeface="+mn-lt"/>
                <a:cs typeface="+mn-lt"/>
              </a:rPr>
              <a:t>Flexibility in learning anytime, anywhere.</a:t>
            </a:r>
            <a:endParaRPr lang="en-US"/>
          </a:p>
          <a:p>
            <a:pPr marL="285750" indent="-285750">
              <a:buFont typeface="Arial"/>
              <a:buChar char="•"/>
            </a:pPr>
            <a:r>
              <a:rPr lang="en-US">
                <a:ea typeface="+mn-lt"/>
                <a:cs typeface="+mn-lt"/>
              </a:rPr>
              <a:t>Access to a wide range of resources and tools.</a:t>
            </a:r>
            <a:endParaRPr lang="en-US"/>
          </a:p>
          <a:p>
            <a:pPr marL="285750" indent="-285750">
              <a:buFont typeface="Arial"/>
              <a:buChar char="•"/>
            </a:pPr>
            <a:r>
              <a:rPr lang="en-US">
                <a:ea typeface="+mn-lt"/>
                <a:cs typeface="+mn-lt"/>
              </a:rPr>
              <a:t>Opportunities for personalized learning and global collaboration.</a:t>
            </a:r>
            <a:endParaRPr lang="en-US"/>
          </a:p>
          <a:p>
            <a:endParaRPr lang="en-US"/>
          </a:p>
        </p:txBody>
      </p:sp>
      <p:pic>
        <p:nvPicPr>
          <p:cNvPr id="5" name="Picture 4" descr="340,200+ Digital Learning Stock Illustrations, Royalty-Free Vector Graphics  &amp; Clip Art - iStock | Digital learning icon, Digital learning concept, Digital  learning business">
            <a:extLst>
              <a:ext uri="{FF2B5EF4-FFF2-40B4-BE49-F238E27FC236}">
                <a16:creationId xmlns:a16="http://schemas.microsoft.com/office/drawing/2014/main" id="{832EF47B-8E5E-7985-C6A2-A9F38AB3090E}"/>
              </a:ext>
            </a:extLst>
          </p:cNvPr>
          <p:cNvPicPr>
            <a:picLocks noChangeAspect="1"/>
          </p:cNvPicPr>
          <p:nvPr/>
        </p:nvPicPr>
        <p:blipFill>
          <a:blip r:embed="rId2"/>
          <a:stretch>
            <a:fillRect/>
          </a:stretch>
        </p:blipFill>
        <p:spPr>
          <a:xfrm>
            <a:off x="8020813" y="4396875"/>
            <a:ext cx="2918728" cy="1868647"/>
          </a:xfrm>
          <a:prstGeom prst="rect">
            <a:avLst/>
          </a:prstGeom>
        </p:spPr>
      </p:pic>
    </p:spTree>
    <p:extLst>
      <p:ext uri="{BB962C8B-B14F-4D97-AF65-F5344CB8AC3E}">
        <p14:creationId xmlns:p14="http://schemas.microsoft.com/office/powerpoint/2010/main" val="122620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Getting Started with Digital Learning</a:t>
            </a:r>
          </a:p>
        </p:txBody>
      </p:sp>
      <p:sp>
        <p:nvSpPr>
          <p:cNvPr id="3" name="TextBox 2">
            <a:extLst>
              <a:ext uri="{FF2B5EF4-FFF2-40B4-BE49-F238E27FC236}">
                <a16:creationId xmlns:a16="http://schemas.microsoft.com/office/drawing/2014/main" id="{22CBBE68-8651-EAE1-5F0E-EA214A03D924}"/>
              </a:ext>
            </a:extLst>
          </p:cNvPr>
          <p:cNvSpPr txBox="1"/>
          <p:nvPr/>
        </p:nvSpPr>
        <p:spPr>
          <a:xfrm>
            <a:off x="1233714" y="1729618"/>
            <a:ext cx="989390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Choosing the Right Platform:</a:t>
            </a:r>
            <a:endParaRPr lang="en-US"/>
          </a:p>
          <a:p>
            <a:pPr marL="285750" indent="-285750">
              <a:buFont typeface="Arial"/>
              <a:buChar char="•"/>
            </a:pPr>
            <a:r>
              <a:rPr lang="en-US">
                <a:ea typeface="+mn-lt"/>
                <a:cs typeface="+mn-lt"/>
              </a:rPr>
              <a:t>University learning management systems (EX: D2L).</a:t>
            </a:r>
            <a:endParaRPr lang="en-US"/>
          </a:p>
          <a:p>
            <a:endParaRPr lang="en-US"/>
          </a:p>
          <a:p>
            <a:pPr marL="285750" indent="-285750">
              <a:buFont typeface="Arial"/>
              <a:buChar char="•"/>
            </a:pPr>
            <a:r>
              <a:rPr lang="en-US" b="1">
                <a:ea typeface="+mn-lt"/>
                <a:cs typeface="+mn-lt"/>
              </a:rPr>
              <a:t>Setting Up a Productive Learning Space:</a:t>
            </a:r>
            <a:endParaRPr lang="en-US"/>
          </a:p>
          <a:p>
            <a:pPr marL="285750" indent="-285750">
              <a:buFont typeface="Arial"/>
              <a:buChar char="•"/>
            </a:pPr>
            <a:r>
              <a:rPr lang="en-US">
                <a:ea typeface="+mn-lt"/>
                <a:cs typeface="+mn-lt"/>
              </a:rPr>
              <a:t>Quiet, well-lit area.</a:t>
            </a:r>
            <a:endParaRPr lang="en-US"/>
          </a:p>
          <a:p>
            <a:pPr marL="285750" indent="-285750">
              <a:buFont typeface="Arial"/>
              <a:buChar char="•"/>
            </a:pPr>
            <a:r>
              <a:rPr lang="en-US">
                <a:ea typeface="+mn-lt"/>
                <a:cs typeface="+mn-lt"/>
              </a:rPr>
              <a:t>Stable internet connection.</a:t>
            </a:r>
            <a:endParaRPr lang="en-US"/>
          </a:p>
          <a:p>
            <a:pPr marL="285750" indent="-285750">
              <a:buFont typeface="Arial"/>
              <a:buChar char="•"/>
            </a:pPr>
            <a:r>
              <a:rPr lang="en-US">
                <a:ea typeface="+mn-lt"/>
                <a:cs typeface="+mn-lt"/>
              </a:rPr>
              <a:t>Comfortable seating and a tidy desk setup.</a:t>
            </a:r>
          </a:p>
          <a:p>
            <a:endParaRPr lang="en-US">
              <a:ea typeface="+mn-lt"/>
              <a:cs typeface="+mn-lt"/>
            </a:endParaRPr>
          </a:p>
          <a:p>
            <a:pPr marL="285750" indent="-285750">
              <a:buFont typeface="Arial"/>
              <a:buChar char="•"/>
            </a:pPr>
            <a:r>
              <a:rPr lang="en-US" b="1">
                <a:ea typeface="+mn-lt"/>
                <a:cs typeface="+mn-lt"/>
              </a:rPr>
              <a:t>Digital Learning Essentials:</a:t>
            </a:r>
            <a:endParaRPr lang="en-US"/>
          </a:p>
          <a:p>
            <a:pPr marL="285750" indent="-285750">
              <a:buFont typeface="Arial"/>
              <a:buChar char="•"/>
            </a:pPr>
            <a:r>
              <a:rPr lang="en-US">
                <a:ea typeface="+mn-lt"/>
                <a:cs typeface="+mn-lt"/>
              </a:rPr>
              <a:t>Laptop or tablet.</a:t>
            </a:r>
          </a:p>
          <a:p>
            <a:pPr marL="285750" indent="-285750">
              <a:buFont typeface="Arial"/>
              <a:buChar char="•"/>
            </a:pPr>
            <a:r>
              <a:rPr lang="en-US">
                <a:ea typeface="+mn-lt"/>
                <a:cs typeface="+mn-lt"/>
              </a:rPr>
              <a:t>Headphones for concentration.</a:t>
            </a:r>
          </a:p>
          <a:p>
            <a:pPr marL="285750" indent="-285750">
              <a:buFont typeface="Arial"/>
              <a:buChar char="•"/>
            </a:pPr>
            <a:r>
              <a:rPr lang="en-US">
                <a:ea typeface="+mn-lt"/>
                <a:cs typeface="+mn-lt"/>
              </a:rPr>
              <a:t>Notetaking app (OneNote, Notion) or traditional notebook.</a:t>
            </a:r>
          </a:p>
          <a:p>
            <a:pPr marL="285750" indent="-285750">
              <a:buFont typeface="Arial"/>
            </a:pPr>
            <a:endParaRPr lang="en-US" b="1"/>
          </a:p>
          <a:p>
            <a:endParaRPr lang="en-US"/>
          </a:p>
        </p:txBody>
      </p:sp>
      <p:pic>
        <p:nvPicPr>
          <p:cNvPr id="4" name="Picture 3" descr="Remote Learning Stock Illustrations – 21,144 Remote Learning Stock  Illustrations, Vectors &amp; Clipart - Dreamstime">
            <a:extLst>
              <a:ext uri="{FF2B5EF4-FFF2-40B4-BE49-F238E27FC236}">
                <a16:creationId xmlns:a16="http://schemas.microsoft.com/office/drawing/2014/main" id="{582C187F-2334-623B-AE9C-B40E8FD1249D}"/>
              </a:ext>
            </a:extLst>
          </p:cNvPr>
          <p:cNvPicPr>
            <a:picLocks noChangeAspect="1"/>
          </p:cNvPicPr>
          <p:nvPr/>
        </p:nvPicPr>
        <p:blipFill>
          <a:blip r:embed="rId2"/>
          <a:stretch>
            <a:fillRect/>
          </a:stretch>
        </p:blipFill>
        <p:spPr>
          <a:xfrm>
            <a:off x="8298567" y="3227113"/>
            <a:ext cx="2743200" cy="2743200"/>
          </a:xfrm>
          <a:prstGeom prst="rect">
            <a:avLst/>
          </a:prstGeom>
        </p:spPr>
      </p:pic>
    </p:spTree>
    <p:extLst>
      <p:ext uri="{BB962C8B-B14F-4D97-AF65-F5344CB8AC3E}">
        <p14:creationId xmlns:p14="http://schemas.microsoft.com/office/powerpoint/2010/main" val="27435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9A44-A0D0-6A38-6289-C09D0A4A241C}"/>
              </a:ext>
            </a:extLst>
          </p:cNvPr>
          <p:cNvSpPr>
            <a:spLocks noGrp="1"/>
          </p:cNvSpPr>
          <p:nvPr>
            <p:ph type="title"/>
          </p:nvPr>
        </p:nvSpPr>
        <p:spPr/>
        <p:txBody>
          <a:bodyPr/>
          <a:lstStyle/>
          <a:p>
            <a:r>
              <a:rPr lang="en-US">
                <a:ea typeface="+mj-lt"/>
                <a:cs typeface="+mj-lt"/>
              </a:rPr>
              <a:t>Digital Learning Techniques</a:t>
            </a:r>
            <a:endParaRPr lang="en-US"/>
          </a:p>
        </p:txBody>
      </p:sp>
      <p:sp>
        <p:nvSpPr>
          <p:cNvPr id="3" name="TextBox 2">
            <a:extLst>
              <a:ext uri="{FF2B5EF4-FFF2-40B4-BE49-F238E27FC236}">
                <a16:creationId xmlns:a16="http://schemas.microsoft.com/office/drawing/2014/main" id="{22CBBE68-8651-EAE1-5F0E-EA214A03D924}"/>
              </a:ext>
            </a:extLst>
          </p:cNvPr>
          <p:cNvSpPr txBox="1"/>
          <p:nvPr/>
        </p:nvSpPr>
        <p:spPr>
          <a:xfrm>
            <a:off x="1233714" y="1729618"/>
            <a:ext cx="989390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1. Time Management in a Digital Space:</a:t>
            </a:r>
            <a:endParaRPr lang="en-US"/>
          </a:p>
          <a:p>
            <a:pPr marL="285750" indent="-285750">
              <a:buFont typeface="Arial"/>
              <a:buChar char="•"/>
            </a:pPr>
            <a:r>
              <a:rPr lang="en-US">
                <a:ea typeface="+mn-lt"/>
                <a:cs typeface="+mn-lt"/>
              </a:rPr>
              <a:t>Create a study schedule with clear time blocks for online lectures, assignments, and self-study.</a:t>
            </a:r>
            <a:endParaRPr lang="en-US"/>
          </a:p>
          <a:p>
            <a:pPr marL="285750" indent="-285750">
              <a:buFont typeface="Arial"/>
              <a:buChar char="•"/>
            </a:pPr>
            <a:r>
              <a:rPr lang="en-US">
                <a:ea typeface="+mn-lt"/>
                <a:cs typeface="+mn-lt"/>
              </a:rPr>
              <a:t>Use productivity apps (EX: Google Calendar) to track deadlines and tasks.</a:t>
            </a:r>
            <a:endParaRPr lang="en-US"/>
          </a:p>
          <a:p>
            <a:endParaRPr lang="en-US">
              <a:ea typeface="+mn-lt"/>
              <a:cs typeface="+mn-lt"/>
            </a:endParaRPr>
          </a:p>
          <a:p>
            <a:r>
              <a:rPr lang="en-US" b="1">
                <a:ea typeface="+mn-lt"/>
                <a:cs typeface="+mn-lt"/>
              </a:rPr>
              <a:t>2. Maximizing Online Classes:</a:t>
            </a:r>
            <a:endParaRPr lang="en-US"/>
          </a:p>
          <a:p>
            <a:pPr marL="285750" indent="-285750">
              <a:buFont typeface="Arial"/>
              <a:buChar char="•"/>
            </a:pPr>
            <a:r>
              <a:rPr lang="en-US">
                <a:ea typeface="+mn-lt"/>
                <a:cs typeface="+mn-lt"/>
              </a:rPr>
              <a:t>Engage actively: Participate in discussions, ask questions, and interact with peers.</a:t>
            </a:r>
            <a:endParaRPr lang="en-US"/>
          </a:p>
          <a:p>
            <a:pPr marL="285750" indent="-285750">
              <a:buFont typeface="Arial"/>
              <a:buChar char="•"/>
            </a:pPr>
            <a:r>
              <a:rPr lang="en-US">
                <a:ea typeface="+mn-lt"/>
                <a:cs typeface="+mn-lt"/>
              </a:rPr>
              <a:t>Turn on your camera to stay engaged and alert.</a:t>
            </a:r>
            <a:endParaRPr lang="en-US"/>
          </a:p>
          <a:p>
            <a:endParaRPr lang="en-US">
              <a:ea typeface="+mn-lt"/>
              <a:cs typeface="+mn-lt"/>
            </a:endParaRPr>
          </a:p>
          <a:p>
            <a:r>
              <a:rPr lang="en-US" b="1">
                <a:ea typeface="+mn-lt"/>
                <a:cs typeface="+mn-lt"/>
              </a:rPr>
              <a:t>3. Note-taking and Organization:</a:t>
            </a:r>
            <a:endParaRPr lang="en-US"/>
          </a:p>
          <a:p>
            <a:pPr marL="285750" indent="-285750">
              <a:buFont typeface="Arial"/>
              <a:buChar char="•"/>
            </a:pPr>
            <a:r>
              <a:rPr lang="en-US">
                <a:ea typeface="+mn-lt"/>
                <a:cs typeface="+mn-lt"/>
              </a:rPr>
              <a:t>Use apps like Evernote or Notion to organize notes by subject, topic, and date.</a:t>
            </a:r>
            <a:endParaRPr lang="en-US"/>
          </a:p>
          <a:p>
            <a:pPr marL="285750" indent="-285750">
              <a:buFont typeface="Arial"/>
              <a:buChar char="•"/>
            </a:pPr>
            <a:r>
              <a:rPr lang="en-US">
                <a:ea typeface="+mn-lt"/>
                <a:cs typeface="+mn-lt"/>
              </a:rPr>
              <a:t>Consider recording lectures (with permission) and reviewing key points.</a:t>
            </a:r>
            <a:endParaRPr lang="en-US"/>
          </a:p>
          <a:p>
            <a:endParaRPr lang="en-US" b="1">
              <a:ea typeface="+mn-lt"/>
              <a:cs typeface="+mn-lt"/>
            </a:endParaRPr>
          </a:p>
          <a:p>
            <a:pPr marL="285750" indent="-285750">
              <a:buFont typeface="Arial"/>
            </a:pPr>
            <a:endParaRPr lang="en-US" b="1"/>
          </a:p>
          <a:p>
            <a:endParaRPr lang="en-US"/>
          </a:p>
        </p:txBody>
      </p:sp>
      <p:pic>
        <p:nvPicPr>
          <p:cNvPr id="4" name="Picture 3" descr="54,900+ Online Learning Professional Stock Illustrations, Royalty-Free  Vector Graphics &amp; Clip Art - iStock | Online learning business, Online  training, Webinar">
            <a:extLst>
              <a:ext uri="{FF2B5EF4-FFF2-40B4-BE49-F238E27FC236}">
                <a16:creationId xmlns:a16="http://schemas.microsoft.com/office/drawing/2014/main" id="{9C9AD2B5-659B-0D1A-FFC3-1545B01B0A01}"/>
              </a:ext>
            </a:extLst>
          </p:cNvPr>
          <p:cNvPicPr>
            <a:picLocks noChangeAspect="1"/>
          </p:cNvPicPr>
          <p:nvPr/>
        </p:nvPicPr>
        <p:blipFill>
          <a:blip r:embed="rId2"/>
          <a:stretch>
            <a:fillRect/>
          </a:stretch>
        </p:blipFill>
        <p:spPr>
          <a:xfrm>
            <a:off x="9184979" y="4956145"/>
            <a:ext cx="1865376" cy="1493520"/>
          </a:xfrm>
          <a:prstGeom prst="rect">
            <a:avLst/>
          </a:prstGeom>
        </p:spPr>
      </p:pic>
    </p:spTree>
    <p:extLst>
      <p:ext uri="{BB962C8B-B14F-4D97-AF65-F5344CB8AC3E}">
        <p14:creationId xmlns:p14="http://schemas.microsoft.com/office/powerpoint/2010/main" val="3819388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2ACFD-A954-4AE5-A646-04099F7008FA}">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B1A62B-AC56-4FF8-A85C-85C0B480DAF8}">
  <ds:schemaRefs>
    <ds:schemaRef ds:uri="http://purl.org/dc/dcmitype/"/>
    <ds:schemaRef ds:uri="16c05727-aa75-4e4a-9b5f-8a80a1165891"/>
    <ds:schemaRef ds:uri="http://schemas.microsoft.com/office/2006/documentManagement/types"/>
    <ds:schemaRef ds:uri="http://purl.org/dc/elements/1.1/"/>
    <ds:schemaRef ds:uri="71af3243-3dd4-4a8d-8c0d-dd76da1f02a5"/>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C60B4F-BC3B-4500-94A0-12B650EB3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748</Words>
  <Application>Microsoft Macintosh PowerPoint</Application>
  <PresentationFormat>Widescreen</PresentationFormat>
  <Paragraphs>105</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Arial,Sans-Serif</vt:lpstr>
      <vt:lpstr>Calibri</vt:lpstr>
      <vt:lpstr>Constantia</vt:lpstr>
      <vt:lpstr>Segoe UI</vt:lpstr>
      <vt:lpstr>Times New Roman</vt:lpstr>
      <vt:lpstr>Tw Cen MT</vt:lpstr>
      <vt:lpstr>Circuit</vt:lpstr>
      <vt:lpstr>Modern DIGITAL LEARNING</vt:lpstr>
      <vt:lpstr>Introduction to D2L</vt:lpstr>
      <vt:lpstr>  D2L homepage https://d2l.wcupa.edu/d2l/home</vt:lpstr>
      <vt:lpstr>D2L HOMEPAGE broken down</vt:lpstr>
      <vt:lpstr>  MAKE THE MOST OF YOUR RESOURCES!</vt:lpstr>
      <vt:lpstr>  MAKE THE MOST OF YOUR RESOURCES!</vt:lpstr>
      <vt:lpstr>Introduction to Digital Learning</vt:lpstr>
      <vt:lpstr>Getting Started with Digital Learning</vt:lpstr>
      <vt:lpstr>Digital Learning Techniques</vt:lpstr>
      <vt:lpstr>Using Digital Resources</vt:lpstr>
      <vt:lpstr>Overcoming Challenges in Digital Learning</vt:lpstr>
      <vt:lpstr>Maximizing Digital Learning for Your Success</vt:lpstr>
      <vt:lpstr>Lawrence Center- 220 Phone: (610) 436-1067 Email: successcoaching@wcupa.edu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Bennett, Dominique</cp:lastModifiedBy>
  <cp:revision>2</cp:revision>
  <dcterms:created xsi:type="dcterms:W3CDTF">2024-10-24T13:30:25Z</dcterms:created>
  <dcterms:modified xsi:type="dcterms:W3CDTF">2025-01-22T16:52:44Z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