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>
      <p:cViewPr varScale="1">
        <p:scale>
          <a:sx n="160" d="100"/>
          <a:sy n="160" d="100"/>
        </p:scale>
        <p:origin x="78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B4A7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799" y="672605"/>
            <a:ext cx="1082040" cy="1125220"/>
          </a:xfrm>
          <a:custGeom>
            <a:avLst/>
            <a:gdLst/>
            <a:ahLst/>
            <a:cxnLst/>
            <a:rect l="l" t="t" r="r" b="b"/>
            <a:pathLst>
              <a:path w="1082039" h="1125220">
                <a:moveTo>
                  <a:pt x="0" y="1124950"/>
                </a:moveTo>
                <a:lnTo>
                  <a:pt x="0" y="0"/>
                </a:lnTo>
                <a:lnTo>
                  <a:pt x="1081624" y="0"/>
                </a:lnTo>
              </a:path>
            </a:pathLst>
          </a:custGeom>
          <a:ln w="28574">
            <a:solidFill>
              <a:srgbClr val="8BC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537562" y="3342925"/>
            <a:ext cx="1082040" cy="1125220"/>
          </a:xfrm>
          <a:custGeom>
            <a:avLst/>
            <a:gdLst/>
            <a:ahLst/>
            <a:cxnLst/>
            <a:rect l="l" t="t" r="r" b="b"/>
            <a:pathLst>
              <a:path w="1082040" h="1125220">
                <a:moveTo>
                  <a:pt x="1081624" y="0"/>
                </a:moveTo>
                <a:lnTo>
                  <a:pt x="1081624" y="1124949"/>
                </a:lnTo>
                <a:lnTo>
                  <a:pt x="0" y="1124949"/>
                </a:lnTo>
              </a:path>
            </a:pathLst>
          </a:custGeom>
          <a:ln w="28574">
            <a:solidFill>
              <a:srgbClr val="8BC3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359601" y="2817463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4">
                <a:moveTo>
                  <a:pt x="0" y="0"/>
                </a:moveTo>
                <a:lnTo>
                  <a:pt x="424799" y="0"/>
                </a:lnTo>
              </a:path>
            </a:pathLst>
          </a:custGeom>
          <a:ln w="38099">
            <a:solidFill>
              <a:srgbClr val="039B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55586" y="1650264"/>
            <a:ext cx="3432826" cy="894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831413" y="3043972"/>
            <a:ext cx="3258820" cy="720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B4A7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92562" y="1260283"/>
            <a:ext cx="424815" cy="0"/>
          </a:xfrm>
          <a:custGeom>
            <a:avLst/>
            <a:gdLst/>
            <a:ahLst/>
            <a:cxnLst/>
            <a:rect l="l" t="t" r="r" b="b"/>
            <a:pathLst>
              <a:path w="424815">
                <a:moveTo>
                  <a:pt x="0" y="0"/>
                </a:moveTo>
                <a:lnTo>
                  <a:pt x="424799" y="0"/>
                </a:lnTo>
              </a:path>
            </a:pathLst>
          </a:custGeom>
          <a:ln w="38099">
            <a:solidFill>
              <a:srgbClr val="039B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725" y="424329"/>
            <a:ext cx="7869555" cy="631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2825" y="1490369"/>
            <a:ext cx="7726045" cy="280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uccesscoaching@wcupa.edu" TargetMode="External"/><Relationship Id="rId2" Type="http://schemas.openxmlformats.org/officeDocument/2006/relationships/hyperlink" Target="https://www.wcupa.edu/universityCollege/larc/success-coach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700" i="1" spc="-375" dirty="0">
                <a:latin typeface="Times New Roman"/>
                <a:cs typeface="Times New Roman"/>
              </a:rPr>
              <a:t>Goal</a:t>
            </a:r>
            <a:r>
              <a:rPr sz="5700" i="1" spc="-175" dirty="0">
                <a:latin typeface="Times New Roman"/>
                <a:cs typeface="Times New Roman"/>
              </a:rPr>
              <a:t> </a:t>
            </a:r>
            <a:r>
              <a:rPr sz="5700" i="1" spc="-25" dirty="0">
                <a:latin typeface="Times New Roman"/>
                <a:cs typeface="Times New Roman"/>
              </a:rPr>
              <a:t>Setting</a:t>
            </a:r>
            <a:endParaRPr sz="5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55270" marR="5080" indent="-243204">
              <a:lnSpc>
                <a:spcPts val="2590"/>
              </a:lnSpc>
              <a:spcBef>
                <a:spcPts val="425"/>
              </a:spcBef>
            </a:pPr>
            <a:r>
              <a:rPr sz="2400" i="1" spc="-140" dirty="0">
                <a:solidFill>
                  <a:srgbClr val="37761C"/>
                </a:solidFill>
                <a:latin typeface="Times New Roman"/>
                <a:cs typeface="Times New Roman"/>
              </a:rPr>
              <a:t>The</a:t>
            </a:r>
            <a:r>
              <a:rPr sz="2400" i="1" spc="-40" dirty="0">
                <a:solidFill>
                  <a:srgbClr val="37761C"/>
                </a:solidFill>
                <a:latin typeface="Times New Roman"/>
                <a:cs typeface="Times New Roman"/>
              </a:rPr>
              <a:t> </a:t>
            </a:r>
            <a:r>
              <a:rPr sz="2400" i="1" spc="-70" dirty="0">
                <a:solidFill>
                  <a:srgbClr val="37761C"/>
                </a:solidFill>
                <a:latin typeface="Times New Roman"/>
                <a:cs typeface="Times New Roman"/>
              </a:rPr>
              <a:t>Success</a:t>
            </a:r>
            <a:r>
              <a:rPr sz="2400" i="1" spc="-40" dirty="0">
                <a:solidFill>
                  <a:srgbClr val="37761C"/>
                </a:solidFill>
                <a:latin typeface="Times New Roman"/>
                <a:cs typeface="Times New Roman"/>
              </a:rPr>
              <a:t> </a:t>
            </a:r>
            <a:r>
              <a:rPr sz="2400" i="1" spc="-100" dirty="0">
                <a:solidFill>
                  <a:srgbClr val="37761C"/>
                </a:solidFill>
                <a:latin typeface="Times New Roman"/>
                <a:cs typeface="Times New Roman"/>
              </a:rPr>
              <a:t>Coaching</a:t>
            </a:r>
            <a:r>
              <a:rPr sz="2400" i="1" spc="-40" dirty="0">
                <a:solidFill>
                  <a:srgbClr val="37761C"/>
                </a:solidFill>
                <a:latin typeface="Times New Roman"/>
                <a:cs typeface="Times New Roman"/>
              </a:rPr>
              <a:t> </a:t>
            </a:r>
            <a:r>
              <a:rPr sz="2400" i="1" spc="-75" dirty="0">
                <a:solidFill>
                  <a:srgbClr val="37761C"/>
                </a:solidFill>
                <a:latin typeface="Times New Roman"/>
                <a:cs typeface="Times New Roman"/>
              </a:rPr>
              <a:t>Team </a:t>
            </a:r>
            <a:r>
              <a:rPr sz="2400" i="1" spc="-125" dirty="0">
                <a:solidFill>
                  <a:srgbClr val="37761C"/>
                </a:solidFill>
                <a:latin typeface="Times New Roman"/>
                <a:cs typeface="Times New Roman"/>
              </a:rPr>
              <a:t>Lawrence</a:t>
            </a:r>
            <a:r>
              <a:rPr sz="2400" i="1" spc="-55" dirty="0">
                <a:solidFill>
                  <a:srgbClr val="37761C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37761C"/>
                </a:solidFill>
                <a:latin typeface="Times New Roman"/>
                <a:cs typeface="Times New Roman"/>
              </a:rPr>
              <a:t>Building</a:t>
            </a:r>
            <a:r>
              <a:rPr sz="2400" i="1" spc="-55" dirty="0">
                <a:solidFill>
                  <a:srgbClr val="37761C"/>
                </a:solidFill>
                <a:latin typeface="Times New Roman"/>
                <a:cs typeface="Times New Roman"/>
              </a:rPr>
              <a:t> </a:t>
            </a:r>
            <a:r>
              <a:rPr sz="2400" i="1" spc="-25" dirty="0">
                <a:solidFill>
                  <a:srgbClr val="37761C"/>
                </a:solidFill>
                <a:latin typeface="Times New Roman"/>
                <a:cs typeface="Times New Roman"/>
              </a:rPr>
              <a:t>220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16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pc="85" dirty="0"/>
              <a:t>Goals:</a:t>
            </a:r>
            <a:r>
              <a:rPr dirty="0"/>
              <a:t> </a:t>
            </a:r>
            <a:r>
              <a:rPr spc="240" dirty="0"/>
              <a:t>Why</a:t>
            </a:r>
            <a:r>
              <a:rPr spc="5" dirty="0"/>
              <a:t> </a:t>
            </a:r>
            <a:r>
              <a:rPr spc="240" dirty="0"/>
              <a:t>are</a:t>
            </a:r>
            <a:r>
              <a:rPr spc="5" dirty="0"/>
              <a:t> </a:t>
            </a:r>
            <a:r>
              <a:rPr spc="254" dirty="0"/>
              <a:t>they</a:t>
            </a:r>
            <a:r>
              <a:rPr spc="5" dirty="0"/>
              <a:t> </a:t>
            </a:r>
            <a:r>
              <a:rPr spc="260" dirty="0"/>
              <a:t>Important</a:t>
            </a:r>
            <a:r>
              <a:rPr spc="5" dirty="0"/>
              <a:t> </a:t>
            </a:r>
            <a:r>
              <a:rPr spc="135" dirty="0"/>
              <a:t>for</a:t>
            </a:r>
            <a:r>
              <a:rPr spc="5" dirty="0"/>
              <a:t> </a:t>
            </a:r>
            <a:r>
              <a:rPr spc="215" dirty="0"/>
              <a:t>Success?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0925" y="1553705"/>
            <a:ext cx="8181975" cy="289750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469900" marR="5080" indent="-457200">
              <a:lnSpc>
                <a:spcPts val="2270"/>
              </a:lnSpc>
              <a:spcBef>
                <a:spcPts val="85"/>
              </a:spcBef>
              <a:tabLst>
                <a:tab pos="469265" algn="l"/>
              </a:tabLst>
            </a:pPr>
            <a:r>
              <a:rPr sz="1800" spc="36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8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Goals</a:t>
            </a:r>
            <a:r>
              <a:rPr sz="1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important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part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success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student’s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academics,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social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life,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ﬁtness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goals,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extracurriculars.</a:t>
            </a:r>
            <a:endParaRPr sz="1800">
              <a:latin typeface="Arial"/>
              <a:cs typeface="Arial"/>
            </a:endParaRPr>
          </a:p>
          <a:p>
            <a:pPr marL="517525">
              <a:lnSpc>
                <a:spcPct val="100000"/>
              </a:lnSpc>
              <a:spcBef>
                <a:spcPts val="25"/>
              </a:spcBef>
              <a:tabLst>
                <a:tab pos="926465" algn="l"/>
              </a:tabLst>
            </a:pPr>
            <a:r>
              <a:rPr sz="1400" spc="27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4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4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some</a:t>
            </a:r>
            <a:r>
              <a:rPr sz="14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goals</a:t>
            </a:r>
            <a:r>
              <a:rPr sz="14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4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may</a:t>
            </a:r>
            <a:r>
              <a:rPr sz="14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have?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  <a:tabLst>
                <a:tab pos="469265" algn="l"/>
              </a:tabLst>
            </a:pPr>
            <a:r>
              <a:rPr sz="1800" spc="36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8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Some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examples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7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goals:</a:t>
            </a:r>
            <a:endParaRPr sz="1800">
              <a:latin typeface="Arial"/>
              <a:cs typeface="Arial"/>
            </a:endParaRPr>
          </a:p>
          <a:p>
            <a:pPr marL="927100" marR="534035" indent="-409575">
              <a:lnSpc>
                <a:spcPct val="105000"/>
              </a:lnSpc>
              <a:spcBef>
                <a:spcPts val="40"/>
              </a:spcBef>
              <a:tabLst>
                <a:tab pos="926465" algn="l"/>
              </a:tabLst>
            </a:pPr>
            <a:r>
              <a:rPr sz="1400" spc="27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Academic</a:t>
            </a:r>
            <a:r>
              <a:rPr sz="1400" spc="-5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raise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my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Chemistry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grade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2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within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next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months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studying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nights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week.</a:t>
            </a:r>
            <a:endParaRPr sz="1400">
              <a:latin typeface="Arial"/>
              <a:cs typeface="Arial"/>
            </a:endParaRPr>
          </a:p>
          <a:p>
            <a:pPr marL="927100" marR="26670" indent="-409575">
              <a:lnSpc>
                <a:spcPct val="105000"/>
              </a:lnSpc>
              <a:tabLst>
                <a:tab pos="926465" algn="l"/>
              </a:tabLst>
            </a:pPr>
            <a:r>
              <a:rPr sz="1400" spc="27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400" b="1" spc="-55" dirty="0">
                <a:solidFill>
                  <a:srgbClr val="FFFFFF"/>
                </a:solidFill>
                <a:latin typeface="Arial"/>
                <a:cs typeface="Arial"/>
              </a:rPr>
              <a:t>Social</a:t>
            </a:r>
            <a:r>
              <a:rPr sz="1400" spc="-5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try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talk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one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peer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each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my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classes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every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day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ﬁrst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month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2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semester.</a:t>
            </a:r>
            <a:endParaRPr sz="1400">
              <a:latin typeface="Arial"/>
              <a:cs typeface="Arial"/>
            </a:endParaRPr>
          </a:p>
          <a:p>
            <a:pPr marL="927100" marR="246379" indent="-409575">
              <a:lnSpc>
                <a:spcPct val="105000"/>
              </a:lnSpc>
              <a:tabLst>
                <a:tab pos="926465" algn="l"/>
              </a:tabLst>
            </a:pPr>
            <a:r>
              <a:rPr sz="1400" spc="27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Fitness</a:t>
            </a:r>
            <a:r>
              <a:rPr sz="1400" spc="-5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I will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decrease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 my mile time from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9 minutes to 8 minutes in the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next 2 months 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running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least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times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week.</a:t>
            </a:r>
            <a:endParaRPr sz="1400">
              <a:latin typeface="Arial"/>
              <a:cs typeface="Arial"/>
            </a:endParaRPr>
          </a:p>
          <a:p>
            <a:pPr marL="927100" marR="100330" indent="-409575">
              <a:lnSpc>
                <a:spcPct val="105000"/>
              </a:lnSpc>
              <a:tabLst>
                <a:tab pos="926465" algn="l"/>
              </a:tabLst>
            </a:pPr>
            <a:r>
              <a:rPr sz="1400" spc="27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4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400" b="1" spc="-55" dirty="0">
                <a:solidFill>
                  <a:srgbClr val="FFFFFF"/>
                </a:solidFill>
                <a:latin typeface="Arial"/>
                <a:cs typeface="Arial"/>
              </a:rPr>
              <a:t>Extracurriculars</a:t>
            </a:r>
            <a:r>
              <a:rPr sz="1400" spc="-55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become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Vice</a:t>
            </a:r>
            <a:r>
              <a:rPr sz="1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President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5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Chess</a:t>
            </a:r>
            <a:r>
              <a:rPr sz="1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Club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next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year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showing</a:t>
            </a:r>
            <a:r>
              <a:rPr sz="1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meetings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taking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know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each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member.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16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pc="215" dirty="0"/>
              <a:t>Motivation</a:t>
            </a:r>
            <a:r>
              <a:rPr spc="-5" dirty="0"/>
              <a:t> </a:t>
            </a:r>
            <a:r>
              <a:rPr spc="165" dirty="0"/>
              <a:t>to</a:t>
            </a:r>
            <a:r>
              <a:rPr spc="-5" dirty="0"/>
              <a:t> </a:t>
            </a:r>
            <a:r>
              <a:rPr spc="190" dirty="0"/>
              <a:t>Achieve</a:t>
            </a:r>
            <a:r>
              <a:rPr spc="-5" dirty="0"/>
              <a:t> </a:t>
            </a:r>
            <a:r>
              <a:rPr spc="225" dirty="0"/>
              <a:t>your</a:t>
            </a:r>
            <a:r>
              <a:rPr spc="-5" dirty="0"/>
              <a:t> </a:t>
            </a:r>
            <a:r>
              <a:rPr spc="140" dirty="0"/>
              <a:t>Goals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0925" y="1555076"/>
            <a:ext cx="8167370" cy="25222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30"/>
              </a:spcBef>
              <a:tabLst>
                <a:tab pos="4692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Being</a:t>
            </a:r>
            <a:r>
              <a:rPr sz="15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motivated</a:t>
            </a:r>
            <a:r>
              <a:rPr sz="15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achieve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make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15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likely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achieve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said</a:t>
            </a:r>
            <a:r>
              <a:rPr sz="15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goal.</a:t>
            </a:r>
            <a:endParaRPr sz="1500">
              <a:latin typeface="Arial"/>
              <a:cs typeface="Arial"/>
            </a:endParaRPr>
          </a:p>
          <a:p>
            <a:pPr marL="469900" marR="5080" indent="-419100">
              <a:lnSpc>
                <a:spcPct val="107100"/>
              </a:lnSpc>
              <a:tabLst>
                <a:tab pos="4692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spc="-20" dirty="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trying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ﬁnd</a:t>
            </a:r>
            <a:r>
              <a:rPr sz="15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motivation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achieve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goals,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sure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avoid</a:t>
            </a:r>
            <a:r>
              <a:rPr sz="15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distractions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such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2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too</a:t>
            </a:r>
            <a:r>
              <a:rPr sz="15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much</a:t>
            </a:r>
            <a:r>
              <a:rPr sz="15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screen</a:t>
            </a:r>
            <a:r>
              <a:rPr sz="15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time,</a:t>
            </a:r>
            <a:r>
              <a:rPr sz="15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socializing,</a:t>
            </a:r>
            <a:r>
              <a:rPr sz="15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20" dirty="0">
                <a:solidFill>
                  <a:srgbClr val="FFFFFF"/>
                </a:solidFill>
                <a:latin typeface="Arial"/>
                <a:cs typeface="Arial"/>
              </a:rPr>
              <a:t>etc.</a:t>
            </a:r>
            <a:endParaRPr sz="15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25"/>
              </a:spcBef>
              <a:tabLst>
                <a:tab pos="4692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some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things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can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positively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motivate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achieve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goals?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Examples</a:t>
            </a:r>
            <a:r>
              <a:rPr sz="15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7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5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motivators:</a:t>
            </a:r>
            <a:endParaRPr sz="15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325"/>
              </a:spcBef>
              <a:tabLst>
                <a:tab pos="4692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Family</a:t>
            </a:r>
            <a:endParaRPr sz="15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30"/>
              </a:spcBef>
              <a:tabLst>
                <a:tab pos="4692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Friends</a:t>
            </a:r>
            <a:endParaRPr sz="15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25"/>
              </a:spcBef>
              <a:tabLst>
                <a:tab pos="4692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School</a:t>
            </a:r>
            <a:endParaRPr sz="15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130"/>
              </a:spcBef>
              <a:tabLst>
                <a:tab pos="4692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Community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96250" y="2863275"/>
            <a:ext cx="1390774" cy="20352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85" dirty="0"/>
              <a:t>SMART</a:t>
            </a:r>
            <a:r>
              <a:rPr sz="2700" spc="5" dirty="0"/>
              <a:t> </a:t>
            </a:r>
            <a:r>
              <a:rPr sz="2700" spc="125" dirty="0"/>
              <a:t>Goals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479975" y="1544240"/>
            <a:ext cx="8182609" cy="2931160"/>
          </a:xfrm>
          <a:prstGeom prst="rect">
            <a:avLst/>
          </a:prstGeom>
        </p:spPr>
        <p:txBody>
          <a:bodyPr vert="horz" wrap="square" lIns="0" tIns="31114" rIns="0" bIns="0" rtlCol="0">
            <a:spAutoFit/>
          </a:bodyPr>
          <a:lstStyle/>
          <a:p>
            <a:pPr marL="450850" marR="13335" indent="-438150" algn="just">
              <a:lnSpc>
                <a:spcPts val="1900"/>
              </a:lnSpc>
              <a:spcBef>
                <a:spcPts val="244"/>
              </a:spcBef>
            </a:pPr>
            <a:r>
              <a:rPr sz="1650" spc="39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650" spc="180" dirty="0">
                <a:solidFill>
                  <a:srgbClr val="FFFFFF"/>
                </a:solidFill>
                <a:latin typeface="Arial Unicode MS"/>
                <a:cs typeface="Arial Unicode MS"/>
              </a:rPr>
              <a:t>  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b="1" spc="-55" dirty="0">
                <a:solidFill>
                  <a:srgbClr val="FFFFFF"/>
                </a:solidFill>
                <a:latin typeface="Arial"/>
                <a:cs typeface="Arial"/>
              </a:rPr>
              <a:t>SMART</a:t>
            </a:r>
            <a:r>
              <a:rPr sz="165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50" dirty="0">
                <a:solidFill>
                  <a:srgbClr val="FFFFFF"/>
                </a:solidFill>
                <a:latin typeface="Arial"/>
                <a:cs typeface="Arial"/>
              </a:rPr>
              <a:t>Goal?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75" dirty="0">
                <a:solidFill>
                  <a:srgbClr val="FFFFFF"/>
                </a:solidFill>
                <a:latin typeface="Arial"/>
                <a:cs typeface="Arial"/>
              </a:rPr>
              <a:t>SMART</a:t>
            </a:r>
            <a:r>
              <a:rPr sz="16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acronym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explains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should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included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ﬁrst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creating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5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want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5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achieve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future.</a:t>
            </a:r>
            <a:endParaRPr sz="1650">
              <a:latin typeface="Arial"/>
              <a:cs typeface="Arial"/>
            </a:endParaRPr>
          </a:p>
          <a:p>
            <a:pPr marL="12700" algn="just">
              <a:lnSpc>
                <a:spcPts val="1805"/>
              </a:lnSpc>
            </a:pPr>
            <a:r>
              <a:rPr sz="1650" spc="39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650" spc="190" dirty="0">
                <a:solidFill>
                  <a:srgbClr val="FFFFFF"/>
                </a:solidFill>
                <a:latin typeface="Arial Unicode MS"/>
                <a:cs typeface="Arial Unicode MS"/>
              </a:rPr>
              <a:t>   </a:t>
            </a:r>
            <a:r>
              <a:rPr sz="1650" b="1" spc="-90" dirty="0">
                <a:solidFill>
                  <a:srgbClr val="FFFFFF"/>
                </a:solidFill>
                <a:latin typeface="Arial"/>
                <a:cs typeface="Arial"/>
              </a:rPr>
              <a:t>S:</a:t>
            </a:r>
            <a:r>
              <a:rPr sz="165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b="1" spc="-35" dirty="0">
                <a:solidFill>
                  <a:srgbClr val="FFFFFF"/>
                </a:solidFill>
                <a:latin typeface="Arial"/>
                <a:cs typeface="Arial"/>
              </a:rPr>
              <a:t>Speciﬁc.</a:t>
            </a:r>
            <a:r>
              <a:rPr sz="165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should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speciﬁc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enough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know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exactly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5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endParaRPr sz="1650">
              <a:latin typeface="Arial"/>
              <a:cs typeface="Arial"/>
            </a:endParaRPr>
          </a:p>
          <a:p>
            <a:pPr marL="450850" algn="just">
              <a:lnSpc>
                <a:spcPts val="1900"/>
              </a:lnSpc>
            </a:pP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wish</a:t>
            </a:r>
            <a:r>
              <a:rPr sz="165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5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achieve.</a:t>
            </a:r>
            <a:endParaRPr sz="1650">
              <a:latin typeface="Arial"/>
              <a:cs typeface="Arial"/>
            </a:endParaRPr>
          </a:p>
          <a:p>
            <a:pPr marL="12700" algn="just">
              <a:lnSpc>
                <a:spcPts val="1900"/>
              </a:lnSpc>
            </a:pPr>
            <a:r>
              <a:rPr sz="1650" spc="39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650" spc="480" dirty="0">
                <a:solidFill>
                  <a:srgbClr val="FFFFFF"/>
                </a:solidFill>
                <a:latin typeface="Arial Unicode MS"/>
                <a:cs typeface="Arial Unicode MS"/>
              </a:rPr>
              <a:t>  </a:t>
            </a:r>
            <a:r>
              <a:rPr sz="1650" b="1" dirty="0">
                <a:solidFill>
                  <a:srgbClr val="FFFFFF"/>
                </a:solidFill>
                <a:latin typeface="Arial"/>
                <a:cs typeface="Arial"/>
              </a:rPr>
              <a:t>M:</a:t>
            </a:r>
            <a:r>
              <a:rPr sz="165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b="1" spc="-35" dirty="0">
                <a:solidFill>
                  <a:srgbClr val="FFFFFF"/>
                </a:solidFill>
                <a:latin typeface="Arial"/>
                <a:cs typeface="Arial"/>
              </a:rPr>
              <a:t>Measurable.</a:t>
            </a:r>
            <a:r>
              <a:rPr sz="165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165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should</a:t>
            </a:r>
            <a:r>
              <a:rPr sz="165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able</a:t>
            </a:r>
            <a:r>
              <a:rPr sz="165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65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measured</a:t>
            </a:r>
            <a:r>
              <a:rPr sz="165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some</a:t>
            </a:r>
            <a:r>
              <a:rPr sz="165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way.</a:t>
            </a:r>
            <a:endParaRPr sz="1650">
              <a:latin typeface="Arial"/>
              <a:cs typeface="Arial"/>
            </a:endParaRPr>
          </a:p>
          <a:p>
            <a:pPr marL="450850" marR="33655" indent="-438150" algn="just">
              <a:lnSpc>
                <a:spcPts val="1900"/>
              </a:lnSpc>
              <a:spcBef>
                <a:spcPts val="90"/>
              </a:spcBef>
            </a:pPr>
            <a:r>
              <a:rPr sz="1650" spc="39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650" spc="459" dirty="0">
                <a:solidFill>
                  <a:srgbClr val="FFFFFF"/>
                </a:solidFill>
                <a:latin typeface="Arial Unicode MS"/>
                <a:cs typeface="Arial Unicode MS"/>
              </a:rPr>
              <a:t>  </a:t>
            </a:r>
            <a:r>
              <a:rPr sz="1650" b="1" spc="-95" dirty="0">
                <a:solidFill>
                  <a:srgbClr val="FFFFFF"/>
                </a:solidFill>
                <a:latin typeface="Arial"/>
                <a:cs typeface="Arial"/>
              </a:rPr>
              <a:t>A:</a:t>
            </a:r>
            <a:r>
              <a:rPr sz="165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b="1" spc="-50" dirty="0">
                <a:solidFill>
                  <a:srgbClr val="FFFFFF"/>
                </a:solidFill>
                <a:latin typeface="Arial"/>
                <a:cs typeface="Arial"/>
              </a:rPr>
              <a:t>Achievable.</a:t>
            </a:r>
            <a:r>
              <a:rPr sz="165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Make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sure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setting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goals,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6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out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7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reach.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Being</a:t>
            </a:r>
            <a:r>
              <a:rPr sz="16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sure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to understand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can realistically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achieve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applying that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goal 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increase</a:t>
            </a:r>
            <a:r>
              <a:rPr sz="16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motivation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make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5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likely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achieve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goal.</a:t>
            </a:r>
            <a:endParaRPr sz="1650">
              <a:latin typeface="Arial"/>
              <a:cs typeface="Arial"/>
            </a:endParaRPr>
          </a:p>
          <a:p>
            <a:pPr marL="12700" algn="just">
              <a:lnSpc>
                <a:spcPts val="1805"/>
              </a:lnSpc>
            </a:pPr>
            <a:r>
              <a:rPr sz="1650" spc="39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650" spc="180" dirty="0">
                <a:solidFill>
                  <a:srgbClr val="FFFFFF"/>
                </a:solidFill>
                <a:latin typeface="Arial Unicode MS"/>
                <a:cs typeface="Arial Unicode MS"/>
              </a:rPr>
              <a:t>   </a:t>
            </a:r>
            <a:r>
              <a:rPr sz="1650" b="1" spc="-114" dirty="0">
                <a:solidFill>
                  <a:srgbClr val="FFFFFF"/>
                </a:solidFill>
                <a:latin typeface="Arial"/>
                <a:cs typeface="Arial"/>
              </a:rPr>
              <a:t>R:</a:t>
            </a:r>
            <a:r>
              <a:rPr sz="165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b="1" spc="-45" dirty="0">
                <a:solidFill>
                  <a:srgbClr val="FFFFFF"/>
                </a:solidFill>
                <a:latin typeface="Arial"/>
                <a:cs typeface="Arial"/>
              </a:rPr>
              <a:t>Relevant.</a:t>
            </a:r>
            <a:r>
              <a:rPr sz="165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Make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sure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relevant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something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would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like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1650">
              <a:latin typeface="Arial"/>
              <a:cs typeface="Arial"/>
            </a:endParaRPr>
          </a:p>
          <a:p>
            <a:pPr marL="450850" marR="5080" algn="just">
              <a:lnSpc>
                <a:spcPts val="1900"/>
              </a:lnSpc>
              <a:spcBef>
                <a:spcPts val="85"/>
              </a:spcBef>
            </a:pP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change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life.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taking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achieve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something,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must</a:t>
            </a:r>
            <a:r>
              <a:rPr sz="16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make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sure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5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165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65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worth</a:t>
            </a:r>
            <a:r>
              <a:rPr sz="16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5" dirty="0">
                <a:solidFill>
                  <a:srgbClr val="FFFFFF"/>
                </a:solidFill>
                <a:latin typeface="Arial"/>
                <a:cs typeface="Arial"/>
              </a:rPr>
              <a:t>it.</a:t>
            </a:r>
            <a:endParaRPr sz="1650">
              <a:latin typeface="Arial"/>
              <a:cs typeface="Arial"/>
            </a:endParaRPr>
          </a:p>
          <a:p>
            <a:pPr marL="12700" algn="just">
              <a:lnSpc>
                <a:spcPts val="1845"/>
              </a:lnSpc>
            </a:pPr>
            <a:r>
              <a:rPr sz="1650" spc="39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650" spc="190" dirty="0">
                <a:solidFill>
                  <a:srgbClr val="FFFFFF"/>
                </a:solidFill>
                <a:latin typeface="Arial Unicode MS"/>
                <a:cs typeface="Arial Unicode MS"/>
              </a:rPr>
              <a:t>   </a:t>
            </a:r>
            <a:r>
              <a:rPr sz="1650" b="1" spc="-50" dirty="0">
                <a:solidFill>
                  <a:srgbClr val="FFFFFF"/>
                </a:solidFill>
                <a:latin typeface="Arial"/>
                <a:cs typeface="Arial"/>
              </a:rPr>
              <a:t>T: </a:t>
            </a:r>
            <a:r>
              <a:rPr sz="1650" b="1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165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b="1" spc="-85" dirty="0">
                <a:solidFill>
                  <a:srgbClr val="FFFFFF"/>
                </a:solidFill>
                <a:latin typeface="Arial"/>
                <a:cs typeface="Arial"/>
              </a:rPr>
              <a:t>Bound.</a:t>
            </a:r>
            <a:r>
              <a:rPr sz="165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65" dirty="0">
                <a:solidFill>
                  <a:srgbClr val="FFFFFF"/>
                </a:solidFill>
                <a:latin typeface="Arial"/>
                <a:cs typeface="Arial"/>
              </a:rPr>
              <a:t>SMART</a:t>
            </a:r>
            <a:r>
              <a:rPr sz="16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goals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should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some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sort</a:t>
            </a:r>
            <a:r>
              <a:rPr sz="16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spc="7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1650" spc="-10" dirty="0">
                <a:solidFill>
                  <a:srgbClr val="FFFFFF"/>
                </a:solidFill>
                <a:latin typeface="Arial"/>
                <a:cs typeface="Arial"/>
              </a:rPr>
              <a:t> limit.</a:t>
            </a:r>
            <a:endParaRPr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16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pc="250" dirty="0"/>
              <a:t>Examples</a:t>
            </a:r>
            <a:r>
              <a:rPr spc="5" dirty="0"/>
              <a:t> </a:t>
            </a:r>
            <a:r>
              <a:rPr spc="100" dirty="0"/>
              <a:t>of</a:t>
            </a:r>
            <a:r>
              <a:rPr spc="5" dirty="0"/>
              <a:t> </a:t>
            </a:r>
            <a:r>
              <a:rPr spc="95" dirty="0"/>
              <a:t>SMART</a:t>
            </a:r>
            <a:r>
              <a:rPr spc="10" dirty="0"/>
              <a:t> </a:t>
            </a:r>
            <a:r>
              <a:rPr spc="140" dirty="0"/>
              <a:t>Goals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9025" y="1545749"/>
            <a:ext cx="8087359" cy="26968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764"/>
              </a:lnSpc>
              <a:spcBef>
                <a:spcPts val="130"/>
              </a:spcBef>
              <a:tabLst>
                <a:tab pos="4311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b="1" spc="-45" dirty="0">
                <a:solidFill>
                  <a:srgbClr val="FFFFFF"/>
                </a:solidFill>
                <a:latin typeface="Arial"/>
                <a:cs typeface="Arial"/>
              </a:rPr>
              <a:t>Speciﬁc: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“I will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become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40" dirty="0">
                <a:solidFill>
                  <a:srgbClr val="FFFFFF"/>
                </a:solidFill>
                <a:latin typeface="Arial"/>
                <a:cs typeface="Arial"/>
              </a:rPr>
              <a:t>vice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president</a:t>
            </a:r>
            <a:r>
              <a:rPr sz="15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7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65" dirty="0">
                <a:solidFill>
                  <a:srgbClr val="FFFFFF"/>
                </a:solidFill>
                <a:latin typeface="Arial"/>
                <a:cs typeface="Arial"/>
              </a:rPr>
              <a:t>Chess</a:t>
            </a:r>
            <a:r>
              <a:rPr sz="15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Club…..”</a:t>
            </a:r>
            <a:endParaRPr sz="1500">
              <a:latin typeface="Arial"/>
              <a:cs typeface="Arial"/>
            </a:endParaRPr>
          </a:p>
          <a:p>
            <a:pPr marL="889000" marR="146050" indent="-381000">
              <a:lnSpc>
                <a:spcPts val="1360"/>
              </a:lnSpc>
              <a:spcBef>
                <a:spcPts val="80"/>
              </a:spcBef>
              <a:tabLst>
                <a:tab pos="888365" algn="l"/>
              </a:tabLst>
            </a:pPr>
            <a:r>
              <a:rPr sz="1200" spc="22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being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speciﬁc,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person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would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know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exactly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what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position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wanted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elected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club.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660"/>
              </a:lnSpc>
              <a:tabLst>
                <a:tab pos="4311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Measurable: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“I</a:t>
            </a:r>
            <a:r>
              <a:rPr sz="15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raise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my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chemistry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grade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5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9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 to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2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500" spc="-25" dirty="0">
                <a:solidFill>
                  <a:srgbClr val="FFFFFF"/>
                </a:solidFill>
                <a:latin typeface="Arial"/>
                <a:cs typeface="Arial"/>
              </a:rPr>
              <a:t>…”</a:t>
            </a:r>
            <a:endParaRPr sz="1500">
              <a:latin typeface="Arial"/>
              <a:cs typeface="Arial"/>
            </a:endParaRPr>
          </a:p>
          <a:p>
            <a:pPr marL="508000">
              <a:lnSpc>
                <a:spcPts val="1370"/>
              </a:lnSpc>
              <a:tabLst>
                <a:tab pos="888365" algn="l"/>
              </a:tabLst>
            </a:pPr>
            <a:r>
              <a:rPr sz="1200" spc="22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1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person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has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measured</a:t>
            </a:r>
            <a:r>
              <a:rPr sz="1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letter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grades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how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much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would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like</a:t>
            </a:r>
            <a:r>
              <a:rPr sz="1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improve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score.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730"/>
              </a:lnSpc>
              <a:tabLst>
                <a:tab pos="4311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b="1" spc="-50" dirty="0">
                <a:solidFill>
                  <a:srgbClr val="FFFFFF"/>
                </a:solidFill>
                <a:latin typeface="Arial"/>
                <a:cs typeface="Arial"/>
              </a:rPr>
              <a:t>Achievable: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“I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decrease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my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mile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5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minutes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35" dirty="0">
                <a:solidFill>
                  <a:srgbClr val="FFFFFF"/>
                </a:solidFill>
                <a:latin typeface="Arial"/>
                <a:cs typeface="Arial"/>
              </a:rPr>
              <a:t>minutes</a:t>
            </a:r>
            <a:r>
              <a:rPr sz="15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in 2</a:t>
            </a:r>
            <a:r>
              <a:rPr sz="15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months….”</a:t>
            </a:r>
            <a:endParaRPr sz="1500">
              <a:latin typeface="Arial"/>
              <a:cs typeface="Arial"/>
            </a:endParaRPr>
          </a:p>
          <a:p>
            <a:pPr marL="889000" marR="5080" indent="-381000" algn="just">
              <a:lnSpc>
                <a:spcPts val="1360"/>
              </a:lnSpc>
              <a:spcBef>
                <a:spcPts val="75"/>
              </a:spcBef>
            </a:pPr>
            <a:r>
              <a:rPr sz="1200" spc="27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200" spc="305" dirty="0">
                <a:solidFill>
                  <a:srgbClr val="FFFFFF"/>
                </a:solidFill>
                <a:latin typeface="Arial Unicode MS"/>
                <a:cs typeface="Arial Unicode MS"/>
              </a:rPr>
              <a:t>  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person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making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sure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achievable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within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amount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given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themselves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to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achieve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it.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example,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person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wanted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decrease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minutes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minutes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month,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likely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12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realistic.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655"/>
              </a:lnSpc>
              <a:tabLst>
                <a:tab pos="4311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b="1" spc="-45" dirty="0">
                <a:solidFill>
                  <a:srgbClr val="FFFFFF"/>
                </a:solidFill>
                <a:latin typeface="Arial"/>
                <a:cs typeface="Arial"/>
              </a:rPr>
              <a:t>Relevant:</a:t>
            </a:r>
            <a:r>
              <a:rPr sz="15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raise</a:t>
            </a:r>
            <a:r>
              <a:rPr sz="15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my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Statistics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grade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semester</a:t>
            </a:r>
            <a:r>
              <a:rPr sz="15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because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7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not,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5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fail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5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class”</a:t>
            </a:r>
            <a:endParaRPr sz="1500">
              <a:latin typeface="Arial"/>
              <a:cs typeface="Arial"/>
            </a:endParaRPr>
          </a:p>
          <a:p>
            <a:pPr marL="889000" marR="40640" indent="-381000" algn="just">
              <a:lnSpc>
                <a:spcPts val="1360"/>
              </a:lnSpc>
              <a:spcBef>
                <a:spcPts val="80"/>
              </a:spcBef>
            </a:pPr>
            <a:r>
              <a:rPr sz="1200" spc="27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200" spc="305" dirty="0">
                <a:solidFill>
                  <a:srgbClr val="FFFFFF"/>
                </a:solidFill>
                <a:latin typeface="Arial Unicode MS"/>
                <a:cs typeface="Arial Unicode MS"/>
              </a:rPr>
              <a:t>  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person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choosing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make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something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relevant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academic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success.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focus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goal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class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struggling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in,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may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detrimental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success.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660"/>
              </a:lnSpc>
              <a:tabLst>
                <a:tab pos="431165" algn="l"/>
              </a:tabLst>
            </a:pPr>
            <a:r>
              <a:rPr sz="1500" spc="335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5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500" b="1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15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80" dirty="0">
                <a:solidFill>
                  <a:srgbClr val="FFFFFF"/>
                </a:solidFill>
                <a:latin typeface="Arial"/>
                <a:cs typeface="Arial"/>
              </a:rPr>
              <a:t>Bound:</a:t>
            </a:r>
            <a:r>
              <a:rPr sz="15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“I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study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5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hours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5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night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5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next</a:t>
            </a:r>
            <a:r>
              <a:rPr sz="15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b="1" spc="-25" dirty="0">
                <a:solidFill>
                  <a:srgbClr val="FFFFFF"/>
                </a:solidFill>
                <a:latin typeface="Arial"/>
                <a:cs typeface="Arial"/>
              </a:rPr>
              <a:t>week</a:t>
            </a:r>
            <a:r>
              <a:rPr sz="15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prepare</a:t>
            </a:r>
            <a:r>
              <a:rPr sz="15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FFFFFF"/>
                </a:solidFill>
                <a:latin typeface="Arial"/>
                <a:cs typeface="Arial"/>
              </a:rPr>
              <a:t>my</a:t>
            </a:r>
            <a:r>
              <a:rPr sz="15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Arial"/>
                <a:cs typeface="Arial"/>
              </a:rPr>
              <a:t>exam.”</a:t>
            </a:r>
            <a:endParaRPr sz="1500">
              <a:latin typeface="Arial"/>
              <a:cs typeface="Arial"/>
            </a:endParaRPr>
          </a:p>
          <a:p>
            <a:pPr marL="508000">
              <a:lnSpc>
                <a:spcPts val="1405"/>
              </a:lnSpc>
              <a:tabLst>
                <a:tab pos="888365" algn="l"/>
              </a:tabLst>
            </a:pPr>
            <a:r>
              <a:rPr sz="1200" spc="220" dirty="0">
                <a:solidFill>
                  <a:srgbClr val="FFFFFF"/>
                </a:solidFill>
                <a:latin typeface="Arial Unicode MS"/>
                <a:cs typeface="Arial Unicode MS"/>
              </a:rPr>
              <a:t>❏</a:t>
            </a:r>
            <a:r>
              <a:rPr sz="1200" dirty="0">
                <a:solidFill>
                  <a:srgbClr val="FFFFFF"/>
                </a:solidFill>
                <a:latin typeface="Arial Unicode MS"/>
                <a:cs typeface="Arial Unicode MS"/>
              </a:rPr>
              <a:t>	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person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has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given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themselves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timeline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achieve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goal.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16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After</a:t>
            </a:r>
            <a:r>
              <a:rPr dirty="0"/>
              <a:t> </a:t>
            </a:r>
            <a:r>
              <a:rPr spc="195" dirty="0"/>
              <a:t>Creating</a:t>
            </a:r>
            <a:r>
              <a:rPr dirty="0"/>
              <a:t> </a:t>
            </a:r>
            <a:r>
              <a:rPr spc="105" dirty="0"/>
              <a:t>Your</a:t>
            </a:r>
            <a:r>
              <a:rPr dirty="0"/>
              <a:t> </a:t>
            </a:r>
            <a:r>
              <a:rPr spc="85" dirty="0"/>
              <a:t>Goal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5"/>
              </a:spcBef>
              <a:tabLst>
                <a:tab pos="507365" algn="l"/>
              </a:tabLst>
            </a:pPr>
            <a:r>
              <a:rPr spc="445" dirty="0">
                <a:latin typeface="Arial Unicode MS"/>
                <a:cs typeface="Arial Unicode MS"/>
              </a:rPr>
              <a:t>❏</a:t>
            </a:r>
            <a:r>
              <a:rPr dirty="0">
                <a:latin typeface="Arial Unicode MS"/>
                <a:cs typeface="Arial Unicode MS"/>
              </a:rPr>
              <a:t>	</a:t>
            </a:r>
            <a:r>
              <a:rPr dirty="0"/>
              <a:t>After</a:t>
            </a:r>
            <a:r>
              <a:rPr spc="-10" dirty="0"/>
              <a:t> </a:t>
            </a:r>
            <a:r>
              <a:rPr dirty="0"/>
              <a:t>creating your</a:t>
            </a:r>
            <a:r>
              <a:rPr spc="-5" dirty="0"/>
              <a:t> </a:t>
            </a:r>
            <a:r>
              <a:rPr spc="-105" dirty="0"/>
              <a:t>SMART</a:t>
            </a:r>
            <a:r>
              <a:rPr spc="-50" dirty="0"/>
              <a:t> </a:t>
            </a:r>
            <a:r>
              <a:rPr spc="-25" dirty="0"/>
              <a:t>goal,</a:t>
            </a:r>
            <a:r>
              <a:rPr spc="-5" dirty="0"/>
              <a:t> </a:t>
            </a:r>
            <a:r>
              <a:rPr spc="65" dirty="0"/>
              <a:t>it</a:t>
            </a:r>
            <a:r>
              <a:rPr spc="-5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important</a:t>
            </a:r>
            <a:r>
              <a:rPr spc="-5" dirty="0"/>
              <a:t> </a:t>
            </a:r>
            <a:r>
              <a:rPr spc="25" dirty="0"/>
              <a:t>to</a:t>
            </a:r>
          </a:p>
          <a:p>
            <a:pPr marL="520700">
              <a:lnSpc>
                <a:spcPct val="100000"/>
              </a:lnSpc>
              <a:spcBef>
                <a:spcPts val="395"/>
              </a:spcBef>
              <a:tabLst>
                <a:tab pos="964565" algn="l"/>
              </a:tabLst>
            </a:pPr>
            <a:r>
              <a:rPr sz="1700" spc="340" dirty="0">
                <a:latin typeface="Arial Unicode MS"/>
                <a:cs typeface="Arial Unicode MS"/>
              </a:rPr>
              <a:t>❏</a:t>
            </a:r>
            <a:r>
              <a:rPr sz="1700" dirty="0">
                <a:latin typeface="Arial Unicode MS"/>
                <a:cs typeface="Arial Unicode MS"/>
              </a:rPr>
              <a:t>	</a:t>
            </a:r>
            <a:r>
              <a:rPr sz="1700" dirty="0"/>
              <a:t>Implement</a:t>
            </a:r>
            <a:r>
              <a:rPr sz="1700" spc="-55" dirty="0"/>
              <a:t> </a:t>
            </a:r>
            <a:r>
              <a:rPr sz="1700" dirty="0"/>
              <a:t>the</a:t>
            </a:r>
            <a:r>
              <a:rPr sz="1700" spc="-55" dirty="0"/>
              <a:t> </a:t>
            </a:r>
            <a:r>
              <a:rPr sz="1700" dirty="0"/>
              <a:t>goal</a:t>
            </a:r>
            <a:r>
              <a:rPr sz="1700" spc="-55" dirty="0"/>
              <a:t> </a:t>
            </a:r>
            <a:r>
              <a:rPr sz="1700" spc="-10" dirty="0"/>
              <a:t>you</a:t>
            </a:r>
            <a:r>
              <a:rPr sz="1700" spc="-55" dirty="0"/>
              <a:t> </a:t>
            </a:r>
            <a:r>
              <a:rPr sz="1700" spc="-45" dirty="0"/>
              <a:t>have</a:t>
            </a:r>
            <a:r>
              <a:rPr sz="1700" spc="-55" dirty="0"/>
              <a:t> </a:t>
            </a:r>
            <a:r>
              <a:rPr sz="1700" spc="-10" dirty="0"/>
              <a:t>created</a:t>
            </a:r>
            <a:endParaRPr sz="1700">
              <a:latin typeface="Arial Unicode MS"/>
              <a:cs typeface="Arial Unicode MS"/>
            </a:endParaRPr>
          </a:p>
          <a:p>
            <a:pPr marL="520700">
              <a:lnSpc>
                <a:spcPct val="100000"/>
              </a:lnSpc>
              <a:spcBef>
                <a:spcPts val="305"/>
              </a:spcBef>
              <a:tabLst>
                <a:tab pos="964565" algn="l"/>
              </a:tabLst>
            </a:pPr>
            <a:r>
              <a:rPr sz="1700" spc="340" dirty="0">
                <a:latin typeface="Arial Unicode MS"/>
                <a:cs typeface="Arial Unicode MS"/>
              </a:rPr>
              <a:t>❏</a:t>
            </a:r>
            <a:r>
              <a:rPr sz="1700" dirty="0">
                <a:latin typeface="Arial Unicode MS"/>
                <a:cs typeface="Arial Unicode MS"/>
              </a:rPr>
              <a:t>	</a:t>
            </a:r>
            <a:r>
              <a:rPr sz="1700" spc="-10" dirty="0"/>
              <a:t>Find</a:t>
            </a:r>
            <a:r>
              <a:rPr sz="1700" spc="-70" dirty="0"/>
              <a:t> </a:t>
            </a:r>
            <a:r>
              <a:rPr sz="1700" dirty="0"/>
              <a:t>a</a:t>
            </a:r>
            <a:r>
              <a:rPr sz="1700" spc="-65" dirty="0"/>
              <a:t> </a:t>
            </a:r>
            <a:r>
              <a:rPr sz="1700" dirty="0"/>
              <a:t>way</a:t>
            </a:r>
            <a:r>
              <a:rPr sz="1700" spc="-70" dirty="0"/>
              <a:t> </a:t>
            </a:r>
            <a:r>
              <a:rPr sz="1700" dirty="0"/>
              <a:t>to</a:t>
            </a:r>
            <a:r>
              <a:rPr sz="1700" spc="-65" dirty="0"/>
              <a:t> </a:t>
            </a:r>
            <a:r>
              <a:rPr sz="1700" spc="-25" dirty="0"/>
              <a:t>keep</a:t>
            </a:r>
            <a:r>
              <a:rPr sz="1700" spc="-70" dirty="0"/>
              <a:t> </a:t>
            </a:r>
            <a:r>
              <a:rPr sz="1700" dirty="0"/>
              <a:t>yourself</a:t>
            </a:r>
            <a:r>
              <a:rPr sz="1700" spc="-65" dirty="0"/>
              <a:t> </a:t>
            </a:r>
            <a:r>
              <a:rPr sz="1700" spc="-10" dirty="0"/>
              <a:t>accountable</a:t>
            </a:r>
            <a:endParaRPr sz="1700">
              <a:latin typeface="Arial Unicode MS"/>
              <a:cs typeface="Arial Unicode MS"/>
            </a:endParaRPr>
          </a:p>
          <a:p>
            <a:pPr marL="520700">
              <a:lnSpc>
                <a:spcPct val="100000"/>
              </a:lnSpc>
              <a:spcBef>
                <a:spcPts val="305"/>
              </a:spcBef>
              <a:tabLst>
                <a:tab pos="964565" algn="l"/>
              </a:tabLst>
            </a:pPr>
            <a:r>
              <a:rPr sz="1700" spc="340" dirty="0">
                <a:latin typeface="Arial Unicode MS"/>
                <a:cs typeface="Arial Unicode MS"/>
              </a:rPr>
              <a:t>❏</a:t>
            </a:r>
            <a:r>
              <a:rPr sz="1700" dirty="0">
                <a:latin typeface="Arial Unicode MS"/>
                <a:cs typeface="Arial Unicode MS"/>
              </a:rPr>
              <a:t>	</a:t>
            </a:r>
            <a:r>
              <a:rPr sz="1700" spc="-20" dirty="0"/>
              <a:t>Track</a:t>
            </a:r>
            <a:r>
              <a:rPr sz="1700" spc="-90" dirty="0"/>
              <a:t> </a:t>
            </a:r>
            <a:r>
              <a:rPr sz="1700" spc="-10" dirty="0"/>
              <a:t>your</a:t>
            </a:r>
            <a:r>
              <a:rPr sz="1700" spc="-90" dirty="0"/>
              <a:t> </a:t>
            </a:r>
            <a:r>
              <a:rPr sz="1700" spc="-10" dirty="0"/>
              <a:t>success</a:t>
            </a:r>
            <a:endParaRPr sz="1700">
              <a:latin typeface="Arial Unicode MS"/>
              <a:cs typeface="Arial Unicode MS"/>
            </a:endParaRPr>
          </a:p>
          <a:p>
            <a:pPr marL="1422400" marR="5080" indent="-444500">
              <a:lnSpc>
                <a:spcPct val="114999"/>
              </a:lnSpc>
              <a:tabLst>
                <a:tab pos="1421765" algn="l"/>
              </a:tabLst>
            </a:pPr>
            <a:r>
              <a:rPr sz="1700" spc="340" dirty="0">
                <a:latin typeface="Arial Unicode MS"/>
                <a:cs typeface="Arial Unicode MS"/>
              </a:rPr>
              <a:t>❏</a:t>
            </a:r>
            <a:r>
              <a:rPr sz="1700" dirty="0">
                <a:latin typeface="Arial Unicode MS"/>
                <a:cs typeface="Arial Unicode MS"/>
              </a:rPr>
              <a:t>	</a:t>
            </a:r>
            <a:r>
              <a:rPr sz="1700" spc="-20" dirty="0"/>
              <a:t>Are</a:t>
            </a:r>
            <a:r>
              <a:rPr sz="1700" spc="-45" dirty="0"/>
              <a:t> </a:t>
            </a:r>
            <a:r>
              <a:rPr sz="1700" spc="-10" dirty="0"/>
              <a:t>you</a:t>
            </a:r>
            <a:r>
              <a:rPr sz="1700" spc="-40" dirty="0"/>
              <a:t> </a:t>
            </a:r>
            <a:r>
              <a:rPr sz="1700" dirty="0"/>
              <a:t>on</a:t>
            </a:r>
            <a:r>
              <a:rPr sz="1700" spc="-40" dirty="0"/>
              <a:t> </a:t>
            </a:r>
            <a:r>
              <a:rPr sz="1700" dirty="0"/>
              <a:t>track</a:t>
            </a:r>
            <a:r>
              <a:rPr sz="1700" spc="-40" dirty="0"/>
              <a:t> </a:t>
            </a:r>
            <a:r>
              <a:rPr sz="1700" dirty="0"/>
              <a:t>with</a:t>
            </a:r>
            <a:r>
              <a:rPr sz="1700" spc="-45" dirty="0"/>
              <a:t> </a:t>
            </a:r>
            <a:r>
              <a:rPr sz="1700" dirty="0"/>
              <a:t>the</a:t>
            </a:r>
            <a:r>
              <a:rPr sz="1700" spc="-40" dirty="0"/>
              <a:t> </a:t>
            </a:r>
            <a:r>
              <a:rPr sz="1700" dirty="0"/>
              <a:t>timeline</a:t>
            </a:r>
            <a:r>
              <a:rPr sz="1700" spc="-40" dirty="0"/>
              <a:t> </a:t>
            </a:r>
            <a:r>
              <a:rPr sz="1700" spc="-10" dirty="0"/>
              <a:t>you</a:t>
            </a:r>
            <a:r>
              <a:rPr sz="1700" spc="-40" dirty="0"/>
              <a:t> </a:t>
            </a:r>
            <a:r>
              <a:rPr sz="1700" spc="-35" dirty="0"/>
              <a:t>gave</a:t>
            </a:r>
            <a:r>
              <a:rPr sz="1700" spc="-45" dirty="0"/>
              <a:t> </a:t>
            </a:r>
            <a:r>
              <a:rPr sz="1700" dirty="0"/>
              <a:t>yourself</a:t>
            </a:r>
            <a:r>
              <a:rPr sz="1700" spc="-40" dirty="0"/>
              <a:t> </a:t>
            </a:r>
            <a:r>
              <a:rPr sz="1700" dirty="0"/>
              <a:t>to</a:t>
            </a:r>
            <a:r>
              <a:rPr sz="1700" spc="-40" dirty="0"/>
              <a:t> </a:t>
            </a:r>
            <a:r>
              <a:rPr sz="1700" spc="-25" dirty="0"/>
              <a:t>achieve</a:t>
            </a:r>
            <a:r>
              <a:rPr sz="1700" spc="-40" dirty="0"/>
              <a:t> </a:t>
            </a:r>
            <a:r>
              <a:rPr sz="1700" spc="-25" dirty="0"/>
              <a:t>the </a:t>
            </a:r>
            <a:r>
              <a:rPr sz="1700" spc="-10" dirty="0"/>
              <a:t>goal?</a:t>
            </a:r>
            <a:endParaRPr sz="1700">
              <a:latin typeface="Arial Unicode MS"/>
              <a:cs typeface="Arial Unicode MS"/>
            </a:endParaRPr>
          </a:p>
          <a:p>
            <a:pPr marL="977900">
              <a:lnSpc>
                <a:spcPct val="100000"/>
              </a:lnSpc>
              <a:spcBef>
                <a:spcPts val="305"/>
              </a:spcBef>
              <a:tabLst>
                <a:tab pos="1421765" algn="l"/>
              </a:tabLst>
            </a:pPr>
            <a:r>
              <a:rPr sz="1700" spc="340" dirty="0">
                <a:latin typeface="Arial Unicode MS"/>
                <a:cs typeface="Arial Unicode MS"/>
              </a:rPr>
              <a:t>❏</a:t>
            </a:r>
            <a:r>
              <a:rPr sz="1700" dirty="0">
                <a:latin typeface="Arial Unicode MS"/>
                <a:cs typeface="Arial Unicode MS"/>
              </a:rPr>
              <a:t>	</a:t>
            </a:r>
            <a:r>
              <a:rPr sz="1700" dirty="0"/>
              <a:t>Is</a:t>
            </a:r>
            <a:r>
              <a:rPr sz="1700" spc="-40" dirty="0"/>
              <a:t> </a:t>
            </a:r>
            <a:r>
              <a:rPr sz="1700" dirty="0"/>
              <a:t>the</a:t>
            </a:r>
            <a:r>
              <a:rPr sz="1700" spc="-35" dirty="0"/>
              <a:t> </a:t>
            </a:r>
            <a:r>
              <a:rPr sz="1700" dirty="0"/>
              <a:t>goal</a:t>
            </a:r>
            <a:r>
              <a:rPr sz="1700" spc="-35" dirty="0"/>
              <a:t> </a:t>
            </a:r>
            <a:r>
              <a:rPr sz="1700" dirty="0"/>
              <a:t>still</a:t>
            </a:r>
            <a:r>
              <a:rPr sz="1700" spc="-35" dirty="0"/>
              <a:t> </a:t>
            </a:r>
            <a:r>
              <a:rPr sz="1700" spc="-20" dirty="0"/>
              <a:t>relevant</a:t>
            </a:r>
            <a:r>
              <a:rPr sz="1700" spc="-35" dirty="0"/>
              <a:t> </a:t>
            </a:r>
            <a:r>
              <a:rPr sz="1700" dirty="0"/>
              <a:t>or</a:t>
            </a:r>
            <a:r>
              <a:rPr sz="1700" spc="-35" dirty="0"/>
              <a:t> </a:t>
            </a:r>
            <a:r>
              <a:rPr sz="1700" dirty="0"/>
              <a:t>does</a:t>
            </a:r>
            <a:r>
              <a:rPr sz="1700" spc="-35" dirty="0"/>
              <a:t> </a:t>
            </a:r>
            <a:r>
              <a:rPr sz="1700" spc="50" dirty="0"/>
              <a:t>it</a:t>
            </a:r>
            <a:r>
              <a:rPr sz="1700" spc="-35" dirty="0"/>
              <a:t> </a:t>
            </a:r>
            <a:r>
              <a:rPr sz="1700" spc="-25" dirty="0"/>
              <a:t>need</a:t>
            </a:r>
            <a:r>
              <a:rPr sz="1700" spc="-35" dirty="0"/>
              <a:t> </a:t>
            </a:r>
            <a:r>
              <a:rPr sz="1700" dirty="0"/>
              <a:t>to</a:t>
            </a:r>
            <a:r>
              <a:rPr sz="1700" spc="-40" dirty="0"/>
              <a:t> </a:t>
            </a:r>
            <a:r>
              <a:rPr sz="1700" dirty="0"/>
              <a:t>be</a:t>
            </a:r>
            <a:r>
              <a:rPr sz="1700" spc="-35" dirty="0"/>
              <a:t> </a:t>
            </a:r>
            <a:r>
              <a:rPr sz="1700" spc="-10" dirty="0"/>
              <a:t>altered?</a:t>
            </a:r>
            <a:endParaRPr sz="1700">
              <a:latin typeface="Arial Unicode MS"/>
              <a:cs typeface="Arial Unicode MS"/>
            </a:endParaRPr>
          </a:p>
          <a:p>
            <a:pPr marL="520700">
              <a:lnSpc>
                <a:spcPct val="100000"/>
              </a:lnSpc>
              <a:spcBef>
                <a:spcPts val="309"/>
              </a:spcBef>
              <a:tabLst>
                <a:tab pos="964565" algn="l"/>
              </a:tabLst>
            </a:pPr>
            <a:r>
              <a:rPr sz="1700" spc="340" dirty="0">
                <a:latin typeface="Arial Unicode MS"/>
                <a:cs typeface="Arial Unicode MS"/>
              </a:rPr>
              <a:t>❏</a:t>
            </a:r>
            <a:r>
              <a:rPr sz="1700" dirty="0">
                <a:latin typeface="Arial Unicode MS"/>
                <a:cs typeface="Arial Unicode MS"/>
              </a:rPr>
              <a:t>	</a:t>
            </a:r>
            <a:r>
              <a:rPr sz="1700" dirty="0"/>
              <a:t>Make</a:t>
            </a:r>
            <a:r>
              <a:rPr sz="1700" spc="-15" dirty="0"/>
              <a:t> </a:t>
            </a:r>
            <a:r>
              <a:rPr sz="1700" dirty="0"/>
              <a:t>sure</a:t>
            </a:r>
            <a:r>
              <a:rPr sz="1700" spc="-10" dirty="0"/>
              <a:t> your</a:t>
            </a:r>
            <a:r>
              <a:rPr sz="1700" spc="-15" dirty="0"/>
              <a:t> </a:t>
            </a:r>
            <a:r>
              <a:rPr sz="1700" dirty="0"/>
              <a:t>motivation</a:t>
            </a:r>
            <a:r>
              <a:rPr sz="1700" spc="-10" dirty="0"/>
              <a:t> </a:t>
            </a:r>
            <a:r>
              <a:rPr sz="1700" dirty="0"/>
              <a:t>is</a:t>
            </a:r>
            <a:r>
              <a:rPr sz="1700" spc="-10" dirty="0"/>
              <a:t> </a:t>
            </a:r>
            <a:r>
              <a:rPr sz="1700" dirty="0"/>
              <a:t>still</a:t>
            </a:r>
            <a:r>
              <a:rPr sz="1700" spc="-15" dirty="0"/>
              <a:t> </a:t>
            </a:r>
            <a:r>
              <a:rPr sz="1700" spc="-20" dirty="0"/>
              <a:t>high</a:t>
            </a:r>
            <a:endParaRPr sz="1700">
              <a:latin typeface="Arial Unicode MS"/>
              <a:cs typeface="Arial Unicode MS"/>
            </a:endParaRPr>
          </a:p>
          <a:p>
            <a:pPr marL="520700">
              <a:lnSpc>
                <a:spcPct val="100000"/>
              </a:lnSpc>
              <a:spcBef>
                <a:spcPts val="305"/>
              </a:spcBef>
              <a:tabLst>
                <a:tab pos="964565" algn="l"/>
              </a:tabLst>
            </a:pPr>
            <a:r>
              <a:rPr sz="1700" spc="340" dirty="0">
                <a:latin typeface="Arial Unicode MS"/>
                <a:cs typeface="Arial Unicode MS"/>
              </a:rPr>
              <a:t>❏</a:t>
            </a:r>
            <a:r>
              <a:rPr sz="1700" dirty="0">
                <a:latin typeface="Arial Unicode MS"/>
                <a:cs typeface="Arial Unicode MS"/>
              </a:rPr>
              <a:t>	</a:t>
            </a:r>
            <a:r>
              <a:rPr sz="1700" spc="-35" dirty="0"/>
              <a:t>Reward</a:t>
            </a:r>
            <a:r>
              <a:rPr sz="1700" spc="-40" dirty="0"/>
              <a:t> </a:t>
            </a:r>
            <a:r>
              <a:rPr sz="1700" dirty="0"/>
              <a:t>yourself</a:t>
            </a:r>
            <a:r>
              <a:rPr sz="1700" spc="-35" dirty="0"/>
              <a:t> </a:t>
            </a:r>
            <a:r>
              <a:rPr sz="1700" dirty="0"/>
              <a:t>for</a:t>
            </a:r>
            <a:r>
              <a:rPr sz="1700" spc="-40" dirty="0"/>
              <a:t> </a:t>
            </a:r>
            <a:r>
              <a:rPr sz="1700" spc="-10" dirty="0"/>
              <a:t>your</a:t>
            </a:r>
            <a:r>
              <a:rPr sz="1700" spc="-35" dirty="0"/>
              <a:t> </a:t>
            </a:r>
            <a:r>
              <a:rPr sz="1700" spc="-10" dirty="0"/>
              <a:t>achievements!</a:t>
            </a:r>
            <a:endParaRPr sz="17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1630" rIns="0" bIns="0" rtlCol="0" anchor="ctr">
            <a:spAutoFit/>
          </a:bodyPr>
          <a:lstStyle/>
          <a:p>
            <a:pPr marL="88900" algn="ctr">
              <a:lnSpc>
                <a:spcPct val="100000"/>
              </a:lnSpc>
              <a:spcBef>
                <a:spcPts val="100"/>
              </a:spcBef>
            </a:pPr>
            <a:r>
              <a:rPr spc="310" dirty="0"/>
              <a:t>Summary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2285" y="1428750"/>
            <a:ext cx="8139430" cy="14731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469900" marR="62865" indent="-457200">
              <a:lnSpc>
                <a:spcPct val="150000"/>
              </a:lnSpc>
              <a:spcBef>
                <a:spcPts val="260"/>
              </a:spcBef>
              <a:tabLst>
                <a:tab pos="469265" algn="l"/>
              </a:tabLst>
            </a:pPr>
            <a:r>
              <a:rPr sz="1600" dirty="0">
                <a:solidFill>
                  <a:srgbClr val="FFFFFF"/>
                </a:solidFill>
                <a:latin typeface="Georgia Pro" panose="02040502050405020303" pitchFamily="18" charset="0"/>
                <a:cs typeface="Arial Unicode MS"/>
              </a:rPr>
              <a:t>❏	</a:t>
            </a:r>
            <a:r>
              <a:rPr sz="1600" dirty="0">
                <a:solidFill>
                  <a:srgbClr val="FFFFFF"/>
                </a:solidFill>
                <a:latin typeface="Georgia Pro" panose="02040502050405020303" pitchFamily="18" charset="0"/>
                <a:cs typeface="Arial"/>
              </a:rPr>
              <a:t>Goal setting should not be a scary thing, be conﬁdent in yourself and create a goal that works best for you.</a:t>
            </a:r>
            <a:endParaRPr sz="1600" dirty="0">
              <a:latin typeface="Georgia Pro" panose="02040502050405020303" pitchFamily="18" charset="0"/>
              <a:cs typeface="Arial"/>
            </a:endParaRPr>
          </a:p>
          <a:p>
            <a:pPr marL="12700">
              <a:lnSpc>
                <a:spcPct val="150000"/>
              </a:lnSpc>
              <a:tabLst>
                <a:tab pos="469265" algn="l"/>
              </a:tabLst>
            </a:pPr>
            <a:r>
              <a:rPr sz="1600" dirty="0">
                <a:solidFill>
                  <a:srgbClr val="FFFFFF"/>
                </a:solidFill>
                <a:latin typeface="Georgia Pro" panose="02040502050405020303" pitchFamily="18" charset="0"/>
                <a:cs typeface="Arial Unicode MS"/>
              </a:rPr>
              <a:t>❏	</a:t>
            </a:r>
            <a:r>
              <a:rPr sz="1600" dirty="0">
                <a:solidFill>
                  <a:srgbClr val="FFFFFF"/>
                </a:solidFill>
                <a:latin typeface="Georgia Pro" panose="02040502050405020303" pitchFamily="18" charset="0"/>
                <a:cs typeface="Arial"/>
              </a:rPr>
              <a:t>As Success Coaches, we are here to help. Feel free to make an appointment</a:t>
            </a:r>
            <a:r>
              <a:rPr lang="en-US" sz="1600" dirty="0">
                <a:solidFill>
                  <a:srgbClr val="FFFFFF"/>
                </a:solidFill>
                <a:latin typeface="Georgia Pro" panose="02040502050405020303" pitchFamily="18" charset="0"/>
                <a:cs typeface="Arial"/>
              </a:rPr>
              <a:t> with us at any time. We’re happy to help!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743200" y="3105150"/>
            <a:ext cx="3657600" cy="1124667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lang="en-US" sz="16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 Pro" panose="02040502050405020303" pitchFamily="18" charset="0"/>
                <a:cs typeface="Arial"/>
                <a:hlinkClick r:id="rId2"/>
              </a:rPr>
              <a:t>Click here to Schedule an Appointment </a:t>
            </a:r>
            <a:endParaRPr lang="en-US" sz="1600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Georgia Pro" panose="02040502050405020303" pitchFamily="18" charset="0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lang="en-US" sz="16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 Pro" panose="02040502050405020303" pitchFamily="18" charset="0"/>
                <a:cs typeface="Arial"/>
              </a:rPr>
              <a:t>Email: </a:t>
            </a:r>
            <a:r>
              <a:rPr lang="en-US" sz="16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 Pro" panose="02040502050405020303" pitchFamily="18" charset="0"/>
                <a:cs typeface="Arial"/>
                <a:hlinkClick r:id="rId3"/>
              </a:rPr>
              <a:t>successcoaching@wcupa.edu</a:t>
            </a:r>
            <a:r>
              <a:rPr lang="en-US" sz="16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 Pro" panose="02040502050405020303" pitchFamily="18" charset="0"/>
                <a:cs typeface="Arial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lang="en-US" sz="16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 Pro" panose="02040502050405020303" pitchFamily="18" charset="0"/>
                <a:cs typeface="Arial"/>
              </a:rPr>
              <a:t>Phone:</a:t>
            </a:r>
            <a:r>
              <a:rPr lang="en-US" sz="1600" dirty="0">
                <a:solidFill>
                  <a:srgbClr val="FFFFFF"/>
                </a:solidFill>
                <a:latin typeface="Georgia Pro" panose="02040502050405020303" pitchFamily="18" charset="0"/>
                <a:cs typeface="Arial"/>
              </a:rPr>
              <a:t> 610-436-1067</a:t>
            </a:r>
            <a:endParaRPr sz="1600" dirty="0">
              <a:latin typeface="Georgia Pro" panose="02040502050405020303" pitchFamily="18" charset="0"/>
              <a:cs typeface="Arial"/>
            </a:endParaRPr>
          </a:p>
        </p:txBody>
      </p:sp>
      <p:pic>
        <p:nvPicPr>
          <p:cNvPr id="5" name="Picture 4" descr="A qr code with a white background">
            <a:extLst>
              <a:ext uri="{FF2B5EF4-FFF2-40B4-BE49-F238E27FC236}">
                <a16:creationId xmlns:a16="http://schemas.microsoft.com/office/drawing/2014/main" id="{C249BB39-AEA2-D0AE-9075-45C014E26B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724150"/>
            <a:ext cx="2241590" cy="22415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846</Words>
  <Application>Microsoft Macintosh PowerPoint</Application>
  <PresentationFormat>On-screen Show (16:9)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Georgia Pro</vt:lpstr>
      <vt:lpstr>Times New Roman</vt:lpstr>
      <vt:lpstr>Office Theme</vt:lpstr>
      <vt:lpstr>Goal Setting</vt:lpstr>
      <vt:lpstr>Goals: Why are they Important for Success?</vt:lpstr>
      <vt:lpstr>Motivation to Achieve your Goals</vt:lpstr>
      <vt:lpstr>SMART Goals</vt:lpstr>
      <vt:lpstr>Examples of SMART Goals</vt:lpstr>
      <vt:lpstr>After Creating Your Goal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Setting Success Coaching</dc:title>
  <cp:lastModifiedBy>Bennett, Dominique</cp:lastModifiedBy>
  <cp:revision>2</cp:revision>
  <dcterms:created xsi:type="dcterms:W3CDTF">2024-10-22T19:53:11Z</dcterms:created>
  <dcterms:modified xsi:type="dcterms:W3CDTF">2025-01-29T17:43:22Z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2024-10-22T00:00:00Z</vt:filetime>
  </property>
  <property fmtid="{D5CDD505-2E9C-101B-9397-08002B2CF9AE}" pid="3" name="Creator">
    <vt:lpwstr>Google</vt:lpwstr>
  </property>
  <property fmtid="{D5CDD505-2E9C-101B-9397-08002B2CF9AE}" pid="4" name="LastSaved">
    <vt:filetime>2024-10-22T00:00:00Z</vt:filetime>
  </property>
</Properties>
</file>