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7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0" r:id="rId21"/>
    <p:sldId id="281" r:id="rId22"/>
    <p:sldId id="274" r:id="rId23"/>
    <p:sldId id="275" r:id="rId24"/>
    <p:sldId id="276" r:id="rId25"/>
    <p:sldId id="277" r:id="rId26"/>
    <p:sldId id="27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4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25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91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56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80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41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42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49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4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4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36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7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2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0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0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2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1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E4BD96-4B50-455D-89DA-0C847988D7B2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10001CC-DA4B-4A50-8A24-1B635B160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2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Boom! Chemical Kinetics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Anthony Doria</a:t>
            </a:r>
          </a:p>
          <a:p>
            <a:r>
              <a:rPr lang="en-US" dirty="0" smtClean="0"/>
              <a:t>MAT 493</a:t>
            </a:r>
            <a:br>
              <a:rPr lang="en-US" dirty="0" smtClean="0"/>
            </a:br>
            <a:r>
              <a:rPr lang="en-US" dirty="0" smtClean="0"/>
              <a:t>5/6/2015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50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Mass Action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Mathematically,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𝑎𝐴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𝑏𝐵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/>
                            </a:rPr>
                          </m:ctrlPr>
                        </m:mPr>
                        <m:mr>
                          <m:e>
                            <m:box>
                              <m:box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groupChr>
                                  <m:groupChrPr>
                                    <m:chr m:val="→"/>
                                    <m:vertJc m:val="bot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groupCh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groupChr>
                              </m:e>
                            </m:box>
                          </m:e>
                        </m:mr>
                        <m:mr>
                          <m:e>
                            <m:box>
                              <m:box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groupChr>
                                  <m:groupChrPr>
                                    <m:chr m:val="←"/>
                                    <m:pos m:val="top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groupCh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groupChr>
                              </m:e>
                            </m:box>
                          </m:e>
                        </m:mr>
                      </m:m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𝑐𝐶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𝑑𝐷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</m:sSup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      ⇒    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21" t="-11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092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Homogeneous Case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681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Reaction </a:t>
            </a:r>
            <a:r>
              <a:rPr lang="en-US" dirty="0"/>
              <a:t>M</a:t>
            </a:r>
            <a:r>
              <a:rPr lang="en-US" dirty="0" smtClean="0"/>
              <a:t>odels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484310" y="2092960"/>
                <a:ext cx="10018713" cy="4643121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Two-step sequence first order reaction model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box>
                        <m:boxPr>
                          <m:ctrlPr>
                            <a:rPr lang="en-US" i="1">
                              <a:latin typeface="Cambria Math"/>
                            </a:rPr>
                          </m:ctrlPr>
                        </m:boxPr>
                        <m:e>
                          <m:groupChr>
                            <m:groupChrPr>
                              <m:chr m:val="→"/>
                              <m:vertJc m:val="bot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groupChr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</a:rPr>
                        <m:t>𝐵</m:t>
                      </m:r>
                      <m:box>
                        <m:boxPr>
                          <m:ctrlPr>
                            <a:rPr lang="en-US" i="1">
                              <a:latin typeface="Cambria Math"/>
                            </a:rPr>
                          </m:ctrlPr>
                        </m:boxPr>
                        <m:e>
                          <m:groupChr>
                            <m:groupChrPr>
                              <m:chr m:val="→"/>
                              <m:vertJc m:val="bot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groupChr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 smtClean="0"/>
                  <a:t>Two-step sequence first order reaction model with back reactions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/>
                            </a:rPr>
                          </m:ctrlPr>
                        </m:mPr>
                        <m:mr>
                          <m:e>
                            <m:box>
                              <m:box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groupChr>
                                  <m:groupChrPr>
                                    <m:chr m:val="→"/>
                                    <m:vertJc m:val="bot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groupCh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groupChr>
                              </m:e>
                            </m:box>
                          </m:e>
                        </m:mr>
                        <m:mr>
                          <m:e>
                            <m:box>
                              <m:box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groupChr>
                                  <m:groupChrPr>
                                    <m:chr m:val="←"/>
                                    <m:pos m:val="top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groupCh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groupChr>
                              </m:e>
                            </m:box>
                          </m:e>
                        </m:mr>
                      </m:m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/>
                            </a:rPr>
                          </m:ctrlPr>
                        </m:mPr>
                        <m:mr>
                          <m:e>
                            <m:box>
                              <m:box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groupChr>
                                  <m:groupChrPr>
                                    <m:chr m:val="→"/>
                                    <m:vertJc m:val="bot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groupCh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groupChr>
                              </m:e>
                            </m:box>
                          </m:e>
                        </m:mr>
                        <m:mr>
                          <m:e>
                            <m:box>
                              <m:box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groupChr>
                                  <m:groupChrPr>
                                    <m:chr m:val="←"/>
                                    <m:pos m:val="top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groupCh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groupChr>
                              </m:e>
                            </m:box>
                          </m:e>
                        </m:mr>
                      </m:m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0" y="2092960"/>
                <a:ext cx="10018713" cy="4643121"/>
              </a:xfrm>
              <a:blipFill rotWithShape="0">
                <a:blip r:embed="rId2"/>
                <a:stretch>
                  <a:fillRect l="-1521" t="-4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0973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Deriving the Equations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35867" y="2245360"/>
                <a:ext cx="10515600" cy="475488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Think “rate in – rate out”</a:t>
                </a:r>
              </a:p>
              <a:p>
                <a:r>
                  <a:rPr lang="en-US" dirty="0" smtClean="0"/>
                  <a:t>For (2-SFOM), the equations are: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𝑑𝑡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=−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</m:d>
                                </m:num>
                                <m:den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𝑑𝑡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</m:d>
                                </m:den>
                              </m:f>
                            </m:e>
                            <m:e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f>
                                    <m:f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𝑑𝑡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</m:d>
                                </m:num>
                                <m:den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</m:d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f>
                                <m:fPr>
                                  <m:type m:val="noBar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</m:d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</m:d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5867" y="2245360"/>
                <a:ext cx="10515600" cy="4754880"/>
              </a:xfrm>
              <a:blipFill rotWithShape="0">
                <a:blip r:embed="rId2"/>
                <a:stretch>
                  <a:fillRect l="-1507" t="-8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9012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484311" y="2016759"/>
                <a:ext cx="4895055" cy="3124201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The model can be written in a compact vector form, known as HCP form: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𝑨𝑼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484311" y="2016759"/>
                <a:ext cx="4895055" cy="3124201"/>
              </a:xfrm>
              <a:blipFill rotWithShape="0">
                <a:blip r:embed="rId2"/>
                <a:stretch>
                  <a:fillRect l="-1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For (2-SFOM), HCP is: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d>
                                              <m:dPr>
                                                <m:begChr m:val="["/>
                                                <m:endChr m:val="]"/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𝐴</m:t>
                                                </m:r>
                                              </m:e>
                                            </m:d>
                                          </m:e>
                                        </m:mr>
                                        <m:mr>
                                          <m:e>
                                            <m:d>
                                              <m:dPr>
                                                <m:begChr m:val="["/>
                                                <m:endChr m:val="]"/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𝐵</m:t>
                                                </m:r>
                                              </m:e>
                                            </m:d>
                                          </m:e>
                                        </m:mr>
                                        <m:mr>
                                          <m:e>
                                            <m:d>
                                              <m:dPr>
                                                <m:begChr m:val="["/>
                                                <m:endChr m:val="]"/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e>
                                            </m:d>
                                          </m:e>
                                        </m:mr>
                                      </m:m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3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e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mPr>
                                    <m:mr>
                                      <m:e>
                                        <m:d>
                                          <m:dPr>
                                            <m:begChr m:val="["/>
                                            <m:endChr m:val="]"/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</m:d>
                                      </m:e>
                                    </m:mr>
                                    <m:mr>
                                      <m:e>
                                        <m:d>
                                          <m:dPr>
                                            <m:begChr m:val="["/>
                                            <m:endChr m:val="]"/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e>
                                        </m:d>
                                      </m:e>
                                    </m:mr>
                                    <m:mr>
                                      <m:e>
                                        <m:d>
                                          <m:dPr>
                                            <m:begChr m:val="["/>
                                            <m:endChr m:val="]"/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𝐶</m:t>
                                            </m:r>
                                          </m:e>
                                        </m:d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mPr>
                                    <m:mr>
                                      <m:e>
                                        <m:d>
                                          <m:dPr>
                                            <m:begChr m:val="["/>
                                            <m:endChr m:val="]"/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</m:d>
                                      </m:e>
                                    </m:mr>
                                    <m:mr>
                                      <m:e>
                                        <m:d>
                                          <m:dPr>
                                            <m:begChr m:val="["/>
                                            <m:endChr m:val="]"/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e>
                                        </m:d>
                                      </m:e>
                                    </m:mr>
                                    <m:mr>
                                      <m:e>
                                        <m:d>
                                          <m:dPr>
                                            <m:begChr m:val="["/>
                                            <m:endChr m:val="]"/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𝐶</m:t>
                                            </m:r>
                                          </m:e>
                                        </m:d>
                                      </m:e>
                                    </m:mr>
                                  </m:m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begChr m:val="["/>
                                                <m:endChr m:val="]"/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𝐴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begChr m:val="["/>
                                                <m:endChr m:val="]"/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𝐵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d>
                                              <m:dPr>
                                                <m:begChr m:val="["/>
                                                <m:endChr m:val="]"/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𝐶</m:t>
                                                </m:r>
                                              </m:e>
                                            </m:d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3"/>
                <a:stretch>
                  <a:fillRect l="-1993" t="-4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149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and Continuous Dependence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Theorem 4.6.1: HCP has a unique solution given by: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𝑼</m:t>
                          </m:r>
                        </m:e>
                      </m:acc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⃑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</m:e>
                          </m:acc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1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8" y="2179320"/>
            <a:ext cx="4895056" cy="3124200"/>
          </a:xfrm>
        </p:spPr>
        <p:txBody>
          <a:bodyPr/>
          <a:lstStyle/>
          <a:p>
            <a:r>
              <a:rPr lang="en-US" dirty="0" smtClean="0"/>
              <a:t>By EXPLORE! (118-120), as long as the errors are small, the perturbed version of (2-SFOM) will behave like the original.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39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Non-Homogenous Case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64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Catalysts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Speed up the rate of reaction without directly entering into the reaction</a:t>
                </a:r>
              </a:p>
              <a:p>
                <a:r>
                  <a:rPr lang="en-US" dirty="0" smtClean="0"/>
                  <a:t>The new (2-SFOM) model: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</m:t>
                      </m:r>
                      <m:box>
                        <m:boxPr>
                          <m:ctrlPr>
                            <a:rPr lang="en-US" i="1">
                              <a:latin typeface="Cambria Math"/>
                            </a:rPr>
                          </m:ctrlPr>
                        </m:boxPr>
                        <m:e>
                          <m:groupChr>
                            <m:groupChrPr>
                              <m:chr m:val="→"/>
                              <m:vertJc m:val="bot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groupChr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</a:rPr>
                        <m:t>𝐵</m:t>
                      </m:r>
                      <m:box>
                        <m:boxPr>
                          <m:ctrlPr>
                            <a:rPr lang="en-US" i="1">
                              <a:latin typeface="Cambria Math"/>
                            </a:rPr>
                          </m:ctrlPr>
                        </m:boxPr>
                        <m:e>
                          <m:groupChr>
                            <m:groupChrPr>
                              <m:chr m:val="→"/>
                              <m:vertJc m:val="bot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</m:groupChr>
                        </m:e>
                      </m:box>
                      <m:r>
                        <a:rPr lang="en-US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8132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484311" y="2214878"/>
                <a:ext cx="4895055" cy="3124201"/>
              </a:xfrm>
            </p:spPr>
            <p:txBody>
              <a:bodyPr/>
              <a:lstStyle/>
              <a:p>
                <a:r>
                  <a:rPr lang="en-US" dirty="0" smtClean="0"/>
                  <a:t>Non-CP form: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𝑨𝑼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),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𝑼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𝑼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484311" y="2214878"/>
                <a:ext cx="4895055" cy="3124201"/>
              </a:xfrm>
              <a:blipFill rotWithShape="0">
                <a:blip r:embed="rId2"/>
                <a:stretch>
                  <a:fillRect l="-18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79646" y="2214878"/>
            <a:ext cx="5584033" cy="402844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new models can be written in this form.</a:t>
            </a:r>
          </a:p>
          <a:p>
            <a:r>
              <a:rPr lang="en-US" sz="2400" dirty="0" smtClean="0"/>
              <a:t>Theorem 5.3.1 is applied, so each model has  a unique solution.</a:t>
            </a:r>
          </a:p>
          <a:p>
            <a:r>
              <a:rPr lang="en-US" sz="2400" dirty="0" smtClean="0"/>
              <a:t>EXPLORE! (145-147) results are applied, as long as the errors are small, the perturbed version will behave like the original.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5981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Semi-Linear Case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88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Homogeneous Case</a:t>
            </a:r>
          </a:p>
          <a:p>
            <a:r>
              <a:rPr lang="en-US" dirty="0" smtClean="0"/>
              <a:t>Non-Homogeneous Case</a:t>
            </a:r>
          </a:p>
          <a:p>
            <a:r>
              <a:rPr lang="en-US" dirty="0" smtClean="0"/>
              <a:t>Semi-Linear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60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reactions occur in all living things.</a:t>
            </a:r>
          </a:p>
          <a:p>
            <a:pPr lvl="1"/>
            <a:r>
              <a:rPr lang="en-US" dirty="0" smtClean="0"/>
              <a:t>But, most of these reactions take too long to occur</a:t>
            </a:r>
          </a:p>
          <a:p>
            <a:r>
              <a:rPr lang="en-US" dirty="0" smtClean="0"/>
              <a:t>Enzymes are proteins that speed up chemical reactions within the cell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07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Enzymes Work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enzyme and the substrate combine</a:t>
            </a:r>
          </a:p>
          <a:p>
            <a:pPr lvl="1"/>
            <a:r>
              <a:rPr lang="en-US" dirty="0" smtClean="0"/>
              <a:t>This forms an enzyme-substrate complex.</a:t>
            </a:r>
          </a:p>
          <a:p>
            <a:r>
              <a:rPr lang="en-US" dirty="0" smtClean="0"/>
              <a:t>The complex forms the product</a:t>
            </a:r>
          </a:p>
          <a:p>
            <a:pPr lvl="1"/>
            <a:r>
              <a:rPr lang="en-US" dirty="0" smtClean="0"/>
              <a:t>When the product is released, the enzyme remains unaltered and repeats this process.</a:t>
            </a:r>
          </a:p>
          <a:p>
            <a:r>
              <a:rPr lang="en-US" dirty="0" smtClean="0"/>
              <a:t>Modeled by </a:t>
            </a:r>
            <a:r>
              <a:rPr lang="en-US" dirty="0" err="1" smtClean="0"/>
              <a:t>Michaelis</a:t>
            </a:r>
            <a:r>
              <a:rPr lang="en-US" dirty="0" smtClean="0"/>
              <a:t> and </a:t>
            </a:r>
            <a:r>
              <a:rPr lang="en-US" dirty="0" err="1" smtClean="0"/>
              <a:t>Menten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9960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84309" y="411480"/>
            <a:ext cx="10018713" cy="1752599"/>
          </a:xfrm>
        </p:spPr>
        <p:txBody>
          <a:bodyPr/>
          <a:lstStyle/>
          <a:p>
            <a:r>
              <a:rPr lang="en-US" dirty="0" err="1" smtClean="0"/>
              <a:t>Michaelis-Menten</a:t>
            </a:r>
            <a:r>
              <a:rPr lang="en-US" dirty="0" smtClean="0"/>
              <a:t> Enzyme Kinetics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1484310" y="1737360"/>
                <a:ext cx="10018713" cy="512063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/>
                            </a:rPr>
                          </m:ctrlPr>
                        </m:mPr>
                        <m:mr>
                          <m:e>
                            <m:box>
                              <m:box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groupChr>
                                  <m:groupChrPr>
                                    <m:chr m:val="→"/>
                                    <m:vertJc m:val="bot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groupCh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groupChr>
                              </m:e>
                            </m:box>
                          </m:e>
                        </m:mr>
                        <m:mr>
                          <m:e>
                            <m:box>
                              <m:box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groupChr>
                                  <m:groupChrPr>
                                    <m:chr m:val="←"/>
                                    <m:pos m:val="top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groupCh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b>
                                    </m:sSub>
                                  </m:e>
                                </m:groupChr>
                              </m:e>
                            </m:box>
                          </m:e>
                        </m:mr>
                      </m:m>
                      <m:r>
                        <a:rPr lang="en-US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𝐸𝑆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𝐸𝑆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en-US" i="1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groupCh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/>
                            </a:rPr>
                          </m:ctrlPr>
                        </m:mPr>
                        <m:mr>
                          <m:e>
                            <m:box>
                              <m:box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groupChr>
                                  <m:groupChrPr>
                                    <m:chr m:val="→"/>
                                    <m:vertJc m:val="bot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groupCh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groupChr>
                              </m:e>
                            </m:box>
                          </m:e>
                        </m:mr>
                        <m:mr>
                          <m:e>
                            <m:box>
                              <m:box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boxPr>
                              <m:e>
                                <m:groupChr>
                                  <m:groupChrPr>
                                    <m:chr m:val="←"/>
                                    <m:pos m:val="top"/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groupChr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b>
                                    </m:sSub>
                                  </m:e>
                                </m:groupChr>
                              </m:e>
                            </m:box>
                          </m:e>
                        </m:mr>
                      </m:m>
                      <m:r>
                        <a:rPr lang="en-US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𝐸𝑍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𝐸𝑍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en-US" i="1">
                              <a:latin typeface="Cambria Math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groupCh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10" y="1737360"/>
                <a:ext cx="10018713" cy="5120639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1404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Michaelis-Menten</a:t>
            </a:r>
            <a:r>
              <a:rPr lang="en-US" dirty="0" smtClean="0"/>
              <a:t> Enzyme Kinetics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When broken down, it cannot be written in Semi-CP form.</a:t>
                </a:r>
              </a:p>
              <a:p>
                <a:pPr lvl="1"/>
                <a:r>
                  <a:rPr lang="en-US" dirty="0" smtClean="0"/>
                  <a:t>There is no easy way to define the A matrix (see below)</a:t>
                </a:r>
              </a:p>
              <a:p>
                <a:pPr marL="457200" lvl="1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]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[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]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]</m:t>
                                    </m:r>
                                  </m:num>
                                  <m:den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+[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]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]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[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𝐸</m:t>
                                        </m:r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]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]</m:t>
                                    </m:r>
                                  </m:num>
                                  <m:den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i="1">
                                                <a:latin typeface="Cambria Math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−1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+[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]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8" t="-11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6400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Taylor to the Rescue!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However, we can use a Taylor approximation of </a:t>
                </a:r>
                <a:r>
                  <a:rPr lang="en-US" sz="2300" dirty="0" smtClean="0"/>
                  <a:t>(1 + </a:t>
                </a:r>
                <a:r>
                  <a:rPr lang="en-US" sz="3100" dirty="0" smtClean="0"/>
                  <a:t>x)</a:t>
                </a:r>
                <a:r>
                  <a:rPr lang="en-US" sz="3100" baseline="30000" dirty="0" smtClean="0"/>
                  <a:t>-1</a:t>
                </a:r>
                <a:r>
                  <a:rPr lang="en-US" sz="3200" baseline="30000" dirty="0" smtClean="0"/>
                  <a:t> </a:t>
                </a:r>
                <a:r>
                  <a:rPr lang="en-US" dirty="0" smtClean="0"/>
                  <a:t>to write the model in Semi-CP form: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]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</m:d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(1−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</m:d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[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]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𝑑𝑡</m:t>
                                    </m:r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</m:d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(1−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</m:d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𝐾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Theorem 7.6.1 can then be applied, and a solution exists for the model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34" t="-124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3296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Extra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 models presented here were of first order. Reactions can be as high as 2</a:t>
            </a:r>
            <a:r>
              <a:rPr lang="en-US" baseline="30000" dirty="0" smtClean="0"/>
              <a:t>nd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or even 4</a:t>
            </a:r>
            <a:r>
              <a:rPr lang="en-US" baseline="30000" dirty="0" smtClean="0"/>
              <a:t>th</a:t>
            </a:r>
            <a:r>
              <a:rPr lang="en-US" dirty="0" smtClean="0"/>
              <a:t> order.</a:t>
            </a:r>
          </a:p>
          <a:p>
            <a:r>
              <a:rPr lang="en-US" dirty="0" smtClean="0"/>
              <a:t>The models here generally consisted of only one reactant transforming into one product.</a:t>
            </a:r>
          </a:p>
          <a:p>
            <a:pPr lvl="1"/>
            <a:r>
              <a:rPr lang="en-US" dirty="0" smtClean="0"/>
              <a:t>Some reactions need multiple reactants to occur</a:t>
            </a:r>
          </a:p>
          <a:p>
            <a:pPr lvl="1"/>
            <a:r>
              <a:rPr lang="en-US" dirty="0" smtClean="0"/>
              <a:t>They might also create more than one product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4317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"Law of Mass Action." </a:t>
            </a:r>
            <a:r>
              <a:rPr lang="en-US" i="1" dirty="0"/>
              <a:t>Encyclopedia Britannica Online</a:t>
            </a:r>
            <a:r>
              <a:rPr lang="en-US" dirty="0"/>
              <a:t>. Encyclopedia Britannica, </a:t>
            </a:r>
            <a:r>
              <a:rPr lang="en-US" dirty="0" err="1"/>
              <a:t>n.d.</a:t>
            </a:r>
            <a:r>
              <a:rPr lang="en-US" dirty="0"/>
              <a:t> Web. 15 Mar. 2015.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470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9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Chemical Reaction?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process that transforms one or more substances into another.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Photosynthesis</a:t>
            </a:r>
          </a:p>
          <a:p>
            <a:pPr lvl="1"/>
            <a:r>
              <a:rPr lang="en-US" dirty="0" smtClean="0"/>
              <a:t>Lighting a match</a:t>
            </a:r>
          </a:p>
          <a:p>
            <a:pPr lvl="1"/>
            <a:r>
              <a:rPr lang="en-US" dirty="0" smtClean="0"/>
              <a:t>Rusting</a:t>
            </a:r>
          </a:p>
        </p:txBody>
      </p:sp>
      <p:pic>
        <p:nvPicPr>
          <p:cNvPr id="2052" name="Picture 4" descr="http://cdn4.qualitystockphotos.com/b1/11/249/photo-24729542-vector-image-of-a-match-stick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016" y="3837622"/>
            <a:ext cx="2682258" cy="195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gocarwarranty.co.uk/images/ckeditor/Prevent%20Rus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275" y="3837622"/>
            <a:ext cx="2912726" cy="1936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958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flatworldknowledge.com/averillfwk/averillfwk-fig03_x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735" y="863600"/>
            <a:ext cx="4701640" cy="4962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29735" y="5826443"/>
            <a:ext cx="470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catalog.flatworldknoledge.com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13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kinetics is the study of the rates of chemical reactions.</a:t>
            </a:r>
          </a:p>
          <a:p>
            <a:r>
              <a:rPr lang="en-US" dirty="0" smtClean="0"/>
              <a:t>Analyze how factors of interest influence the reaction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396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Concentration</a:t>
            </a:r>
          </a:p>
          <a:p>
            <a:r>
              <a:rPr lang="en-US" dirty="0" smtClean="0"/>
              <a:t>Temperature</a:t>
            </a:r>
          </a:p>
          <a:p>
            <a:r>
              <a:rPr lang="en-US" dirty="0" smtClean="0"/>
              <a:t>Pressure</a:t>
            </a:r>
          </a:p>
          <a:p>
            <a:r>
              <a:rPr lang="en-US" dirty="0" smtClean="0"/>
              <a:t>Surface Area</a:t>
            </a:r>
          </a:p>
          <a:p>
            <a:r>
              <a:rPr lang="en-US" dirty="0" smtClean="0"/>
              <a:t>Catalysts</a:t>
            </a:r>
          </a:p>
          <a:p>
            <a:r>
              <a:rPr lang="en-US" dirty="0" smtClean="0"/>
              <a:t>Inhibitors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84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B</a:t>
            </a:r>
            <a:r>
              <a:rPr lang="en-US" dirty="0" smtClean="0"/>
              <a:t>asic Reaction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1"/>
              </p:nvPr>
            </p:nvSpPr>
            <p:spPr>
              <a:xfrm>
                <a:off x="3027680" y="3044021"/>
                <a:ext cx="1991360" cy="1045912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>
                          <a:latin typeface="Cambria Math" panose="02040503050406030204" pitchFamily="18" charset="0"/>
                        </a:rPr>
                        <m:t>𝐴</m:t>
                      </m:r>
                      <m:box>
                        <m:boxPr>
                          <m:ctrlPr>
                            <a:rPr lang="en-US" sz="4800" i="1">
                              <a:latin typeface="Cambria Math"/>
                            </a:rPr>
                          </m:ctrlPr>
                        </m:boxPr>
                        <m:e>
                          <m:groupChr>
                            <m:groupChrPr>
                              <m:chr m:val="→"/>
                              <m:vertJc m:val="bot"/>
                              <m:ctrlPr>
                                <a:rPr lang="en-US" sz="4800" i="1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groupChr>
                        </m:e>
                      </m:box>
                      <m:r>
                        <a:rPr lang="en-US" sz="4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027680" y="3044021"/>
                <a:ext cx="1991360" cy="1045912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321424" y="2682240"/>
            <a:ext cx="5181600" cy="2408988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A – the reactant</a:t>
            </a:r>
          </a:p>
          <a:p>
            <a:r>
              <a:rPr lang="en-US" sz="3200" dirty="0" smtClean="0"/>
              <a:t>B – the product</a:t>
            </a:r>
          </a:p>
          <a:p>
            <a:r>
              <a:rPr lang="en-US" sz="3200" i="1" dirty="0" smtClean="0"/>
              <a:t>k </a:t>
            </a:r>
            <a:r>
              <a:rPr lang="en-US" sz="3200" dirty="0" smtClean="0"/>
              <a:t>– the rate of reaction (comes from the Law of Mass Action)</a:t>
            </a:r>
          </a:p>
        </p:txBody>
      </p:sp>
    </p:spTree>
    <p:extLst>
      <p:ext uri="{BB962C8B-B14F-4D97-AF65-F5344CB8AC3E}">
        <p14:creationId xmlns:p14="http://schemas.microsoft.com/office/powerpoint/2010/main" val="569592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Mass Action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Formulated by </a:t>
            </a:r>
            <a:r>
              <a:rPr lang="en-US" dirty="0" err="1" smtClean="0"/>
              <a:t>Guldberg</a:t>
            </a:r>
            <a:r>
              <a:rPr lang="en-US" dirty="0" smtClean="0"/>
              <a:t> and </a:t>
            </a:r>
            <a:r>
              <a:rPr lang="en-US" dirty="0" err="1" smtClean="0"/>
              <a:t>Waage</a:t>
            </a:r>
            <a:endParaRPr lang="en-US" dirty="0" smtClean="0"/>
          </a:p>
          <a:p>
            <a:r>
              <a:rPr lang="en-US" dirty="0" smtClean="0"/>
              <a:t>“The rate of any chemical reaction is proportional to the product of the masses of the reacting substances, with each mass raised to a power equal to the coefficient that occurs in the chemical reaction “ (“Law of Mass Action”).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38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104</TotalTime>
  <Words>1016</Words>
  <Application>Microsoft Office PowerPoint</Application>
  <PresentationFormat>Custom</PresentationFormat>
  <Paragraphs>115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Parallax</vt:lpstr>
      <vt:lpstr>Boom! Chemical Kinetics</vt:lpstr>
      <vt:lpstr>Outline</vt:lpstr>
      <vt:lpstr>Introduction</vt:lpstr>
      <vt:lpstr>What is a Chemical Reaction?</vt:lpstr>
      <vt:lpstr>PowerPoint Presentation</vt:lpstr>
      <vt:lpstr>Chemical Kinetics</vt:lpstr>
      <vt:lpstr>Factors of Interest</vt:lpstr>
      <vt:lpstr>A Basic Reaction</vt:lpstr>
      <vt:lpstr>Law of Mass Action</vt:lpstr>
      <vt:lpstr>Law of Mass Action</vt:lpstr>
      <vt:lpstr>Homogeneous Case</vt:lpstr>
      <vt:lpstr>Two Reaction Models</vt:lpstr>
      <vt:lpstr>Deriving the Equations</vt:lpstr>
      <vt:lpstr>HCP</vt:lpstr>
      <vt:lpstr>Solution and Continuous Dependence</vt:lpstr>
      <vt:lpstr>Non-Homogenous Case</vt:lpstr>
      <vt:lpstr>Catalysts</vt:lpstr>
      <vt:lpstr>Non-CP</vt:lpstr>
      <vt:lpstr>Semi-Linear Case</vt:lpstr>
      <vt:lpstr>Enzymes</vt:lpstr>
      <vt:lpstr>How Enzymes Work</vt:lpstr>
      <vt:lpstr>Michaelis-Menten Enzyme Kinetics Model</vt:lpstr>
      <vt:lpstr>Michaelis-Menten Enzyme Kinetics Model</vt:lpstr>
      <vt:lpstr>Taylor to the Rescue!</vt:lpstr>
      <vt:lpstr>Some Extra Information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Boom! Chemical Kinetics</dc:title>
  <dc:creator>Anthony Doria</dc:creator>
  <cp:lastModifiedBy>Jodi McKibben</cp:lastModifiedBy>
  <cp:revision>15</cp:revision>
  <dcterms:created xsi:type="dcterms:W3CDTF">2015-05-04T19:02:01Z</dcterms:created>
  <dcterms:modified xsi:type="dcterms:W3CDTF">2015-05-06T14:09:56Z</dcterms:modified>
</cp:coreProperties>
</file>