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70" r:id="rId4"/>
    <p:sldId id="260" r:id="rId5"/>
    <p:sldId id="266" r:id="rId6"/>
    <p:sldId id="259" r:id="rId7"/>
    <p:sldId id="258" r:id="rId8"/>
    <p:sldId id="264" r:id="rId9"/>
    <p:sldId id="268" r:id="rId10"/>
    <p:sldId id="265" r:id="rId11"/>
    <p:sldId id="27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31F8E-FCEF-B016-A3EA-6D06A309962F}" v="37" dt="2022-07-11T18:45:31.206"/>
    <p1510:client id="{3C074840-9658-4087-9C7B-181D682D9BFB}" v="492" dt="2022-07-07T14:10:02.774"/>
    <p1510:client id="{64CA9B03-B4DD-45D4-98D9-AA5343D442E9}" v="34" dt="2022-06-22T13:06:32.134"/>
    <p1510:client id="{9AD15A97-DC42-1503-2C2B-B7791E092E3B}" v="1" dt="2022-06-29T14:02:41.765"/>
    <p1510:client id="{9F92FC7B-0642-49FF-8993-1C4D77A824A8}" v="535" dt="2022-06-08T13:43:53.963"/>
    <p1510:client id="{C07785DC-67F7-A3AB-B99A-88737EDA332E}" v="179" dt="2022-07-07T19:35:41.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744"/>
  </p:normalViewPr>
  <p:slideViewPr>
    <p:cSldViewPr snapToGrid="0">
      <p:cViewPr varScale="1">
        <p:scale>
          <a:sx n="109" d="100"/>
          <a:sy n="109" d="100"/>
        </p:scale>
        <p:origin x="216"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0F9A8-5F96-4965-B362-8E6A0B4BC84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97D3405-C18A-4470-9812-07969302572B}">
      <dgm:prSet/>
      <dgm:spPr/>
      <dgm:t>
        <a:bodyPr/>
        <a:lstStyle/>
        <a:p>
          <a:r>
            <a:rPr lang="en-US"/>
            <a:t>Case based learning allows preservice teachers to:</a:t>
          </a:r>
        </a:p>
      </dgm:t>
    </dgm:pt>
    <dgm:pt modelId="{55E6C612-23AC-4438-885D-FEACB177EEF7}" type="parTrans" cxnId="{C9ADA0D3-1528-4A33-9786-048501D8853D}">
      <dgm:prSet/>
      <dgm:spPr/>
      <dgm:t>
        <a:bodyPr/>
        <a:lstStyle/>
        <a:p>
          <a:endParaRPr lang="en-US"/>
        </a:p>
      </dgm:t>
    </dgm:pt>
    <dgm:pt modelId="{6D0682EA-41CF-4400-824C-290EFE2551CC}" type="sibTrans" cxnId="{C9ADA0D3-1528-4A33-9786-048501D8853D}">
      <dgm:prSet/>
      <dgm:spPr/>
      <dgm:t>
        <a:bodyPr/>
        <a:lstStyle/>
        <a:p>
          <a:endParaRPr lang="en-US"/>
        </a:p>
      </dgm:t>
    </dgm:pt>
    <dgm:pt modelId="{24983EA8-DCDB-4849-9424-71F7B620848D}">
      <dgm:prSet/>
      <dgm:spPr/>
      <dgm:t>
        <a:bodyPr/>
        <a:lstStyle/>
        <a:p>
          <a:r>
            <a:rPr lang="en-US"/>
            <a:t>Develop critical inquiry and analytical skills. </a:t>
          </a:r>
          <a:br>
            <a:rPr lang="en-US"/>
          </a:br>
          <a:r>
            <a:rPr lang="en-US" b="0"/>
            <a:t>(Gunn and Williams, 2015 and Cho et al., 2015)</a:t>
          </a:r>
        </a:p>
      </dgm:t>
    </dgm:pt>
    <dgm:pt modelId="{63D3C97F-2E2E-495C-856F-8EC59B13007A}" type="parTrans" cxnId="{C37E6D99-BCA2-4803-97D8-A7577AC5D57A}">
      <dgm:prSet/>
      <dgm:spPr/>
      <dgm:t>
        <a:bodyPr/>
        <a:lstStyle/>
        <a:p>
          <a:endParaRPr lang="en-US"/>
        </a:p>
      </dgm:t>
    </dgm:pt>
    <dgm:pt modelId="{BB01E8B3-922D-4288-B3EE-5BBFF84E0CC8}" type="sibTrans" cxnId="{C37E6D99-BCA2-4803-97D8-A7577AC5D57A}">
      <dgm:prSet/>
      <dgm:spPr/>
      <dgm:t>
        <a:bodyPr/>
        <a:lstStyle/>
        <a:p>
          <a:endParaRPr lang="en-US"/>
        </a:p>
      </dgm:t>
    </dgm:pt>
    <dgm:pt modelId="{5F24EA45-3722-4D95-BBB5-434076287D96}">
      <dgm:prSet/>
      <dgm:spPr/>
      <dgm:t>
        <a:bodyPr/>
        <a:lstStyle/>
        <a:p>
          <a:r>
            <a:rPr lang="en-US"/>
            <a:t>Apply theory-based knowledge to real world situations prior to in person field experiences or student teaching. (Gravett et al, 2017)</a:t>
          </a:r>
        </a:p>
      </dgm:t>
    </dgm:pt>
    <dgm:pt modelId="{9054D15F-F729-4CA3-8F6D-E616268D9592}" type="parTrans" cxnId="{AB528513-77CF-414E-A18D-A506FCC793F1}">
      <dgm:prSet/>
      <dgm:spPr/>
      <dgm:t>
        <a:bodyPr/>
        <a:lstStyle/>
        <a:p>
          <a:endParaRPr lang="en-US"/>
        </a:p>
      </dgm:t>
    </dgm:pt>
    <dgm:pt modelId="{9DD34442-8235-4EFB-AE24-D0B43F906544}" type="sibTrans" cxnId="{AB528513-77CF-414E-A18D-A506FCC793F1}">
      <dgm:prSet/>
      <dgm:spPr/>
      <dgm:t>
        <a:bodyPr/>
        <a:lstStyle/>
        <a:p>
          <a:endParaRPr lang="en-US"/>
        </a:p>
      </dgm:t>
    </dgm:pt>
    <dgm:pt modelId="{BE5C9B4E-D75D-4A15-B773-0064F2A1F650}">
      <dgm:prSet/>
      <dgm:spPr/>
      <dgm:t>
        <a:bodyPr/>
        <a:lstStyle/>
        <a:p>
          <a:r>
            <a:rPr lang="en-US"/>
            <a:t>Gain access to hard-to-reach populations that they may not have exposure to during field experiences or student teaching. (Billingsly and Scheuermann, 2014)</a:t>
          </a:r>
          <a:br>
            <a:rPr lang="en-US"/>
          </a:br>
          <a:endParaRPr lang="en-US"/>
        </a:p>
      </dgm:t>
    </dgm:pt>
    <dgm:pt modelId="{085FDDB0-5531-4663-A1CD-5EC6232FE384}" type="parTrans" cxnId="{D33D797D-C9CF-4D3E-8E36-70BF2776FE3D}">
      <dgm:prSet/>
      <dgm:spPr/>
      <dgm:t>
        <a:bodyPr/>
        <a:lstStyle/>
        <a:p>
          <a:endParaRPr lang="en-US"/>
        </a:p>
      </dgm:t>
    </dgm:pt>
    <dgm:pt modelId="{F2241D00-10A7-4282-9D38-B5E115B9C382}" type="sibTrans" cxnId="{D33D797D-C9CF-4D3E-8E36-70BF2776FE3D}">
      <dgm:prSet/>
      <dgm:spPr/>
      <dgm:t>
        <a:bodyPr/>
        <a:lstStyle/>
        <a:p>
          <a:endParaRPr lang="en-US"/>
        </a:p>
      </dgm:t>
    </dgm:pt>
    <dgm:pt modelId="{123C79CB-60DB-4AA4-9C4D-49F91AF61BBE}" type="pres">
      <dgm:prSet presAssocID="{B9C0F9A8-5F96-4965-B362-8E6A0B4BC849}" presName="linear" presStyleCnt="0">
        <dgm:presLayoutVars>
          <dgm:animLvl val="lvl"/>
          <dgm:resizeHandles val="exact"/>
        </dgm:presLayoutVars>
      </dgm:prSet>
      <dgm:spPr/>
    </dgm:pt>
    <dgm:pt modelId="{F0D164E8-D0E0-4647-9FA6-8CF61B6DEF35}" type="pres">
      <dgm:prSet presAssocID="{297D3405-C18A-4470-9812-07969302572B}" presName="parentText" presStyleLbl="node1" presStyleIdx="0" presStyleCnt="1">
        <dgm:presLayoutVars>
          <dgm:chMax val="0"/>
          <dgm:bulletEnabled val="1"/>
        </dgm:presLayoutVars>
      </dgm:prSet>
      <dgm:spPr/>
    </dgm:pt>
    <dgm:pt modelId="{8B74E28A-C128-42EB-A7B5-34C57465D7BB}" type="pres">
      <dgm:prSet presAssocID="{297D3405-C18A-4470-9812-07969302572B}" presName="childText" presStyleLbl="revTx" presStyleIdx="0" presStyleCnt="1">
        <dgm:presLayoutVars>
          <dgm:bulletEnabled val="1"/>
        </dgm:presLayoutVars>
      </dgm:prSet>
      <dgm:spPr/>
    </dgm:pt>
  </dgm:ptLst>
  <dgm:cxnLst>
    <dgm:cxn modelId="{AB528513-77CF-414E-A18D-A506FCC793F1}" srcId="{297D3405-C18A-4470-9812-07969302572B}" destId="{5F24EA45-3722-4D95-BBB5-434076287D96}" srcOrd="1" destOrd="0" parTransId="{9054D15F-F729-4CA3-8F6D-E616268D9592}" sibTransId="{9DD34442-8235-4EFB-AE24-D0B43F906544}"/>
    <dgm:cxn modelId="{CA339A2C-F339-4421-AB2C-9D9F08FB9ED0}" type="presOf" srcId="{24983EA8-DCDB-4849-9424-71F7B620848D}" destId="{8B74E28A-C128-42EB-A7B5-34C57465D7BB}" srcOrd="0" destOrd="0" presId="urn:microsoft.com/office/officeart/2005/8/layout/vList2"/>
    <dgm:cxn modelId="{FB812646-9B0B-42A1-BD99-028C10BB9538}" type="presOf" srcId="{297D3405-C18A-4470-9812-07969302572B}" destId="{F0D164E8-D0E0-4647-9FA6-8CF61B6DEF35}" srcOrd="0" destOrd="0" presId="urn:microsoft.com/office/officeart/2005/8/layout/vList2"/>
    <dgm:cxn modelId="{D33D797D-C9CF-4D3E-8E36-70BF2776FE3D}" srcId="{297D3405-C18A-4470-9812-07969302572B}" destId="{BE5C9B4E-D75D-4A15-B773-0064F2A1F650}" srcOrd="2" destOrd="0" parTransId="{085FDDB0-5531-4663-A1CD-5EC6232FE384}" sibTransId="{F2241D00-10A7-4282-9D38-B5E115B9C382}"/>
    <dgm:cxn modelId="{03A03985-4D89-486F-ACF2-68CE3C6AF283}" type="presOf" srcId="{B9C0F9A8-5F96-4965-B362-8E6A0B4BC849}" destId="{123C79CB-60DB-4AA4-9C4D-49F91AF61BBE}" srcOrd="0" destOrd="0" presId="urn:microsoft.com/office/officeart/2005/8/layout/vList2"/>
    <dgm:cxn modelId="{C37E6D99-BCA2-4803-97D8-A7577AC5D57A}" srcId="{297D3405-C18A-4470-9812-07969302572B}" destId="{24983EA8-DCDB-4849-9424-71F7B620848D}" srcOrd="0" destOrd="0" parTransId="{63D3C97F-2E2E-495C-856F-8EC59B13007A}" sibTransId="{BB01E8B3-922D-4288-B3EE-5BBFF84E0CC8}"/>
    <dgm:cxn modelId="{E38BF2B4-9D13-4D25-A9DA-AAF869FF3E7C}" type="presOf" srcId="{BE5C9B4E-D75D-4A15-B773-0064F2A1F650}" destId="{8B74E28A-C128-42EB-A7B5-34C57465D7BB}" srcOrd="0" destOrd="2" presId="urn:microsoft.com/office/officeart/2005/8/layout/vList2"/>
    <dgm:cxn modelId="{C9ADA0D3-1528-4A33-9786-048501D8853D}" srcId="{B9C0F9A8-5F96-4965-B362-8E6A0B4BC849}" destId="{297D3405-C18A-4470-9812-07969302572B}" srcOrd="0" destOrd="0" parTransId="{55E6C612-23AC-4438-885D-FEACB177EEF7}" sibTransId="{6D0682EA-41CF-4400-824C-290EFE2551CC}"/>
    <dgm:cxn modelId="{16CD08E9-B69A-4F13-82AD-3E2B713F9D16}" type="presOf" srcId="{5F24EA45-3722-4D95-BBB5-434076287D96}" destId="{8B74E28A-C128-42EB-A7B5-34C57465D7BB}" srcOrd="0" destOrd="1" presId="urn:microsoft.com/office/officeart/2005/8/layout/vList2"/>
    <dgm:cxn modelId="{B99F85A1-1EFF-423F-859F-35D6FE152EB4}" type="presParOf" srcId="{123C79CB-60DB-4AA4-9C4D-49F91AF61BBE}" destId="{F0D164E8-D0E0-4647-9FA6-8CF61B6DEF35}" srcOrd="0" destOrd="0" presId="urn:microsoft.com/office/officeart/2005/8/layout/vList2"/>
    <dgm:cxn modelId="{24676AF9-E5F3-48BF-8EEA-7C98D5C4A5B8}" type="presParOf" srcId="{123C79CB-60DB-4AA4-9C4D-49F91AF61BBE}" destId="{8B74E28A-C128-42EB-A7B5-34C57465D7B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6D2A6-6932-40FA-9E7A-93DEE137F73A}"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EEFD7CAE-F23F-4648-939A-9CF667EF6DA0}">
      <dgm:prSet/>
      <dgm:spPr/>
      <dgm:t>
        <a:bodyPr/>
        <a:lstStyle/>
        <a:p>
          <a:r>
            <a:rPr lang="en-US"/>
            <a:t>Develop or adapt cases</a:t>
          </a:r>
        </a:p>
      </dgm:t>
    </dgm:pt>
    <dgm:pt modelId="{516B04FB-31ED-4989-B223-D250A23A6FB2}" type="parTrans" cxnId="{10B0902D-5021-4799-B46D-41CC4F3E68E2}">
      <dgm:prSet/>
      <dgm:spPr/>
      <dgm:t>
        <a:bodyPr/>
        <a:lstStyle/>
        <a:p>
          <a:endParaRPr lang="en-US"/>
        </a:p>
      </dgm:t>
    </dgm:pt>
    <dgm:pt modelId="{31C2C066-2B96-4AB6-B3B6-26AFD579D6C8}" type="sibTrans" cxnId="{10B0902D-5021-4799-B46D-41CC4F3E68E2}">
      <dgm:prSet/>
      <dgm:spPr/>
      <dgm:t>
        <a:bodyPr/>
        <a:lstStyle/>
        <a:p>
          <a:endParaRPr lang="en-US"/>
        </a:p>
      </dgm:t>
    </dgm:pt>
    <dgm:pt modelId="{098899F6-57B4-4994-97A9-15082C62A674}">
      <dgm:prSet/>
      <dgm:spPr/>
      <dgm:t>
        <a:bodyPr/>
        <a:lstStyle/>
        <a:p>
          <a:r>
            <a:rPr lang="en-US"/>
            <a:t>Re-write as dialog-based scripts</a:t>
          </a:r>
        </a:p>
      </dgm:t>
    </dgm:pt>
    <dgm:pt modelId="{BFB0ADE9-01C0-4670-AA8A-B470F718EE27}" type="parTrans" cxnId="{6018551D-AE6D-4EE9-9010-49F2D282E8AA}">
      <dgm:prSet/>
      <dgm:spPr/>
      <dgm:t>
        <a:bodyPr/>
        <a:lstStyle/>
        <a:p>
          <a:endParaRPr lang="en-US"/>
        </a:p>
      </dgm:t>
    </dgm:pt>
    <dgm:pt modelId="{C85E48F6-02F4-482A-AD9F-1952CF940FC1}" type="sibTrans" cxnId="{6018551D-AE6D-4EE9-9010-49F2D282E8AA}">
      <dgm:prSet/>
      <dgm:spPr/>
      <dgm:t>
        <a:bodyPr/>
        <a:lstStyle/>
        <a:p>
          <a:endParaRPr lang="en-US"/>
        </a:p>
      </dgm:t>
    </dgm:pt>
    <dgm:pt modelId="{C4DD287A-1896-43D4-8DC3-2284116437EA}">
      <dgm:prSet/>
      <dgm:spPr/>
      <dgm:t>
        <a:bodyPr/>
        <a:lstStyle/>
        <a:p>
          <a:r>
            <a:rPr lang="en-US"/>
            <a:t>Develop storyboards to break up case into scenes</a:t>
          </a:r>
        </a:p>
      </dgm:t>
    </dgm:pt>
    <dgm:pt modelId="{D18DCE15-F332-4884-87BC-FC9A3A890208}" type="parTrans" cxnId="{64A91C51-7348-4E44-A6AF-4424D2646083}">
      <dgm:prSet/>
      <dgm:spPr/>
      <dgm:t>
        <a:bodyPr/>
        <a:lstStyle/>
        <a:p>
          <a:endParaRPr lang="en-US"/>
        </a:p>
      </dgm:t>
    </dgm:pt>
    <dgm:pt modelId="{8C2FC9C4-6958-4D2D-B85E-E3DCA7023484}" type="sibTrans" cxnId="{64A91C51-7348-4E44-A6AF-4424D2646083}">
      <dgm:prSet/>
      <dgm:spPr/>
      <dgm:t>
        <a:bodyPr/>
        <a:lstStyle/>
        <a:p>
          <a:endParaRPr lang="en-US"/>
        </a:p>
      </dgm:t>
    </dgm:pt>
    <dgm:pt modelId="{1CFDB1AD-A637-415F-9264-35DA544E99C9}">
      <dgm:prSet/>
      <dgm:spPr/>
      <dgm:t>
        <a:bodyPr/>
        <a:lstStyle/>
        <a:p>
          <a:r>
            <a:rPr lang="en-US"/>
            <a:t>Recruit and hire actors</a:t>
          </a:r>
        </a:p>
      </dgm:t>
    </dgm:pt>
    <dgm:pt modelId="{EAD8C1D6-9203-4C50-80FD-FB7333A01BFE}" type="parTrans" cxnId="{3A1C2240-7CA8-4B00-A8B4-CFA92C97B2B2}">
      <dgm:prSet/>
      <dgm:spPr/>
      <dgm:t>
        <a:bodyPr/>
        <a:lstStyle/>
        <a:p>
          <a:endParaRPr lang="en-US"/>
        </a:p>
      </dgm:t>
    </dgm:pt>
    <dgm:pt modelId="{C90A4644-21B2-4AFA-AF5F-AB6BEE39A9AC}" type="sibTrans" cxnId="{3A1C2240-7CA8-4B00-A8B4-CFA92C97B2B2}">
      <dgm:prSet/>
      <dgm:spPr/>
      <dgm:t>
        <a:bodyPr/>
        <a:lstStyle/>
        <a:p>
          <a:endParaRPr lang="en-US"/>
        </a:p>
      </dgm:t>
    </dgm:pt>
    <dgm:pt modelId="{11FACBBB-5678-4C9E-B22B-F93FC1ABAFA9}">
      <dgm:prSet/>
      <dgm:spPr/>
      <dgm:t>
        <a:bodyPr/>
        <a:lstStyle/>
        <a:p>
          <a:r>
            <a:rPr lang="en-US"/>
            <a:t>Develop draft animation using text to speech audio</a:t>
          </a:r>
        </a:p>
      </dgm:t>
    </dgm:pt>
    <dgm:pt modelId="{1E85C16C-4BA5-4057-AC16-3D21088B77CD}" type="parTrans" cxnId="{8B5DE54F-C2C6-4ACC-BCE2-E755D689C270}">
      <dgm:prSet/>
      <dgm:spPr/>
      <dgm:t>
        <a:bodyPr/>
        <a:lstStyle/>
        <a:p>
          <a:endParaRPr lang="en-US"/>
        </a:p>
      </dgm:t>
    </dgm:pt>
    <dgm:pt modelId="{67A04BC2-4A9E-4DF3-BC29-B9EA420FB7E2}" type="sibTrans" cxnId="{8B5DE54F-C2C6-4ACC-BCE2-E755D689C270}">
      <dgm:prSet/>
      <dgm:spPr/>
      <dgm:t>
        <a:bodyPr/>
        <a:lstStyle/>
        <a:p>
          <a:endParaRPr lang="en-US"/>
        </a:p>
      </dgm:t>
    </dgm:pt>
    <dgm:pt modelId="{853BF9B6-F544-4F64-8E30-F876212A95AB}">
      <dgm:prSet/>
      <dgm:spPr/>
      <dgm:t>
        <a:bodyPr/>
        <a:lstStyle/>
        <a:p>
          <a:r>
            <a:rPr lang="en-US"/>
            <a:t>Screen draft/alpha animation with content experts for authenticity</a:t>
          </a:r>
        </a:p>
      </dgm:t>
    </dgm:pt>
    <dgm:pt modelId="{BC8AB3BE-D0B5-48D2-A39A-7353BDA8BAF1}" type="parTrans" cxnId="{264ADEB4-4415-4A02-9206-4B5A23E0F3DD}">
      <dgm:prSet/>
      <dgm:spPr/>
      <dgm:t>
        <a:bodyPr/>
        <a:lstStyle/>
        <a:p>
          <a:endParaRPr lang="en-US"/>
        </a:p>
      </dgm:t>
    </dgm:pt>
    <dgm:pt modelId="{AF2DE67D-BF4D-4AF0-ACD0-23BC432EC66C}" type="sibTrans" cxnId="{264ADEB4-4415-4A02-9206-4B5A23E0F3DD}">
      <dgm:prSet/>
      <dgm:spPr/>
      <dgm:t>
        <a:bodyPr/>
        <a:lstStyle/>
        <a:p>
          <a:endParaRPr lang="en-US"/>
        </a:p>
      </dgm:t>
    </dgm:pt>
    <dgm:pt modelId="{D58F5F63-AB6C-45E7-9D54-3AEB520E7E6A}">
      <dgm:prSet/>
      <dgm:spPr/>
      <dgm:t>
        <a:bodyPr/>
        <a:lstStyle/>
        <a:p>
          <a:r>
            <a:rPr lang="en-US"/>
            <a:t>Edit script as needed</a:t>
          </a:r>
        </a:p>
      </dgm:t>
    </dgm:pt>
    <dgm:pt modelId="{7BC5B978-F7E8-464E-B11A-64350E98D597}" type="parTrans" cxnId="{D544E4B1-D3C6-4F10-A232-601469A5F42E}">
      <dgm:prSet/>
      <dgm:spPr/>
      <dgm:t>
        <a:bodyPr/>
        <a:lstStyle/>
        <a:p>
          <a:endParaRPr lang="en-US"/>
        </a:p>
      </dgm:t>
    </dgm:pt>
    <dgm:pt modelId="{784AF713-E690-487B-AE65-274CB3979C23}" type="sibTrans" cxnId="{D544E4B1-D3C6-4F10-A232-601469A5F42E}">
      <dgm:prSet/>
      <dgm:spPr/>
      <dgm:t>
        <a:bodyPr/>
        <a:lstStyle/>
        <a:p>
          <a:endParaRPr lang="en-US"/>
        </a:p>
      </dgm:t>
    </dgm:pt>
    <dgm:pt modelId="{1CCDC6C3-DBB3-4537-A049-8677CE61868D}">
      <dgm:prSet/>
      <dgm:spPr/>
      <dgm:t>
        <a:bodyPr/>
        <a:lstStyle/>
        <a:p>
          <a:r>
            <a:rPr lang="en-US"/>
            <a:t>Record audio and connect to animation</a:t>
          </a:r>
        </a:p>
      </dgm:t>
    </dgm:pt>
    <dgm:pt modelId="{0388D9CB-5E66-4428-B70E-5E7FACDC9BF8}" type="parTrans" cxnId="{294852AD-1023-4D06-9F62-890BE9CCEC3C}">
      <dgm:prSet/>
      <dgm:spPr/>
      <dgm:t>
        <a:bodyPr/>
        <a:lstStyle/>
        <a:p>
          <a:endParaRPr lang="en-US"/>
        </a:p>
      </dgm:t>
    </dgm:pt>
    <dgm:pt modelId="{285A19F3-70A1-4B89-84D6-62EA6B2EC01E}" type="sibTrans" cxnId="{294852AD-1023-4D06-9F62-890BE9CCEC3C}">
      <dgm:prSet/>
      <dgm:spPr/>
      <dgm:t>
        <a:bodyPr/>
        <a:lstStyle/>
        <a:p>
          <a:endParaRPr lang="en-US"/>
        </a:p>
      </dgm:t>
    </dgm:pt>
    <dgm:pt modelId="{478B9AED-30FE-4DE5-A393-3D45BDCC9630}" type="pres">
      <dgm:prSet presAssocID="{A926D2A6-6932-40FA-9E7A-93DEE137F73A}" presName="Name0" presStyleCnt="0">
        <dgm:presLayoutVars>
          <dgm:dir/>
          <dgm:resizeHandles val="exact"/>
        </dgm:presLayoutVars>
      </dgm:prSet>
      <dgm:spPr/>
    </dgm:pt>
    <dgm:pt modelId="{09CF2F81-5041-4174-ABDD-3845781E3126}" type="pres">
      <dgm:prSet presAssocID="{EEFD7CAE-F23F-4648-939A-9CF667EF6DA0}" presName="node" presStyleLbl="node1" presStyleIdx="0" presStyleCnt="8">
        <dgm:presLayoutVars>
          <dgm:bulletEnabled val="1"/>
        </dgm:presLayoutVars>
      </dgm:prSet>
      <dgm:spPr/>
    </dgm:pt>
    <dgm:pt modelId="{9410759F-D3B8-4557-9905-5715F78C3FC7}" type="pres">
      <dgm:prSet presAssocID="{31C2C066-2B96-4AB6-B3B6-26AFD579D6C8}" presName="sibTrans" presStyleLbl="sibTrans1D1" presStyleIdx="0" presStyleCnt="7"/>
      <dgm:spPr/>
    </dgm:pt>
    <dgm:pt modelId="{1FFD1F85-072C-4B19-A449-433FF759E243}" type="pres">
      <dgm:prSet presAssocID="{31C2C066-2B96-4AB6-B3B6-26AFD579D6C8}" presName="connectorText" presStyleLbl="sibTrans1D1" presStyleIdx="0" presStyleCnt="7"/>
      <dgm:spPr/>
    </dgm:pt>
    <dgm:pt modelId="{4A1FAA87-DDAB-41D6-B3F4-C83F325D6C00}" type="pres">
      <dgm:prSet presAssocID="{098899F6-57B4-4994-97A9-15082C62A674}" presName="node" presStyleLbl="node1" presStyleIdx="1" presStyleCnt="8">
        <dgm:presLayoutVars>
          <dgm:bulletEnabled val="1"/>
        </dgm:presLayoutVars>
      </dgm:prSet>
      <dgm:spPr/>
    </dgm:pt>
    <dgm:pt modelId="{6AEB2510-9CAE-466D-A13D-E5B11E0D9DF0}" type="pres">
      <dgm:prSet presAssocID="{C85E48F6-02F4-482A-AD9F-1952CF940FC1}" presName="sibTrans" presStyleLbl="sibTrans1D1" presStyleIdx="1" presStyleCnt="7"/>
      <dgm:spPr/>
    </dgm:pt>
    <dgm:pt modelId="{370F57E5-2F3A-4857-B859-56214A51775E}" type="pres">
      <dgm:prSet presAssocID="{C85E48F6-02F4-482A-AD9F-1952CF940FC1}" presName="connectorText" presStyleLbl="sibTrans1D1" presStyleIdx="1" presStyleCnt="7"/>
      <dgm:spPr/>
    </dgm:pt>
    <dgm:pt modelId="{CDF00280-1D59-46D9-8077-09AB38DFD6B0}" type="pres">
      <dgm:prSet presAssocID="{C4DD287A-1896-43D4-8DC3-2284116437EA}" presName="node" presStyleLbl="node1" presStyleIdx="2" presStyleCnt="8">
        <dgm:presLayoutVars>
          <dgm:bulletEnabled val="1"/>
        </dgm:presLayoutVars>
      </dgm:prSet>
      <dgm:spPr/>
    </dgm:pt>
    <dgm:pt modelId="{DB238D52-B45F-479C-9E79-83E8EC64C429}" type="pres">
      <dgm:prSet presAssocID="{8C2FC9C4-6958-4D2D-B85E-E3DCA7023484}" presName="sibTrans" presStyleLbl="sibTrans1D1" presStyleIdx="2" presStyleCnt="7"/>
      <dgm:spPr/>
    </dgm:pt>
    <dgm:pt modelId="{49FAA9BB-693F-4668-B49B-5A466EE49302}" type="pres">
      <dgm:prSet presAssocID="{8C2FC9C4-6958-4D2D-B85E-E3DCA7023484}" presName="connectorText" presStyleLbl="sibTrans1D1" presStyleIdx="2" presStyleCnt="7"/>
      <dgm:spPr/>
    </dgm:pt>
    <dgm:pt modelId="{A27F9BBA-0580-4E80-BBA7-E69EC7E96F97}" type="pres">
      <dgm:prSet presAssocID="{1CFDB1AD-A637-415F-9264-35DA544E99C9}" presName="node" presStyleLbl="node1" presStyleIdx="3" presStyleCnt="8">
        <dgm:presLayoutVars>
          <dgm:bulletEnabled val="1"/>
        </dgm:presLayoutVars>
      </dgm:prSet>
      <dgm:spPr/>
    </dgm:pt>
    <dgm:pt modelId="{29DB5908-102D-4624-911A-BA73AF740543}" type="pres">
      <dgm:prSet presAssocID="{C90A4644-21B2-4AFA-AF5F-AB6BEE39A9AC}" presName="sibTrans" presStyleLbl="sibTrans1D1" presStyleIdx="3" presStyleCnt="7"/>
      <dgm:spPr/>
    </dgm:pt>
    <dgm:pt modelId="{B6F12038-5485-42C8-864E-EC6E1A1E06CD}" type="pres">
      <dgm:prSet presAssocID="{C90A4644-21B2-4AFA-AF5F-AB6BEE39A9AC}" presName="connectorText" presStyleLbl="sibTrans1D1" presStyleIdx="3" presStyleCnt="7"/>
      <dgm:spPr/>
    </dgm:pt>
    <dgm:pt modelId="{5167B480-6BAA-41F1-9B43-3C642D45C0D0}" type="pres">
      <dgm:prSet presAssocID="{11FACBBB-5678-4C9E-B22B-F93FC1ABAFA9}" presName="node" presStyleLbl="node1" presStyleIdx="4" presStyleCnt="8">
        <dgm:presLayoutVars>
          <dgm:bulletEnabled val="1"/>
        </dgm:presLayoutVars>
      </dgm:prSet>
      <dgm:spPr/>
    </dgm:pt>
    <dgm:pt modelId="{C564EC17-A23E-4B78-9093-1DD41380BA2C}" type="pres">
      <dgm:prSet presAssocID="{67A04BC2-4A9E-4DF3-BC29-B9EA420FB7E2}" presName="sibTrans" presStyleLbl="sibTrans1D1" presStyleIdx="4" presStyleCnt="7"/>
      <dgm:spPr/>
    </dgm:pt>
    <dgm:pt modelId="{3804A821-6CE2-4F4C-9D39-03BDBEBA7B7B}" type="pres">
      <dgm:prSet presAssocID="{67A04BC2-4A9E-4DF3-BC29-B9EA420FB7E2}" presName="connectorText" presStyleLbl="sibTrans1D1" presStyleIdx="4" presStyleCnt="7"/>
      <dgm:spPr/>
    </dgm:pt>
    <dgm:pt modelId="{C478E26F-82A3-459C-9BF7-61E37DBE6BE7}" type="pres">
      <dgm:prSet presAssocID="{853BF9B6-F544-4F64-8E30-F876212A95AB}" presName="node" presStyleLbl="node1" presStyleIdx="5" presStyleCnt="8">
        <dgm:presLayoutVars>
          <dgm:bulletEnabled val="1"/>
        </dgm:presLayoutVars>
      </dgm:prSet>
      <dgm:spPr/>
    </dgm:pt>
    <dgm:pt modelId="{A33BCB56-D9D9-4373-9BA7-44D95F9DB3AE}" type="pres">
      <dgm:prSet presAssocID="{AF2DE67D-BF4D-4AF0-ACD0-23BC432EC66C}" presName="sibTrans" presStyleLbl="sibTrans1D1" presStyleIdx="5" presStyleCnt="7"/>
      <dgm:spPr/>
    </dgm:pt>
    <dgm:pt modelId="{C8CFCE67-C529-4762-B762-B1BF96D147E9}" type="pres">
      <dgm:prSet presAssocID="{AF2DE67D-BF4D-4AF0-ACD0-23BC432EC66C}" presName="connectorText" presStyleLbl="sibTrans1D1" presStyleIdx="5" presStyleCnt="7"/>
      <dgm:spPr/>
    </dgm:pt>
    <dgm:pt modelId="{DE732345-B9A1-4065-A4F4-B8C347B9B06A}" type="pres">
      <dgm:prSet presAssocID="{D58F5F63-AB6C-45E7-9D54-3AEB520E7E6A}" presName="node" presStyleLbl="node1" presStyleIdx="6" presStyleCnt="8">
        <dgm:presLayoutVars>
          <dgm:bulletEnabled val="1"/>
        </dgm:presLayoutVars>
      </dgm:prSet>
      <dgm:spPr/>
    </dgm:pt>
    <dgm:pt modelId="{9521A240-1F9F-4E61-8C9D-7AB70265FDBB}" type="pres">
      <dgm:prSet presAssocID="{784AF713-E690-487B-AE65-274CB3979C23}" presName="sibTrans" presStyleLbl="sibTrans1D1" presStyleIdx="6" presStyleCnt="7"/>
      <dgm:spPr/>
    </dgm:pt>
    <dgm:pt modelId="{0211CD5B-ED73-4721-975D-9C18D93B2D93}" type="pres">
      <dgm:prSet presAssocID="{784AF713-E690-487B-AE65-274CB3979C23}" presName="connectorText" presStyleLbl="sibTrans1D1" presStyleIdx="6" presStyleCnt="7"/>
      <dgm:spPr/>
    </dgm:pt>
    <dgm:pt modelId="{1CBF2B1B-D432-41C8-BC10-5D13A18B95D6}" type="pres">
      <dgm:prSet presAssocID="{1CCDC6C3-DBB3-4537-A049-8677CE61868D}" presName="node" presStyleLbl="node1" presStyleIdx="7" presStyleCnt="8">
        <dgm:presLayoutVars>
          <dgm:bulletEnabled val="1"/>
        </dgm:presLayoutVars>
      </dgm:prSet>
      <dgm:spPr/>
    </dgm:pt>
  </dgm:ptLst>
  <dgm:cxnLst>
    <dgm:cxn modelId="{52189908-DC3C-4BC1-A93F-5192DECF9754}" type="presOf" srcId="{1CCDC6C3-DBB3-4537-A049-8677CE61868D}" destId="{1CBF2B1B-D432-41C8-BC10-5D13A18B95D6}" srcOrd="0" destOrd="0" presId="urn:microsoft.com/office/officeart/2016/7/layout/RepeatingBendingProcessNew"/>
    <dgm:cxn modelId="{56DD830D-18DB-4D27-8067-B1A42FDC93C9}" type="presOf" srcId="{67A04BC2-4A9E-4DF3-BC29-B9EA420FB7E2}" destId="{3804A821-6CE2-4F4C-9D39-03BDBEBA7B7B}" srcOrd="1" destOrd="0" presId="urn:microsoft.com/office/officeart/2016/7/layout/RepeatingBendingProcessNew"/>
    <dgm:cxn modelId="{1B62E70F-5C3D-404D-9196-4C0124337938}" type="presOf" srcId="{C85E48F6-02F4-482A-AD9F-1952CF940FC1}" destId="{6AEB2510-9CAE-466D-A13D-E5B11E0D9DF0}" srcOrd="0" destOrd="0" presId="urn:microsoft.com/office/officeart/2016/7/layout/RepeatingBendingProcessNew"/>
    <dgm:cxn modelId="{6018551D-AE6D-4EE9-9010-49F2D282E8AA}" srcId="{A926D2A6-6932-40FA-9E7A-93DEE137F73A}" destId="{098899F6-57B4-4994-97A9-15082C62A674}" srcOrd="1" destOrd="0" parTransId="{BFB0ADE9-01C0-4670-AA8A-B470F718EE27}" sibTransId="{C85E48F6-02F4-482A-AD9F-1952CF940FC1}"/>
    <dgm:cxn modelId="{E1EDE42A-7313-422B-8352-FF5A5CE8B2E6}" type="presOf" srcId="{853BF9B6-F544-4F64-8E30-F876212A95AB}" destId="{C478E26F-82A3-459C-9BF7-61E37DBE6BE7}" srcOrd="0" destOrd="0" presId="urn:microsoft.com/office/officeart/2016/7/layout/RepeatingBendingProcessNew"/>
    <dgm:cxn modelId="{10B0902D-5021-4799-B46D-41CC4F3E68E2}" srcId="{A926D2A6-6932-40FA-9E7A-93DEE137F73A}" destId="{EEFD7CAE-F23F-4648-939A-9CF667EF6DA0}" srcOrd="0" destOrd="0" parTransId="{516B04FB-31ED-4989-B223-D250A23A6FB2}" sibTransId="{31C2C066-2B96-4AB6-B3B6-26AFD579D6C8}"/>
    <dgm:cxn modelId="{62FE0130-BE6E-4356-9A79-69AE3B1B65E1}" type="presOf" srcId="{AF2DE67D-BF4D-4AF0-ACD0-23BC432EC66C}" destId="{C8CFCE67-C529-4762-B762-B1BF96D147E9}" srcOrd="1" destOrd="0" presId="urn:microsoft.com/office/officeart/2016/7/layout/RepeatingBendingProcessNew"/>
    <dgm:cxn modelId="{3A1C2240-7CA8-4B00-A8B4-CFA92C97B2B2}" srcId="{A926D2A6-6932-40FA-9E7A-93DEE137F73A}" destId="{1CFDB1AD-A637-415F-9264-35DA544E99C9}" srcOrd="3" destOrd="0" parTransId="{EAD8C1D6-9203-4C50-80FD-FB7333A01BFE}" sibTransId="{C90A4644-21B2-4AFA-AF5F-AB6BEE39A9AC}"/>
    <dgm:cxn modelId="{83A75040-A8D2-44C8-9E2F-7DBCD926AE75}" type="presOf" srcId="{C85E48F6-02F4-482A-AD9F-1952CF940FC1}" destId="{370F57E5-2F3A-4857-B859-56214A51775E}" srcOrd="1" destOrd="0" presId="urn:microsoft.com/office/officeart/2016/7/layout/RepeatingBendingProcessNew"/>
    <dgm:cxn modelId="{8B5DE54F-C2C6-4ACC-BCE2-E755D689C270}" srcId="{A926D2A6-6932-40FA-9E7A-93DEE137F73A}" destId="{11FACBBB-5678-4C9E-B22B-F93FC1ABAFA9}" srcOrd="4" destOrd="0" parTransId="{1E85C16C-4BA5-4057-AC16-3D21088B77CD}" sibTransId="{67A04BC2-4A9E-4DF3-BC29-B9EA420FB7E2}"/>
    <dgm:cxn modelId="{64A91C51-7348-4E44-A6AF-4424D2646083}" srcId="{A926D2A6-6932-40FA-9E7A-93DEE137F73A}" destId="{C4DD287A-1896-43D4-8DC3-2284116437EA}" srcOrd="2" destOrd="0" parTransId="{D18DCE15-F332-4884-87BC-FC9A3A890208}" sibTransId="{8C2FC9C4-6958-4D2D-B85E-E3DCA7023484}"/>
    <dgm:cxn modelId="{893A2E54-0F94-45AF-9494-4F4C56942672}" type="presOf" srcId="{31C2C066-2B96-4AB6-B3B6-26AFD579D6C8}" destId="{1FFD1F85-072C-4B19-A449-433FF759E243}" srcOrd="1" destOrd="0" presId="urn:microsoft.com/office/officeart/2016/7/layout/RepeatingBendingProcessNew"/>
    <dgm:cxn modelId="{638F6154-E0DB-4929-997A-000E4E18A9E9}" type="presOf" srcId="{098899F6-57B4-4994-97A9-15082C62A674}" destId="{4A1FAA87-DDAB-41D6-B3F4-C83F325D6C00}" srcOrd="0" destOrd="0" presId="urn:microsoft.com/office/officeart/2016/7/layout/RepeatingBendingProcessNew"/>
    <dgm:cxn modelId="{E56C8764-41D3-4988-A7BE-841B912FDDB3}" type="presOf" srcId="{67A04BC2-4A9E-4DF3-BC29-B9EA420FB7E2}" destId="{C564EC17-A23E-4B78-9093-1DD41380BA2C}" srcOrd="0" destOrd="0" presId="urn:microsoft.com/office/officeart/2016/7/layout/RepeatingBendingProcessNew"/>
    <dgm:cxn modelId="{B1DC316D-2E72-4785-8AA8-6C9C6A6F2CA2}" type="presOf" srcId="{A926D2A6-6932-40FA-9E7A-93DEE137F73A}" destId="{478B9AED-30FE-4DE5-A393-3D45BDCC9630}" srcOrd="0" destOrd="0" presId="urn:microsoft.com/office/officeart/2016/7/layout/RepeatingBendingProcessNew"/>
    <dgm:cxn modelId="{B794D376-5595-4BD0-983C-594170FCA858}" type="presOf" srcId="{784AF713-E690-487B-AE65-274CB3979C23}" destId="{0211CD5B-ED73-4721-975D-9C18D93B2D93}" srcOrd="1" destOrd="0" presId="urn:microsoft.com/office/officeart/2016/7/layout/RepeatingBendingProcessNew"/>
    <dgm:cxn modelId="{25924A8B-180D-4974-9848-9A6773692A89}" type="presOf" srcId="{8C2FC9C4-6958-4D2D-B85E-E3DCA7023484}" destId="{49FAA9BB-693F-4668-B49B-5A466EE49302}" srcOrd="1" destOrd="0" presId="urn:microsoft.com/office/officeart/2016/7/layout/RepeatingBendingProcessNew"/>
    <dgm:cxn modelId="{68F478AA-7189-4E5E-AC70-51543B32E9C5}" type="presOf" srcId="{D58F5F63-AB6C-45E7-9D54-3AEB520E7E6A}" destId="{DE732345-B9A1-4065-A4F4-B8C347B9B06A}" srcOrd="0" destOrd="0" presId="urn:microsoft.com/office/officeart/2016/7/layout/RepeatingBendingProcessNew"/>
    <dgm:cxn modelId="{294852AD-1023-4D06-9F62-890BE9CCEC3C}" srcId="{A926D2A6-6932-40FA-9E7A-93DEE137F73A}" destId="{1CCDC6C3-DBB3-4537-A049-8677CE61868D}" srcOrd="7" destOrd="0" parTransId="{0388D9CB-5E66-4428-B70E-5E7FACDC9BF8}" sibTransId="{285A19F3-70A1-4B89-84D6-62EA6B2EC01E}"/>
    <dgm:cxn modelId="{291C79AF-056F-4965-BCA4-026335EBA3E6}" type="presOf" srcId="{AF2DE67D-BF4D-4AF0-ACD0-23BC432EC66C}" destId="{A33BCB56-D9D9-4373-9BA7-44D95F9DB3AE}" srcOrd="0" destOrd="0" presId="urn:microsoft.com/office/officeart/2016/7/layout/RepeatingBendingProcessNew"/>
    <dgm:cxn modelId="{D544E4B1-D3C6-4F10-A232-601469A5F42E}" srcId="{A926D2A6-6932-40FA-9E7A-93DEE137F73A}" destId="{D58F5F63-AB6C-45E7-9D54-3AEB520E7E6A}" srcOrd="6" destOrd="0" parTransId="{7BC5B978-F7E8-464E-B11A-64350E98D597}" sibTransId="{784AF713-E690-487B-AE65-274CB3979C23}"/>
    <dgm:cxn modelId="{264ADEB4-4415-4A02-9206-4B5A23E0F3DD}" srcId="{A926D2A6-6932-40FA-9E7A-93DEE137F73A}" destId="{853BF9B6-F544-4F64-8E30-F876212A95AB}" srcOrd="5" destOrd="0" parTransId="{BC8AB3BE-D0B5-48D2-A39A-7353BDA8BAF1}" sibTransId="{AF2DE67D-BF4D-4AF0-ACD0-23BC432EC66C}"/>
    <dgm:cxn modelId="{9CFEC8B6-F828-4019-B8D1-DF2BC968285D}" type="presOf" srcId="{31C2C066-2B96-4AB6-B3B6-26AFD579D6C8}" destId="{9410759F-D3B8-4557-9905-5715F78C3FC7}" srcOrd="0" destOrd="0" presId="urn:microsoft.com/office/officeart/2016/7/layout/RepeatingBendingProcessNew"/>
    <dgm:cxn modelId="{59FF4CBA-B462-4C52-8CD7-8037BA85E29A}" type="presOf" srcId="{C4DD287A-1896-43D4-8DC3-2284116437EA}" destId="{CDF00280-1D59-46D9-8077-09AB38DFD6B0}" srcOrd="0" destOrd="0" presId="urn:microsoft.com/office/officeart/2016/7/layout/RepeatingBendingProcessNew"/>
    <dgm:cxn modelId="{3AF814BD-BBBB-402D-B205-5C8558AB8812}" type="presOf" srcId="{8C2FC9C4-6958-4D2D-B85E-E3DCA7023484}" destId="{DB238D52-B45F-479C-9E79-83E8EC64C429}" srcOrd="0" destOrd="0" presId="urn:microsoft.com/office/officeart/2016/7/layout/RepeatingBendingProcessNew"/>
    <dgm:cxn modelId="{0F10DDC1-050B-4561-82E6-D404BC4C0390}" type="presOf" srcId="{C90A4644-21B2-4AFA-AF5F-AB6BEE39A9AC}" destId="{29DB5908-102D-4624-911A-BA73AF740543}" srcOrd="0" destOrd="0" presId="urn:microsoft.com/office/officeart/2016/7/layout/RepeatingBendingProcessNew"/>
    <dgm:cxn modelId="{A3635DC2-B8C7-4D2C-9BCA-9F8409DE493D}" type="presOf" srcId="{11FACBBB-5678-4C9E-B22B-F93FC1ABAFA9}" destId="{5167B480-6BAA-41F1-9B43-3C642D45C0D0}" srcOrd="0" destOrd="0" presId="urn:microsoft.com/office/officeart/2016/7/layout/RepeatingBendingProcessNew"/>
    <dgm:cxn modelId="{6C98E9C2-B33C-4270-960A-D4F4D5207E42}" type="presOf" srcId="{1CFDB1AD-A637-415F-9264-35DA544E99C9}" destId="{A27F9BBA-0580-4E80-BBA7-E69EC7E96F97}" srcOrd="0" destOrd="0" presId="urn:microsoft.com/office/officeart/2016/7/layout/RepeatingBendingProcessNew"/>
    <dgm:cxn modelId="{4ED9DCC4-F262-4B83-8BC5-1838AD156E51}" type="presOf" srcId="{C90A4644-21B2-4AFA-AF5F-AB6BEE39A9AC}" destId="{B6F12038-5485-42C8-864E-EC6E1A1E06CD}" srcOrd="1" destOrd="0" presId="urn:microsoft.com/office/officeart/2016/7/layout/RepeatingBendingProcessNew"/>
    <dgm:cxn modelId="{C85C39C8-A040-4BF2-BB63-B53D68C96C48}" type="presOf" srcId="{784AF713-E690-487B-AE65-274CB3979C23}" destId="{9521A240-1F9F-4E61-8C9D-7AB70265FDBB}" srcOrd="0" destOrd="0" presId="urn:microsoft.com/office/officeart/2016/7/layout/RepeatingBendingProcessNew"/>
    <dgm:cxn modelId="{925252E5-A712-4940-8B1E-D7BC63382F45}" type="presOf" srcId="{EEFD7CAE-F23F-4648-939A-9CF667EF6DA0}" destId="{09CF2F81-5041-4174-ABDD-3845781E3126}" srcOrd="0" destOrd="0" presId="urn:microsoft.com/office/officeart/2016/7/layout/RepeatingBendingProcessNew"/>
    <dgm:cxn modelId="{DC450AE5-39BE-4B42-A639-5A8C61EA7258}" type="presParOf" srcId="{478B9AED-30FE-4DE5-A393-3D45BDCC9630}" destId="{09CF2F81-5041-4174-ABDD-3845781E3126}" srcOrd="0" destOrd="0" presId="urn:microsoft.com/office/officeart/2016/7/layout/RepeatingBendingProcessNew"/>
    <dgm:cxn modelId="{EEFC6706-B2A2-45A2-B0D3-AB32D3E05177}" type="presParOf" srcId="{478B9AED-30FE-4DE5-A393-3D45BDCC9630}" destId="{9410759F-D3B8-4557-9905-5715F78C3FC7}" srcOrd="1" destOrd="0" presId="urn:microsoft.com/office/officeart/2016/7/layout/RepeatingBendingProcessNew"/>
    <dgm:cxn modelId="{5F97EE6D-5101-418C-9A9B-D08BF69F92C6}" type="presParOf" srcId="{9410759F-D3B8-4557-9905-5715F78C3FC7}" destId="{1FFD1F85-072C-4B19-A449-433FF759E243}" srcOrd="0" destOrd="0" presId="urn:microsoft.com/office/officeart/2016/7/layout/RepeatingBendingProcessNew"/>
    <dgm:cxn modelId="{A5C186C2-7549-4125-8C2B-7723337C80F2}" type="presParOf" srcId="{478B9AED-30FE-4DE5-A393-3D45BDCC9630}" destId="{4A1FAA87-DDAB-41D6-B3F4-C83F325D6C00}" srcOrd="2" destOrd="0" presId="urn:microsoft.com/office/officeart/2016/7/layout/RepeatingBendingProcessNew"/>
    <dgm:cxn modelId="{EC58E1AB-B0F8-44D9-89F8-0F898183C62E}" type="presParOf" srcId="{478B9AED-30FE-4DE5-A393-3D45BDCC9630}" destId="{6AEB2510-9CAE-466D-A13D-E5B11E0D9DF0}" srcOrd="3" destOrd="0" presId="urn:microsoft.com/office/officeart/2016/7/layout/RepeatingBendingProcessNew"/>
    <dgm:cxn modelId="{8C941256-21A2-4DD9-B914-00E664D3929A}" type="presParOf" srcId="{6AEB2510-9CAE-466D-A13D-E5B11E0D9DF0}" destId="{370F57E5-2F3A-4857-B859-56214A51775E}" srcOrd="0" destOrd="0" presId="urn:microsoft.com/office/officeart/2016/7/layout/RepeatingBendingProcessNew"/>
    <dgm:cxn modelId="{2332EF96-CFAD-4B56-8ECB-9FB8A358C4AD}" type="presParOf" srcId="{478B9AED-30FE-4DE5-A393-3D45BDCC9630}" destId="{CDF00280-1D59-46D9-8077-09AB38DFD6B0}" srcOrd="4" destOrd="0" presId="urn:microsoft.com/office/officeart/2016/7/layout/RepeatingBendingProcessNew"/>
    <dgm:cxn modelId="{D881932B-9AC5-49D3-B686-AB60AD20699F}" type="presParOf" srcId="{478B9AED-30FE-4DE5-A393-3D45BDCC9630}" destId="{DB238D52-B45F-479C-9E79-83E8EC64C429}" srcOrd="5" destOrd="0" presId="urn:microsoft.com/office/officeart/2016/7/layout/RepeatingBendingProcessNew"/>
    <dgm:cxn modelId="{BB81F65C-60BD-41F0-B6FF-8B5136993480}" type="presParOf" srcId="{DB238D52-B45F-479C-9E79-83E8EC64C429}" destId="{49FAA9BB-693F-4668-B49B-5A466EE49302}" srcOrd="0" destOrd="0" presId="urn:microsoft.com/office/officeart/2016/7/layout/RepeatingBendingProcessNew"/>
    <dgm:cxn modelId="{41276486-6200-43D8-92B9-FB5000B0479E}" type="presParOf" srcId="{478B9AED-30FE-4DE5-A393-3D45BDCC9630}" destId="{A27F9BBA-0580-4E80-BBA7-E69EC7E96F97}" srcOrd="6" destOrd="0" presId="urn:microsoft.com/office/officeart/2016/7/layout/RepeatingBendingProcessNew"/>
    <dgm:cxn modelId="{D4C3C945-CC29-42E3-8E27-03E182F5AA97}" type="presParOf" srcId="{478B9AED-30FE-4DE5-A393-3D45BDCC9630}" destId="{29DB5908-102D-4624-911A-BA73AF740543}" srcOrd="7" destOrd="0" presId="urn:microsoft.com/office/officeart/2016/7/layout/RepeatingBendingProcessNew"/>
    <dgm:cxn modelId="{BBBE69D9-E5BD-4477-840B-7364D45907DE}" type="presParOf" srcId="{29DB5908-102D-4624-911A-BA73AF740543}" destId="{B6F12038-5485-42C8-864E-EC6E1A1E06CD}" srcOrd="0" destOrd="0" presId="urn:microsoft.com/office/officeart/2016/7/layout/RepeatingBendingProcessNew"/>
    <dgm:cxn modelId="{4CF424F0-D235-493D-83A4-F423A8679732}" type="presParOf" srcId="{478B9AED-30FE-4DE5-A393-3D45BDCC9630}" destId="{5167B480-6BAA-41F1-9B43-3C642D45C0D0}" srcOrd="8" destOrd="0" presId="urn:microsoft.com/office/officeart/2016/7/layout/RepeatingBendingProcessNew"/>
    <dgm:cxn modelId="{7514281E-8906-4B16-A870-3530C3741C08}" type="presParOf" srcId="{478B9AED-30FE-4DE5-A393-3D45BDCC9630}" destId="{C564EC17-A23E-4B78-9093-1DD41380BA2C}" srcOrd="9" destOrd="0" presId="urn:microsoft.com/office/officeart/2016/7/layout/RepeatingBendingProcessNew"/>
    <dgm:cxn modelId="{ED140A51-52F7-4EDD-96EE-8C0399DE1D04}" type="presParOf" srcId="{C564EC17-A23E-4B78-9093-1DD41380BA2C}" destId="{3804A821-6CE2-4F4C-9D39-03BDBEBA7B7B}" srcOrd="0" destOrd="0" presId="urn:microsoft.com/office/officeart/2016/7/layout/RepeatingBendingProcessNew"/>
    <dgm:cxn modelId="{BCD97AAB-00FA-4A0B-807A-611BAAFDFFC5}" type="presParOf" srcId="{478B9AED-30FE-4DE5-A393-3D45BDCC9630}" destId="{C478E26F-82A3-459C-9BF7-61E37DBE6BE7}" srcOrd="10" destOrd="0" presId="urn:microsoft.com/office/officeart/2016/7/layout/RepeatingBendingProcessNew"/>
    <dgm:cxn modelId="{AE6C3C41-CAA0-4B8F-99E4-75FB5338D5C1}" type="presParOf" srcId="{478B9AED-30FE-4DE5-A393-3D45BDCC9630}" destId="{A33BCB56-D9D9-4373-9BA7-44D95F9DB3AE}" srcOrd="11" destOrd="0" presId="urn:microsoft.com/office/officeart/2016/7/layout/RepeatingBendingProcessNew"/>
    <dgm:cxn modelId="{A7D444D6-EFDD-4B14-9194-A7C3CA517617}" type="presParOf" srcId="{A33BCB56-D9D9-4373-9BA7-44D95F9DB3AE}" destId="{C8CFCE67-C529-4762-B762-B1BF96D147E9}" srcOrd="0" destOrd="0" presId="urn:microsoft.com/office/officeart/2016/7/layout/RepeatingBendingProcessNew"/>
    <dgm:cxn modelId="{D0C5DF6A-4283-4D5F-AB3F-FF4383A067CD}" type="presParOf" srcId="{478B9AED-30FE-4DE5-A393-3D45BDCC9630}" destId="{DE732345-B9A1-4065-A4F4-B8C347B9B06A}" srcOrd="12" destOrd="0" presId="urn:microsoft.com/office/officeart/2016/7/layout/RepeatingBendingProcessNew"/>
    <dgm:cxn modelId="{0853D80A-F5DF-49A9-BAE2-66715140B673}" type="presParOf" srcId="{478B9AED-30FE-4DE5-A393-3D45BDCC9630}" destId="{9521A240-1F9F-4E61-8C9D-7AB70265FDBB}" srcOrd="13" destOrd="0" presId="urn:microsoft.com/office/officeart/2016/7/layout/RepeatingBendingProcessNew"/>
    <dgm:cxn modelId="{0ACC5366-E47D-4057-BCBB-B61083AAE97A}" type="presParOf" srcId="{9521A240-1F9F-4E61-8C9D-7AB70265FDBB}" destId="{0211CD5B-ED73-4721-975D-9C18D93B2D93}" srcOrd="0" destOrd="0" presId="urn:microsoft.com/office/officeart/2016/7/layout/RepeatingBendingProcessNew"/>
    <dgm:cxn modelId="{7EE85ADC-F78A-42C2-8AAE-E19974258730}" type="presParOf" srcId="{478B9AED-30FE-4DE5-A393-3D45BDCC9630}" destId="{1CBF2B1B-D432-41C8-BC10-5D13A18B95D6}"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4CADE1-7431-4B2F-B052-37A1A8582188}"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D8ADE5F9-5868-4C99-AF39-C1122FDC8B37}">
      <dgm:prSet/>
      <dgm:spPr/>
      <dgm:t>
        <a:bodyPr/>
        <a:lstStyle/>
        <a:p>
          <a:r>
            <a:rPr lang="en-US"/>
            <a:t>Break</a:t>
          </a:r>
        </a:p>
      </dgm:t>
    </dgm:pt>
    <dgm:pt modelId="{B58D442D-C1AF-434D-9D00-171775F30D09}" type="parTrans" cxnId="{EF4FB23F-924E-4600-8A58-DAC63CCB8D7F}">
      <dgm:prSet/>
      <dgm:spPr/>
      <dgm:t>
        <a:bodyPr/>
        <a:lstStyle/>
        <a:p>
          <a:endParaRPr lang="en-US"/>
        </a:p>
      </dgm:t>
    </dgm:pt>
    <dgm:pt modelId="{D6742EDB-8711-4B94-8558-598525F4C1D0}" type="sibTrans" cxnId="{EF4FB23F-924E-4600-8A58-DAC63CCB8D7F}">
      <dgm:prSet/>
      <dgm:spPr/>
      <dgm:t>
        <a:bodyPr/>
        <a:lstStyle/>
        <a:p>
          <a:endParaRPr lang="en-US"/>
        </a:p>
      </dgm:t>
    </dgm:pt>
    <dgm:pt modelId="{1AA2847C-E897-4530-B47F-2ADBB7A15698}">
      <dgm:prSet/>
      <dgm:spPr/>
      <dgm:t>
        <a:bodyPr/>
        <a:lstStyle/>
        <a:p>
          <a:r>
            <a:rPr lang="en-US"/>
            <a:t>Break scripts down by role</a:t>
          </a:r>
        </a:p>
      </dgm:t>
    </dgm:pt>
    <dgm:pt modelId="{39A28BCF-7194-47B4-883D-17DD88CA43FA}" type="parTrans" cxnId="{03F5DC5E-D71B-48F6-B489-5845A7BDD6C1}">
      <dgm:prSet/>
      <dgm:spPr/>
      <dgm:t>
        <a:bodyPr/>
        <a:lstStyle/>
        <a:p>
          <a:endParaRPr lang="en-US"/>
        </a:p>
      </dgm:t>
    </dgm:pt>
    <dgm:pt modelId="{77D3E86C-ECBB-4698-8114-97CEC0E12FA4}" type="sibTrans" cxnId="{03F5DC5E-D71B-48F6-B489-5845A7BDD6C1}">
      <dgm:prSet/>
      <dgm:spPr/>
      <dgm:t>
        <a:bodyPr/>
        <a:lstStyle/>
        <a:p>
          <a:endParaRPr lang="en-US"/>
        </a:p>
      </dgm:t>
    </dgm:pt>
    <dgm:pt modelId="{C89F0C99-92AB-4D99-8A15-EB63B7204C1F}">
      <dgm:prSet/>
      <dgm:spPr/>
      <dgm:t>
        <a:bodyPr/>
        <a:lstStyle/>
        <a:p>
          <a:r>
            <a:rPr lang="en-US"/>
            <a:t>Recruit and select</a:t>
          </a:r>
        </a:p>
      </dgm:t>
    </dgm:pt>
    <dgm:pt modelId="{2976CCE8-93A6-4514-B9B3-D1F580054E04}" type="parTrans" cxnId="{6EE378BB-C05D-4B68-955C-570D0E8C1842}">
      <dgm:prSet/>
      <dgm:spPr/>
      <dgm:t>
        <a:bodyPr/>
        <a:lstStyle/>
        <a:p>
          <a:endParaRPr lang="en-US"/>
        </a:p>
      </dgm:t>
    </dgm:pt>
    <dgm:pt modelId="{AB920BE5-3618-4E7A-8D23-0B3AF1BEC312}" type="sibTrans" cxnId="{6EE378BB-C05D-4B68-955C-570D0E8C1842}">
      <dgm:prSet/>
      <dgm:spPr/>
      <dgm:t>
        <a:bodyPr/>
        <a:lstStyle/>
        <a:p>
          <a:endParaRPr lang="en-US"/>
        </a:p>
      </dgm:t>
    </dgm:pt>
    <dgm:pt modelId="{2174C23C-D252-41DF-9C80-45D08B602D20}">
      <dgm:prSet/>
      <dgm:spPr/>
      <dgm:t>
        <a:bodyPr/>
        <a:lstStyle/>
        <a:p>
          <a:r>
            <a:rPr lang="en-US"/>
            <a:t>Recruit and select actors</a:t>
          </a:r>
        </a:p>
      </dgm:t>
    </dgm:pt>
    <dgm:pt modelId="{0DD2878B-4B49-4D60-AA9C-F50E8BFD22B4}" type="parTrans" cxnId="{14752A86-B57F-4C71-8390-0CADFAC2B0B8}">
      <dgm:prSet/>
      <dgm:spPr/>
      <dgm:t>
        <a:bodyPr/>
        <a:lstStyle/>
        <a:p>
          <a:endParaRPr lang="en-US"/>
        </a:p>
      </dgm:t>
    </dgm:pt>
    <dgm:pt modelId="{7963DAC9-11C9-4C39-93F0-116FBC585399}" type="sibTrans" cxnId="{14752A86-B57F-4C71-8390-0CADFAC2B0B8}">
      <dgm:prSet/>
      <dgm:spPr/>
      <dgm:t>
        <a:bodyPr/>
        <a:lstStyle/>
        <a:p>
          <a:endParaRPr lang="en-US"/>
        </a:p>
      </dgm:t>
    </dgm:pt>
    <dgm:pt modelId="{5DD27516-EF84-4959-A102-AB34469604EB}">
      <dgm:prSet/>
      <dgm:spPr/>
      <dgm:t>
        <a:bodyPr/>
        <a:lstStyle/>
        <a:p>
          <a:r>
            <a:rPr lang="en-US"/>
            <a:t>Record</a:t>
          </a:r>
        </a:p>
      </dgm:t>
    </dgm:pt>
    <dgm:pt modelId="{B979FF1C-914E-465A-9BAD-A6B710075930}" type="parTrans" cxnId="{89179BDE-F5B8-4DB8-BB9F-46114FEBE86E}">
      <dgm:prSet/>
      <dgm:spPr/>
      <dgm:t>
        <a:bodyPr/>
        <a:lstStyle/>
        <a:p>
          <a:endParaRPr lang="en-US"/>
        </a:p>
      </dgm:t>
    </dgm:pt>
    <dgm:pt modelId="{D4B16873-1671-462D-9E1D-72B3485726AA}" type="sibTrans" cxnId="{89179BDE-F5B8-4DB8-BB9F-46114FEBE86E}">
      <dgm:prSet/>
      <dgm:spPr/>
      <dgm:t>
        <a:bodyPr/>
        <a:lstStyle/>
        <a:p>
          <a:endParaRPr lang="en-US"/>
        </a:p>
      </dgm:t>
    </dgm:pt>
    <dgm:pt modelId="{B9695763-BC2A-49FC-A4EE-9B36869AFB2D}">
      <dgm:prSet/>
      <dgm:spPr/>
      <dgm:t>
        <a:bodyPr/>
        <a:lstStyle/>
        <a:p>
          <a:r>
            <a:rPr lang="en-US"/>
            <a:t>Record each actor</a:t>
          </a:r>
        </a:p>
      </dgm:t>
    </dgm:pt>
    <dgm:pt modelId="{1F9D1809-89B0-4EC9-AE9D-84D3C940B885}" type="parTrans" cxnId="{E2B9E16A-C410-4116-8D80-1A1343FF7F45}">
      <dgm:prSet/>
      <dgm:spPr/>
      <dgm:t>
        <a:bodyPr/>
        <a:lstStyle/>
        <a:p>
          <a:endParaRPr lang="en-US"/>
        </a:p>
      </dgm:t>
    </dgm:pt>
    <dgm:pt modelId="{0B00D9B9-8C23-4C3C-9AAF-52845DAAF237}" type="sibTrans" cxnId="{E2B9E16A-C410-4116-8D80-1A1343FF7F45}">
      <dgm:prSet/>
      <dgm:spPr/>
      <dgm:t>
        <a:bodyPr/>
        <a:lstStyle/>
        <a:p>
          <a:endParaRPr lang="en-US"/>
        </a:p>
      </dgm:t>
    </dgm:pt>
    <dgm:pt modelId="{E8CC4E39-392E-4F3B-AFB1-3A20034ABBC3}">
      <dgm:prSet/>
      <dgm:spPr/>
      <dgm:t>
        <a:bodyPr/>
        <a:lstStyle/>
        <a:p>
          <a:pPr rtl="0"/>
          <a:r>
            <a:rPr lang="en-US">
              <a:latin typeface="Calibri Light" panose="020F0302020204030204"/>
            </a:rPr>
            <a:t>Capture character and emotion</a:t>
          </a:r>
        </a:p>
      </dgm:t>
    </dgm:pt>
    <dgm:pt modelId="{EBC3622E-EBE4-47B0-95CD-7589BF0294F1}" type="parTrans" cxnId="{53059B66-22E2-4D07-9EF7-E29929CCB675}">
      <dgm:prSet/>
      <dgm:spPr/>
      <dgm:t>
        <a:bodyPr/>
        <a:lstStyle/>
        <a:p>
          <a:endParaRPr lang="en-US"/>
        </a:p>
      </dgm:t>
    </dgm:pt>
    <dgm:pt modelId="{76C16D3E-BAFE-4068-A676-BB970D31BCFD}" type="sibTrans" cxnId="{53059B66-22E2-4D07-9EF7-E29929CCB675}">
      <dgm:prSet/>
      <dgm:spPr/>
      <dgm:t>
        <a:bodyPr/>
        <a:lstStyle/>
        <a:p>
          <a:endParaRPr lang="en-US"/>
        </a:p>
      </dgm:t>
    </dgm:pt>
    <dgm:pt modelId="{F732E119-793A-4D37-B2C2-5766FC62DC60}">
      <dgm:prSet phldr="0"/>
      <dgm:spPr/>
      <dgm:t>
        <a:bodyPr/>
        <a:lstStyle/>
        <a:p>
          <a:pPr rtl="0"/>
          <a:r>
            <a:rPr lang="en-US">
              <a:latin typeface="Calibri Light" panose="020F0302020204030204"/>
            </a:rPr>
            <a:t>Narrators were critical</a:t>
          </a:r>
        </a:p>
      </dgm:t>
    </dgm:pt>
    <dgm:pt modelId="{B8BD0C0E-B5C1-4339-999C-1B9494F190C6}" type="parTrans" cxnId="{DA2F0C80-34EF-4F27-BCD4-C12C70EF806E}">
      <dgm:prSet/>
      <dgm:spPr/>
    </dgm:pt>
    <dgm:pt modelId="{C51FB97C-4750-4FC4-8141-92F3930528EB}" type="sibTrans" cxnId="{DA2F0C80-34EF-4F27-BCD4-C12C70EF806E}">
      <dgm:prSet/>
      <dgm:spPr/>
    </dgm:pt>
    <dgm:pt modelId="{4929D205-505C-4E74-AC51-40293582C5A7}">
      <dgm:prSet phldr="0"/>
      <dgm:spPr/>
      <dgm:t>
        <a:bodyPr/>
        <a:lstStyle/>
        <a:p>
          <a:pPr rtl="0"/>
          <a:r>
            <a:rPr lang="en-US">
              <a:latin typeface="Calibri Light" panose="020F0302020204030204"/>
            </a:rPr>
            <a:t>Vocal performances of challenging characters</a:t>
          </a:r>
        </a:p>
      </dgm:t>
    </dgm:pt>
    <dgm:pt modelId="{EA7ABD18-D8E3-4E94-800F-74AC1B6E8341}" type="parTrans" cxnId="{AEF64AFB-75FC-4290-910A-2C86D2065ACA}">
      <dgm:prSet/>
      <dgm:spPr/>
    </dgm:pt>
    <dgm:pt modelId="{3286D578-BDF2-4A45-B39E-5FE2C4D51750}" type="sibTrans" cxnId="{AEF64AFB-75FC-4290-910A-2C86D2065ACA}">
      <dgm:prSet/>
      <dgm:spPr/>
    </dgm:pt>
    <dgm:pt modelId="{E76E6A57-C8D3-4C26-9ED9-7B18E71F9F00}">
      <dgm:prSet phldr="0"/>
      <dgm:spPr/>
      <dgm:t>
        <a:bodyPr/>
        <a:lstStyle/>
        <a:p>
          <a:r>
            <a:rPr lang="en-US">
              <a:latin typeface="Calibri Light" panose="020F0302020204030204"/>
            </a:rPr>
            <a:t>Each</a:t>
          </a:r>
          <a:r>
            <a:rPr lang="en-US"/>
            <a:t> line must be saved individually. </a:t>
          </a:r>
        </a:p>
      </dgm:t>
    </dgm:pt>
    <dgm:pt modelId="{12C5AC68-E64B-415E-A3FC-B47732EFEB20}" type="parTrans" cxnId="{E0556955-DEBF-47D7-903F-CCAFE0DA6597}">
      <dgm:prSet/>
      <dgm:spPr/>
    </dgm:pt>
    <dgm:pt modelId="{C6C3CF07-1A32-4973-8CFE-1E0CBF3D9EDA}" type="sibTrans" cxnId="{E0556955-DEBF-47D7-903F-CCAFE0DA6597}">
      <dgm:prSet/>
      <dgm:spPr/>
    </dgm:pt>
    <dgm:pt modelId="{E7C40049-8CFC-4C15-83F3-2F8C1AAEBFA6}" type="pres">
      <dgm:prSet presAssocID="{174CADE1-7431-4B2F-B052-37A1A8582188}" presName="Name0" presStyleCnt="0">
        <dgm:presLayoutVars>
          <dgm:dir/>
          <dgm:animLvl val="lvl"/>
          <dgm:resizeHandles val="exact"/>
        </dgm:presLayoutVars>
      </dgm:prSet>
      <dgm:spPr/>
    </dgm:pt>
    <dgm:pt modelId="{80BAC242-6240-4DC0-8280-92C851FA4408}" type="pres">
      <dgm:prSet presAssocID="{5DD27516-EF84-4959-A102-AB34469604EB}" presName="boxAndChildren" presStyleCnt="0"/>
      <dgm:spPr/>
    </dgm:pt>
    <dgm:pt modelId="{09414694-2ADF-4C4F-AD7D-7669E4F010DC}" type="pres">
      <dgm:prSet presAssocID="{5DD27516-EF84-4959-A102-AB34469604EB}" presName="parentTextBox" presStyleLbl="alignNode1" presStyleIdx="0" presStyleCnt="3"/>
      <dgm:spPr/>
    </dgm:pt>
    <dgm:pt modelId="{BD1CCB2B-6C8B-41A3-97A6-28AE6A5F79F7}" type="pres">
      <dgm:prSet presAssocID="{5DD27516-EF84-4959-A102-AB34469604EB}" presName="descendantBox" presStyleLbl="bgAccFollowNode1" presStyleIdx="0" presStyleCnt="3"/>
      <dgm:spPr/>
    </dgm:pt>
    <dgm:pt modelId="{98B706F6-F140-4E19-BAAA-452BF09C24BC}" type="pres">
      <dgm:prSet presAssocID="{AB920BE5-3618-4E7A-8D23-0B3AF1BEC312}" presName="sp" presStyleCnt="0"/>
      <dgm:spPr/>
    </dgm:pt>
    <dgm:pt modelId="{E7505781-D3C6-47E9-831B-8549C21373CE}" type="pres">
      <dgm:prSet presAssocID="{C89F0C99-92AB-4D99-8A15-EB63B7204C1F}" presName="arrowAndChildren" presStyleCnt="0"/>
      <dgm:spPr/>
    </dgm:pt>
    <dgm:pt modelId="{871F4C7B-F5C6-47CC-9DF2-82EE762CC261}" type="pres">
      <dgm:prSet presAssocID="{C89F0C99-92AB-4D99-8A15-EB63B7204C1F}" presName="parentTextArrow" presStyleLbl="node1" presStyleIdx="0" presStyleCnt="0"/>
      <dgm:spPr/>
    </dgm:pt>
    <dgm:pt modelId="{B18D8052-04B3-4379-BFDC-80484171D40D}" type="pres">
      <dgm:prSet presAssocID="{C89F0C99-92AB-4D99-8A15-EB63B7204C1F}" presName="arrow" presStyleLbl="alignNode1" presStyleIdx="1" presStyleCnt="3"/>
      <dgm:spPr/>
    </dgm:pt>
    <dgm:pt modelId="{C3ED5CE9-02BB-49F1-9FED-F262AC1E7A2D}" type="pres">
      <dgm:prSet presAssocID="{C89F0C99-92AB-4D99-8A15-EB63B7204C1F}" presName="descendantArrow" presStyleLbl="bgAccFollowNode1" presStyleIdx="1" presStyleCnt="3"/>
      <dgm:spPr/>
    </dgm:pt>
    <dgm:pt modelId="{9715C9CB-1D57-40AC-8187-DD69A29562E2}" type="pres">
      <dgm:prSet presAssocID="{D6742EDB-8711-4B94-8558-598525F4C1D0}" presName="sp" presStyleCnt="0"/>
      <dgm:spPr/>
    </dgm:pt>
    <dgm:pt modelId="{1068D049-33EE-4674-AC8B-B1F0E9BA37CC}" type="pres">
      <dgm:prSet presAssocID="{D8ADE5F9-5868-4C99-AF39-C1122FDC8B37}" presName="arrowAndChildren" presStyleCnt="0"/>
      <dgm:spPr/>
    </dgm:pt>
    <dgm:pt modelId="{DA1B4BD5-E43B-40B2-A667-6147F8C3E9EB}" type="pres">
      <dgm:prSet presAssocID="{D8ADE5F9-5868-4C99-AF39-C1122FDC8B37}" presName="parentTextArrow" presStyleLbl="node1" presStyleIdx="0" presStyleCnt="0"/>
      <dgm:spPr/>
    </dgm:pt>
    <dgm:pt modelId="{F81E816E-36AA-449E-8CFC-736E3F60A8A6}" type="pres">
      <dgm:prSet presAssocID="{D8ADE5F9-5868-4C99-AF39-C1122FDC8B37}" presName="arrow" presStyleLbl="alignNode1" presStyleIdx="2" presStyleCnt="3"/>
      <dgm:spPr/>
    </dgm:pt>
    <dgm:pt modelId="{A4028E32-00F3-4CE0-AC58-9ED6CA94DDEB}" type="pres">
      <dgm:prSet presAssocID="{D8ADE5F9-5868-4C99-AF39-C1122FDC8B37}" presName="descendantArrow" presStyleLbl="bgAccFollowNode1" presStyleIdx="2" presStyleCnt="3"/>
      <dgm:spPr/>
    </dgm:pt>
  </dgm:ptLst>
  <dgm:cxnLst>
    <dgm:cxn modelId="{A63AB812-AF99-418F-9FB1-06C400200B6C}" type="presOf" srcId="{174CADE1-7431-4B2F-B052-37A1A8582188}" destId="{E7C40049-8CFC-4C15-83F3-2F8C1AAEBFA6}" srcOrd="0" destOrd="0" presId="urn:microsoft.com/office/officeart/2016/7/layout/VerticalDownArrowProcess"/>
    <dgm:cxn modelId="{8B9CCF25-B0D8-4B7A-B216-DC69C14C793C}" type="presOf" srcId="{B9695763-BC2A-49FC-A4EE-9B36869AFB2D}" destId="{BD1CCB2B-6C8B-41A3-97A6-28AE6A5F79F7}" srcOrd="0" destOrd="0" presId="urn:microsoft.com/office/officeart/2016/7/layout/VerticalDownArrowProcess"/>
    <dgm:cxn modelId="{8C84BE2B-4661-42BC-9583-479D0E51F5F8}" type="presOf" srcId="{5DD27516-EF84-4959-A102-AB34469604EB}" destId="{09414694-2ADF-4C4F-AD7D-7669E4F010DC}" srcOrd="0" destOrd="0" presId="urn:microsoft.com/office/officeart/2016/7/layout/VerticalDownArrowProcess"/>
    <dgm:cxn modelId="{26E9F73A-F485-4DB3-A5F8-CEC9A5D61C3F}" type="presOf" srcId="{2174C23C-D252-41DF-9C80-45D08B602D20}" destId="{C3ED5CE9-02BB-49F1-9FED-F262AC1E7A2D}" srcOrd="0" destOrd="0" presId="urn:microsoft.com/office/officeart/2016/7/layout/VerticalDownArrowProcess"/>
    <dgm:cxn modelId="{F3B0993F-BD05-4C05-B538-45AC1D9982F9}" type="presOf" srcId="{D8ADE5F9-5868-4C99-AF39-C1122FDC8B37}" destId="{DA1B4BD5-E43B-40B2-A667-6147F8C3E9EB}" srcOrd="0" destOrd="0" presId="urn:microsoft.com/office/officeart/2016/7/layout/VerticalDownArrowProcess"/>
    <dgm:cxn modelId="{EF4FB23F-924E-4600-8A58-DAC63CCB8D7F}" srcId="{174CADE1-7431-4B2F-B052-37A1A8582188}" destId="{D8ADE5F9-5868-4C99-AF39-C1122FDC8B37}" srcOrd="0" destOrd="0" parTransId="{B58D442D-C1AF-434D-9D00-171775F30D09}" sibTransId="{D6742EDB-8711-4B94-8558-598525F4C1D0}"/>
    <dgm:cxn modelId="{E0556955-DEBF-47D7-903F-CCAFE0DA6597}" srcId="{B9695763-BC2A-49FC-A4EE-9B36869AFB2D}" destId="{E76E6A57-C8D3-4C26-9ED9-7B18E71F9F00}" srcOrd="1" destOrd="0" parTransId="{12C5AC68-E64B-415E-A3FC-B47732EFEB20}" sibTransId="{C6C3CF07-1A32-4973-8CFE-1E0CBF3D9EDA}"/>
    <dgm:cxn modelId="{8D1E6C56-67D5-462A-800F-89124A6AC9E5}" type="presOf" srcId="{E76E6A57-C8D3-4C26-9ED9-7B18E71F9F00}" destId="{BD1CCB2B-6C8B-41A3-97A6-28AE6A5F79F7}" srcOrd="0" destOrd="2" presId="urn:microsoft.com/office/officeart/2016/7/layout/VerticalDownArrowProcess"/>
    <dgm:cxn modelId="{B737F05D-01D0-41BD-BC5A-69A90678CE35}" type="presOf" srcId="{C89F0C99-92AB-4D99-8A15-EB63B7204C1F}" destId="{B18D8052-04B3-4379-BFDC-80484171D40D}" srcOrd="1" destOrd="0" presId="urn:microsoft.com/office/officeart/2016/7/layout/VerticalDownArrowProcess"/>
    <dgm:cxn modelId="{03F5DC5E-D71B-48F6-B489-5845A7BDD6C1}" srcId="{D8ADE5F9-5868-4C99-AF39-C1122FDC8B37}" destId="{1AA2847C-E897-4530-B47F-2ADBB7A15698}" srcOrd="0" destOrd="0" parTransId="{39A28BCF-7194-47B4-883D-17DD88CA43FA}" sibTransId="{77D3E86C-ECBB-4698-8114-97CEC0E12FA4}"/>
    <dgm:cxn modelId="{53059B66-22E2-4D07-9EF7-E29929CCB675}" srcId="{B9695763-BC2A-49FC-A4EE-9B36869AFB2D}" destId="{E8CC4E39-392E-4F3B-AFB1-3A20034ABBC3}" srcOrd="0" destOrd="0" parTransId="{EBC3622E-EBE4-47B0-95CD-7589BF0294F1}" sibTransId="{76C16D3E-BAFE-4068-A676-BB970D31BCFD}"/>
    <dgm:cxn modelId="{E2B9E16A-C410-4116-8D80-1A1343FF7F45}" srcId="{5DD27516-EF84-4959-A102-AB34469604EB}" destId="{B9695763-BC2A-49FC-A4EE-9B36869AFB2D}" srcOrd="0" destOrd="0" parTransId="{1F9D1809-89B0-4EC9-AE9D-84D3C940B885}" sibTransId="{0B00D9B9-8C23-4C3C-9AAF-52845DAAF237}"/>
    <dgm:cxn modelId="{DA2F0C80-34EF-4F27-BCD4-C12C70EF806E}" srcId="{D8ADE5F9-5868-4C99-AF39-C1122FDC8B37}" destId="{F732E119-793A-4D37-B2C2-5766FC62DC60}" srcOrd="1" destOrd="0" parTransId="{B8BD0C0E-B5C1-4339-999C-1B9494F190C6}" sibTransId="{C51FB97C-4750-4FC4-8141-92F3930528EB}"/>
    <dgm:cxn modelId="{242B2A84-CDA3-4760-A78B-86C267C5F0DE}" type="presOf" srcId="{C89F0C99-92AB-4D99-8A15-EB63B7204C1F}" destId="{871F4C7B-F5C6-47CC-9DF2-82EE762CC261}" srcOrd="0" destOrd="0" presId="urn:microsoft.com/office/officeart/2016/7/layout/VerticalDownArrowProcess"/>
    <dgm:cxn modelId="{14752A86-B57F-4C71-8390-0CADFAC2B0B8}" srcId="{C89F0C99-92AB-4D99-8A15-EB63B7204C1F}" destId="{2174C23C-D252-41DF-9C80-45D08B602D20}" srcOrd="0" destOrd="0" parTransId="{0DD2878B-4B49-4D60-AA9C-F50E8BFD22B4}" sibTransId="{7963DAC9-11C9-4C39-93F0-116FBC585399}"/>
    <dgm:cxn modelId="{D58AFEA1-E51C-4CB3-93A9-9F434C81AD95}" type="presOf" srcId="{4929D205-505C-4E74-AC51-40293582C5A7}" destId="{C3ED5CE9-02BB-49F1-9FED-F262AC1E7A2D}" srcOrd="0" destOrd="1" presId="urn:microsoft.com/office/officeart/2016/7/layout/VerticalDownArrowProcess"/>
    <dgm:cxn modelId="{6EE378BB-C05D-4B68-955C-570D0E8C1842}" srcId="{174CADE1-7431-4B2F-B052-37A1A8582188}" destId="{C89F0C99-92AB-4D99-8A15-EB63B7204C1F}" srcOrd="1" destOrd="0" parTransId="{2976CCE8-93A6-4514-B9B3-D1F580054E04}" sibTransId="{AB920BE5-3618-4E7A-8D23-0B3AF1BEC312}"/>
    <dgm:cxn modelId="{739BCEBB-F7E0-40BB-B8B5-BFA0B80901F8}" type="presOf" srcId="{D8ADE5F9-5868-4C99-AF39-C1122FDC8B37}" destId="{F81E816E-36AA-449E-8CFC-736E3F60A8A6}" srcOrd="1" destOrd="0" presId="urn:microsoft.com/office/officeart/2016/7/layout/VerticalDownArrowProcess"/>
    <dgm:cxn modelId="{13AD28BC-FC42-414D-93C7-02A40B879EED}" type="presOf" srcId="{E8CC4E39-392E-4F3B-AFB1-3A20034ABBC3}" destId="{BD1CCB2B-6C8B-41A3-97A6-28AE6A5F79F7}" srcOrd="0" destOrd="1" presId="urn:microsoft.com/office/officeart/2016/7/layout/VerticalDownArrowProcess"/>
    <dgm:cxn modelId="{452B98CE-7F8D-41F5-A914-C5742BBC21A2}" type="presOf" srcId="{F732E119-793A-4D37-B2C2-5766FC62DC60}" destId="{A4028E32-00F3-4CE0-AC58-9ED6CA94DDEB}" srcOrd="0" destOrd="1" presId="urn:microsoft.com/office/officeart/2016/7/layout/VerticalDownArrowProcess"/>
    <dgm:cxn modelId="{5BAB7AD7-DFC7-4BEA-B95A-F40136B493A4}" type="presOf" srcId="{1AA2847C-E897-4530-B47F-2ADBB7A15698}" destId="{A4028E32-00F3-4CE0-AC58-9ED6CA94DDEB}" srcOrd="0" destOrd="0" presId="urn:microsoft.com/office/officeart/2016/7/layout/VerticalDownArrowProcess"/>
    <dgm:cxn modelId="{89179BDE-F5B8-4DB8-BB9F-46114FEBE86E}" srcId="{174CADE1-7431-4B2F-B052-37A1A8582188}" destId="{5DD27516-EF84-4959-A102-AB34469604EB}" srcOrd="2" destOrd="0" parTransId="{B979FF1C-914E-465A-9BAD-A6B710075930}" sibTransId="{D4B16873-1671-462D-9E1D-72B3485726AA}"/>
    <dgm:cxn modelId="{AEF64AFB-75FC-4290-910A-2C86D2065ACA}" srcId="{C89F0C99-92AB-4D99-8A15-EB63B7204C1F}" destId="{4929D205-505C-4E74-AC51-40293582C5A7}" srcOrd="1" destOrd="0" parTransId="{EA7ABD18-D8E3-4E94-800F-74AC1B6E8341}" sibTransId="{3286D578-BDF2-4A45-B39E-5FE2C4D51750}"/>
    <dgm:cxn modelId="{8E0D68BA-FBD4-4BA7-9D68-A3BD6E368944}" type="presParOf" srcId="{E7C40049-8CFC-4C15-83F3-2F8C1AAEBFA6}" destId="{80BAC242-6240-4DC0-8280-92C851FA4408}" srcOrd="0" destOrd="0" presId="urn:microsoft.com/office/officeart/2016/7/layout/VerticalDownArrowProcess"/>
    <dgm:cxn modelId="{13DB1806-3323-43F2-99CD-D5FA5209DE58}" type="presParOf" srcId="{80BAC242-6240-4DC0-8280-92C851FA4408}" destId="{09414694-2ADF-4C4F-AD7D-7669E4F010DC}" srcOrd="0" destOrd="0" presId="urn:microsoft.com/office/officeart/2016/7/layout/VerticalDownArrowProcess"/>
    <dgm:cxn modelId="{2BF7BEE7-4DEC-406C-9F28-F04E3690F133}" type="presParOf" srcId="{80BAC242-6240-4DC0-8280-92C851FA4408}" destId="{BD1CCB2B-6C8B-41A3-97A6-28AE6A5F79F7}" srcOrd="1" destOrd="0" presId="urn:microsoft.com/office/officeart/2016/7/layout/VerticalDownArrowProcess"/>
    <dgm:cxn modelId="{D58AC696-BEB7-49D9-9768-1A4C155226F8}" type="presParOf" srcId="{E7C40049-8CFC-4C15-83F3-2F8C1AAEBFA6}" destId="{98B706F6-F140-4E19-BAAA-452BF09C24BC}" srcOrd="1" destOrd="0" presId="urn:microsoft.com/office/officeart/2016/7/layout/VerticalDownArrowProcess"/>
    <dgm:cxn modelId="{ECA16644-3F0C-4B8E-98C2-EFA354145399}" type="presParOf" srcId="{E7C40049-8CFC-4C15-83F3-2F8C1AAEBFA6}" destId="{E7505781-D3C6-47E9-831B-8549C21373CE}" srcOrd="2" destOrd="0" presId="urn:microsoft.com/office/officeart/2016/7/layout/VerticalDownArrowProcess"/>
    <dgm:cxn modelId="{16A02B77-181E-4605-9F92-39C09DD932BA}" type="presParOf" srcId="{E7505781-D3C6-47E9-831B-8549C21373CE}" destId="{871F4C7B-F5C6-47CC-9DF2-82EE762CC261}" srcOrd="0" destOrd="0" presId="urn:microsoft.com/office/officeart/2016/7/layout/VerticalDownArrowProcess"/>
    <dgm:cxn modelId="{908F5377-4A04-403D-8FA1-EBCC54210CBE}" type="presParOf" srcId="{E7505781-D3C6-47E9-831B-8549C21373CE}" destId="{B18D8052-04B3-4379-BFDC-80484171D40D}" srcOrd="1" destOrd="0" presId="urn:microsoft.com/office/officeart/2016/7/layout/VerticalDownArrowProcess"/>
    <dgm:cxn modelId="{C097E072-3296-473F-B5C8-7AF75C87EB6C}" type="presParOf" srcId="{E7505781-D3C6-47E9-831B-8549C21373CE}" destId="{C3ED5CE9-02BB-49F1-9FED-F262AC1E7A2D}" srcOrd="2" destOrd="0" presId="urn:microsoft.com/office/officeart/2016/7/layout/VerticalDownArrowProcess"/>
    <dgm:cxn modelId="{D97F21CC-E4CC-430F-9056-0FE5D91F1AF9}" type="presParOf" srcId="{E7C40049-8CFC-4C15-83F3-2F8C1AAEBFA6}" destId="{9715C9CB-1D57-40AC-8187-DD69A29562E2}" srcOrd="3" destOrd="0" presId="urn:microsoft.com/office/officeart/2016/7/layout/VerticalDownArrowProcess"/>
    <dgm:cxn modelId="{57D16509-54EB-4B99-9FCF-C5731F40AA98}" type="presParOf" srcId="{E7C40049-8CFC-4C15-83F3-2F8C1AAEBFA6}" destId="{1068D049-33EE-4674-AC8B-B1F0E9BA37CC}" srcOrd="4" destOrd="0" presId="urn:microsoft.com/office/officeart/2016/7/layout/VerticalDownArrowProcess"/>
    <dgm:cxn modelId="{3224C0FE-66A4-4D4E-86EC-DF1E3CEF00B5}" type="presParOf" srcId="{1068D049-33EE-4674-AC8B-B1F0E9BA37CC}" destId="{DA1B4BD5-E43B-40B2-A667-6147F8C3E9EB}" srcOrd="0" destOrd="0" presId="urn:microsoft.com/office/officeart/2016/7/layout/VerticalDownArrowProcess"/>
    <dgm:cxn modelId="{195C5889-B4A7-4514-B798-2D7B023C1A8C}" type="presParOf" srcId="{1068D049-33EE-4674-AC8B-B1F0E9BA37CC}" destId="{F81E816E-36AA-449E-8CFC-736E3F60A8A6}" srcOrd="1" destOrd="0" presId="urn:microsoft.com/office/officeart/2016/7/layout/VerticalDownArrowProcess"/>
    <dgm:cxn modelId="{72965A3B-AF0D-4F7C-9DBC-2EDCAF21503E}" type="presParOf" srcId="{1068D049-33EE-4674-AC8B-B1F0E9BA37CC}" destId="{A4028E32-00F3-4CE0-AC58-9ED6CA94DDEB}"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164E8-D0E0-4647-9FA6-8CF61B6DEF35}">
      <dsp:nvSpPr>
        <dsp:cNvPr id="0" name=""/>
        <dsp:cNvSpPr/>
      </dsp:nvSpPr>
      <dsp:spPr>
        <a:xfrm>
          <a:off x="0" y="134359"/>
          <a:ext cx="7037591"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Case based learning allows preservice teachers to:</a:t>
          </a:r>
        </a:p>
      </dsp:txBody>
      <dsp:txXfrm>
        <a:off x="64083" y="198442"/>
        <a:ext cx="6909425" cy="1184574"/>
      </dsp:txXfrm>
    </dsp:sp>
    <dsp:sp modelId="{8B74E28A-C128-42EB-A7B5-34C57465D7BB}">
      <dsp:nvSpPr>
        <dsp:cNvPr id="0" name=""/>
        <dsp:cNvSpPr/>
      </dsp:nvSpPr>
      <dsp:spPr>
        <a:xfrm>
          <a:off x="0" y="1447099"/>
          <a:ext cx="7037591" cy="3893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44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Develop critical inquiry and analytical skills. </a:t>
          </a:r>
          <a:br>
            <a:rPr lang="en-US" sz="2600" kern="1200"/>
          </a:br>
          <a:r>
            <a:rPr lang="en-US" sz="2600" b="0" kern="1200"/>
            <a:t>(Gunn and Williams, 2015 and Cho et al., 2015)</a:t>
          </a:r>
        </a:p>
        <a:p>
          <a:pPr marL="228600" lvl="1" indent="-228600" algn="l" defTabSz="1155700">
            <a:lnSpc>
              <a:spcPct val="90000"/>
            </a:lnSpc>
            <a:spcBef>
              <a:spcPct val="0"/>
            </a:spcBef>
            <a:spcAft>
              <a:spcPct val="20000"/>
            </a:spcAft>
            <a:buChar char="•"/>
          </a:pPr>
          <a:r>
            <a:rPr lang="en-US" sz="2600" kern="1200"/>
            <a:t>Apply theory-based knowledge to real world situations prior to in person field experiences or student teaching. (Gravett et al, 2017)</a:t>
          </a:r>
        </a:p>
        <a:p>
          <a:pPr marL="228600" lvl="1" indent="-228600" algn="l" defTabSz="1155700">
            <a:lnSpc>
              <a:spcPct val="90000"/>
            </a:lnSpc>
            <a:spcBef>
              <a:spcPct val="0"/>
            </a:spcBef>
            <a:spcAft>
              <a:spcPct val="20000"/>
            </a:spcAft>
            <a:buChar char="•"/>
          </a:pPr>
          <a:r>
            <a:rPr lang="en-US" sz="2600" kern="1200"/>
            <a:t>Gain access to hard-to-reach populations that they may not have exposure to during field experiences or student teaching. (Billingsly and Scheuermann, 2014)</a:t>
          </a:r>
          <a:br>
            <a:rPr lang="en-US" sz="2600" kern="1200"/>
          </a:br>
          <a:endParaRPr lang="en-US" sz="2600" kern="1200"/>
        </a:p>
      </dsp:txBody>
      <dsp:txXfrm>
        <a:off x="0" y="1447099"/>
        <a:ext cx="7037591" cy="3893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0759F-D3B8-4557-9905-5715F78C3FC7}">
      <dsp:nvSpPr>
        <dsp:cNvPr id="0" name=""/>
        <dsp:cNvSpPr/>
      </dsp:nvSpPr>
      <dsp:spPr>
        <a:xfrm>
          <a:off x="2034403" y="1006352"/>
          <a:ext cx="436485" cy="91440"/>
        </a:xfrm>
        <a:custGeom>
          <a:avLst/>
          <a:gdLst/>
          <a:ahLst/>
          <a:cxnLst/>
          <a:rect l="0" t="0" r="0" b="0"/>
          <a:pathLst>
            <a:path>
              <a:moveTo>
                <a:pt x="0" y="45720"/>
              </a:moveTo>
              <a:lnTo>
                <a:pt x="4364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0969" y="1049737"/>
        <a:ext cx="23354" cy="4670"/>
      </dsp:txXfrm>
    </dsp:sp>
    <dsp:sp modelId="{09CF2F81-5041-4174-ABDD-3845781E3126}">
      <dsp:nvSpPr>
        <dsp:cNvPr id="0" name=""/>
        <dsp:cNvSpPr/>
      </dsp:nvSpPr>
      <dsp:spPr>
        <a:xfrm>
          <a:off x="5394" y="442829"/>
          <a:ext cx="2030808" cy="12184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11" tIns="104455" rIns="99511" bIns="104455" numCol="1" spcCol="1270" anchor="ctr" anchorCtr="0">
          <a:noAutofit/>
        </a:bodyPr>
        <a:lstStyle/>
        <a:p>
          <a:pPr marL="0" lvl="0" indent="0" algn="ctr" defTabSz="800100">
            <a:lnSpc>
              <a:spcPct val="90000"/>
            </a:lnSpc>
            <a:spcBef>
              <a:spcPct val="0"/>
            </a:spcBef>
            <a:spcAft>
              <a:spcPct val="35000"/>
            </a:spcAft>
            <a:buNone/>
          </a:pPr>
          <a:r>
            <a:rPr lang="en-US" sz="1800" kern="1200"/>
            <a:t>Develop or adapt cases</a:t>
          </a:r>
        </a:p>
      </dsp:txBody>
      <dsp:txXfrm>
        <a:off x="5394" y="442829"/>
        <a:ext cx="2030808" cy="1218485"/>
      </dsp:txXfrm>
    </dsp:sp>
    <dsp:sp modelId="{6AEB2510-9CAE-466D-A13D-E5B11E0D9DF0}">
      <dsp:nvSpPr>
        <dsp:cNvPr id="0" name=""/>
        <dsp:cNvSpPr/>
      </dsp:nvSpPr>
      <dsp:spPr>
        <a:xfrm>
          <a:off x="4532297" y="1006352"/>
          <a:ext cx="436485" cy="91440"/>
        </a:xfrm>
        <a:custGeom>
          <a:avLst/>
          <a:gdLst/>
          <a:ahLst/>
          <a:cxnLst/>
          <a:rect l="0" t="0" r="0" b="0"/>
          <a:pathLst>
            <a:path>
              <a:moveTo>
                <a:pt x="0" y="45720"/>
              </a:moveTo>
              <a:lnTo>
                <a:pt x="436485"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38863" y="1049737"/>
        <a:ext cx="23354" cy="4670"/>
      </dsp:txXfrm>
    </dsp:sp>
    <dsp:sp modelId="{4A1FAA87-DDAB-41D6-B3F4-C83F325D6C00}">
      <dsp:nvSpPr>
        <dsp:cNvPr id="0" name=""/>
        <dsp:cNvSpPr/>
      </dsp:nvSpPr>
      <dsp:spPr>
        <a:xfrm>
          <a:off x="2503289" y="442829"/>
          <a:ext cx="2030808" cy="12184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11" tIns="104455" rIns="99511" bIns="104455" numCol="1" spcCol="1270" anchor="ctr" anchorCtr="0">
          <a:noAutofit/>
        </a:bodyPr>
        <a:lstStyle/>
        <a:p>
          <a:pPr marL="0" lvl="0" indent="0" algn="ctr" defTabSz="800100">
            <a:lnSpc>
              <a:spcPct val="90000"/>
            </a:lnSpc>
            <a:spcBef>
              <a:spcPct val="0"/>
            </a:spcBef>
            <a:spcAft>
              <a:spcPct val="35000"/>
            </a:spcAft>
            <a:buNone/>
          </a:pPr>
          <a:r>
            <a:rPr lang="en-US" sz="1800" kern="1200"/>
            <a:t>Re-write as dialog-based scripts</a:t>
          </a:r>
        </a:p>
      </dsp:txBody>
      <dsp:txXfrm>
        <a:off x="2503289" y="442829"/>
        <a:ext cx="2030808" cy="1218485"/>
      </dsp:txXfrm>
    </dsp:sp>
    <dsp:sp modelId="{DB238D52-B45F-479C-9E79-83E8EC64C429}">
      <dsp:nvSpPr>
        <dsp:cNvPr id="0" name=""/>
        <dsp:cNvSpPr/>
      </dsp:nvSpPr>
      <dsp:spPr>
        <a:xfrm>
          <a:off x="1020799" y="1659515"/>
          <a:ext cx="4995788" cy="436485"/>
        </a:xfrm>
        <a:custGeom>
          <a:avLst/>
          <a:gdLst/>
          <a:ahLst/>
          <a:cxnLst/>
          <a:rect l="0" t="0" r="0" b="0"/>
          <a:pathLst>
            <a:path>
              <a:moveTo>
                <a:pt x="4995788" y="0"/>
              </a:moveTo>
              <a:lnTo>
                <a:pt x="4995788" y="235342"/>
              </a:lnTo>
              <a:lnTo>
                <a:pt x="0" y="235342"/>
              </a:lnTo>
              <a:lnTo>
                <a:pt x="0" y="436485"/>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3254" y="1875422"/>
        <a:ext cx="250878" cy="4670"/>
      </dsp:txXfrm>
    </dsp:sp>
    <dsp:sp modelId="{CDF00280-1D59-46D9-8077-09AB38DFD6B0}">
      <dsp:nvSpPr>
        <dsp:cNvPr id="0" name=""/>
        <dsp:cNvSpPr/>
      </dsp:nvSpPr>
      <dsp:spPr>
        <a:xfrm>
          <a:off x="5001183" y="442829"/>
          <a:ext cx="2030808" cy="121848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11" tIns="104455" rIns="99511" bIns="104455" numCol="1" spcCol="1270" anchor="ctr" anchorCtr="0">
          <a:noAutofit/>
        </a:bodyPr>
        <a:lstStyle/>
        <a:p>
          <a:pPr marL="0" lvl="0" indent="0" algn="ctr" defTabSz="800100">
            <a:lnSpc>
              <a:spcPct val="90000"/>
            </a:lnSpc>
            <a:spcBef>
              <a:spcPct val="0"/>
            </a:spcBef>
            <a:spcAft>
              <a:spcPct val="35000"/>
            </a:spcAft>
            <a:buNone/>
          </a:pPr>
          <a:r>
            <a:rPr lang="en-US" sz="1800" kern="1200"/>
            <a:t>Develop storyboards to break up case into scenes</a:t>
          </a:r>
        </a:p>
      </dsp:txBody>
      <dsp:txXfrm>
        <a:off x="5001183" y="442829"/>
        <a:ext cx="2030808" cy="1218485"/>
      </dsp:txXfrm>
    </dsp:sp>
    <dsp:sp modelId="{29DB5908-102D-4624-911A-BA73AF740543}">
      <dsp:nvSpPr>
        <dsp:cNvPr id="0" name=""/>
        <dsp:cNvSpPr/>
      </dsp:nvSpPr>
      <dsp:spPr>
        <a:xfrm>
          <a:off x="2034403" y="2691923"/>
          <a:ext cx="436485" cy="91440"/>
        </a:xfrm>
        <a:custGeom>
          <a:avLst/>
          <a:gdLst/>
          <a:ahLst/>
          <a:cxnLst/>
          <a:rect l="0" t="0" r="0" b="0"/>
          <a:pathLst>
            <a:path>
              <a:moveTo>
                <a:pt x="0" y="45720"/>
              </a:moveTo>
              <a:lnTo>
                <a:pt x="43648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0969" y="2735308"/>
        <a:ext cx="23354" cy="4670"/>
      </dsp:txXfrm>
    </dsp:sp>
    <dsp:sp modelId="{A27F9BBA-0580-4E80-BBA7-E69EC7E96F97}">
      <dsp:nvSpPr>
        <dsp:cNvPr id="0" name=""/>
        <dsp:cNvSpPr/>
      </dsp:nvSpPr>
      <dsp:spPr>
        <a:xfrm>
          <a:off x="5394" y="2128400"/>
          <a:ext cx="2030808" cy="12184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11" tIns="104455" rIns="99511" bIns="104455" numCol="1" spcCol="1270" anchor="ctr" anchorCtr="0">
          <a:noAutofit/>
        </a:bodyPr>
        <a:lstStyle/>
        <a:p>
          <a:pPr marL="0" lvl="0" indent="0" algn="ctr" defTabSz="800100">
            <a:lnSpc>
              <a:spcPct val="90000"/>
            </a:lnSpc>
            <a:spcBef>
              <a:spcPct val="0"/>
            </a:spcBef>
            <a:spcAft>
              <a:spcPct val="35000"/>
            </a:spcAft>
            <a:buNone/>
          </a:pPr>
          <a:r>
            <a:rPr lang="en-US" sz="1800" kern="1200"/>
            <a:t>Recruit and hire actors</a:t>
          </a:r>
        </a:p>
      </dsp:txBody>
      <dsp:txXfrm>
        <a:off x="5394" y="2128400"/>
        <a:ext cx="2030808" cy="1218485"/>
      </dsp:txXfrm>
    </dsp:sp>
    <dsp:sp modelId="{C564EC17-A23E-4B78-9093-1DD41380BA2C}">
      <dsp:nvSpPr>
        <dsp:cNvPr id="0" name=""/>
        <dsp:cNvSpPr/>
      </dsp:nvSpPr>
      <dsp:spPr>
        <a:xfrm>
          <a:off x="4532297" y="2691923"/>
          <a:ext cx="436485" cy="91440"/>
        </a:xfrm>
        <a:custGeom>
          <a:avLst/>
          <a:gdLst/>
          <a:ahLst/>
          <a:cxnLst/>
          <a:rect l="0" t="0" r="0" b="0"/>
          <a:pathLst>
            <a:path>
              <a:moveTo>
                <a:pt x="0" y="45720"/>
              </a:moveTo>
              <a:lnTo>
                <a:pt x="43648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38863" y="2735308"/>
        <a:ext cx="23354" cy="4670"/>
      </dsp:txXfrm>
    </dsp:sp>
    <dsp:sp modelId="{5167B480-6BAA-41F1-9B43-3C642D45C0D0}">
      <dsp:nvSpPr>
        <dsp:cNvPr id="0" name=""/>
        <dsp:cNvSpPr/>
      </dsp:nvSpPr>
      <dsp:spPr>
        <a:xfrm>
          <a:off x="2503289" y="2128400"/>
          <a:ext cx="2030808" cy="12184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11" tIns="104455" rIns="99511" bIns="104455" numCol="1" spcCol="1270" anchor="ctr" anchorCtr="0">
          <a:noAutofit/>
        </a:bodyPr>
        <a:lstStyle/>
        <a:p>
          <a:pPr marL="0" lvl="0" indent="0" algn="ctr" defTabSz="800100">
            <a:lnSpc>
              <a:spcPct val="90000"/>
            </a:lnSpc>
            <a:spcBef>
              <a:spcPct val="0"/>
            </a:spcBef>
            <a:spcAft>
              <a:spcPct val="35000"/>
            </a:spcAft>
            <a:buNone/>
          </a:pPr>
          <a:r>
            <a:rPr lang="en-US" sz="1800" kern="1200"/>
            <a:t>Develop draft animation using text to speech audio</a:t>
          </a:r>
        </a:p>
      </dsp:txBody>
      <dsp:txXfrm>
        <a:off x="2503289" y="2128400"/>
        <a:ext cx="2030808" cy="1218485"/>
      </dsp:txXfrm>
    </dsp:sp>
    <dsp:sp modelId="{A33BCB56-D9D9-4373-9BA7-44D95F9DB3AE}">
      <dsp:nvSpPr>
        <dsp:cNvPr id="0" name=""/>
        <dsp:cNvSpPr/>
      </dsp:nvSpPr>
      <dsp:spPr>
        <a:xfrm>
          <a:off x="1020799" y="3345086"/>
          <a:ext cx="4995788" cy="436485"/>
        </a:xfrm>
        <a:custGeom>
          <a:avLst/>
          <a:gdLst/>
          <a:ahLst/>
          <a:cxnLst/>
          <a:rect l="0" t="0" r="0" b="0"/>
          <a:pathLst>
            <a:path>
              <a:moveTo>
                <a:pt x="4995788" y="0"/>
              </a:moveTo>
              <a:lnTo>
                <a:pt x="4995788" y="235342"/>
              </a:lnTo>
              <a:lnTo>
                <a:pt x="0" y="235342"/>
              </a:lnTo>
              <a:lnTo>
                <a:pt x="0" y="436485"/>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3254" y="3560993"/>
        <a:ext cx="250878" cy="4670"/>
      </dsp:txXfrm>
    </dsp:sp>
    <dsp:sp modelId="{C478E26F-82A3-459C-9BF7-61E37DBE6BE7}">
      <dsp:nvSpPr>
        <dsp:cNvPr id="0" name=""/>
        <dsp:cNvSpPr/>
      </dsp:nvSpPr>
      <dsp:spPr>
        <a:xfrm>
          <a:off x="5001183" y="2128400"/>
          <a:ext cx="2030808" cy="12184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11" tIns="104455" rIns="99511" bIns="104455" numCol="1" spcCol="1270" anchor="ctr" anchorCtr="0">
          <a:noAutofit/>
        </a:bodyPr>
        <a:lstStyle/>
        <a:p>
          <a:pPr marL="0" lvl="0" indent="0" algn="ctr" defTabSz="800100">
            <a:lnSpc>
              <a:spcPct val="90000"/>
            </a:lnSpc>
            <a:spcBef>
              <a:spcPct val="0"/>
            </a:spcBef>
            <a:spcAft>
              <a:spcPct val="35000"/>
            </a:spcAft>
            <a:buNone/>
          </a:pPr>
          <a:r>
            <a:rPr lang="en-US" sz="1800" kern="1200"/>
            <a:t>Screen draft/alpha animation with content experts for authenticity</a:t>
          </a:r>
        </a:p>
      </dsp:txBody>
      <dsp:txXfrm>
        <a:off x="5001183" y="2128400"/>
        <a:ext cx="2030808" cy="1218485"/>
      </dsp:txXfrm>
    </dsp:sp>
    <dsp:sp modelId="{9521A240-1F9F-4E61-8C9D-7AB70265FDBB}">
      <dsp:nvSpPr>
        <dsp:cNvPr id="0" name=""/>
        <dsp:cNvSpPr/>
      </dsp:nvSpPr>
      <dsp:spPr>
        <a:xfrm>
          <a:off x="2034403" y="4377494"/>
          <a:ext cx="436485" cy="91440"/>
        </a:xfrm>
        <a:custGeom>
          <a:avLst/>
          <a:gdLst/>
          <a:ahLst/>
          <a:cxnLst/>
          <a:rect l="0" t="0" r="0" b="0"/>
          <a:pathLst>
            <a:path>
              <a:moveTo>
                <a:pt x="0" y="45720"/>
              </a:moveTo>
              <a:lnTo>
                <a:pt x="436485"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0969" y="4420879"/>
        <a:ext cx="23354" cy="4670"/>
      </dsp:txXfrm>
    </dsp:sp>
    <dsp:sp modelId="{DE732345-B9A1-4065-A4F4-B8C347B9B06A}">
      <dsp:nvSpPr>
        <dsp:cNvPr id="0" name=""/>
        <dsp:cNvSpPr/>
      </dsp:nvSpPr>
      <dsp:spPr>
        <a:xfrm>
          <a:off x="5394" y="3813971"/>
          <a:ext cx="2030808" cy="12184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11" tIns="104455" rIns="99511" bIns="104455" numCol="1" spcCol="1270" anchor="ctr" anchorCtr="0">
          <a:noAutofit/>
        </a:bodyPr>
        <a:lstStyle/>
        <a:p>
          <a:pPr marL="0" lvl="0" indent="0" algn="ctr" defTabSz="800100">
            <a:lnSpc>
              <a:spcPct val="90000"/>
            </a:lnSpc>
            <a:spcBef>
              <a:spcPct val="0"/>
            </a:spcBef>
            <a:spcAft>
              <a:spcPct val="35000"/>
            </a:spcAft>
            <a:buNone/>
          </a:pPr>
          <a:r>
            <a:rPr lang="en-US" sz="1800" kern="1200"/>
            <a:t>Edit script as needed</a:t>
          </a:r>
        </a:p>
      </dsp:txBody>
      <dsp:txXfrm>
        <a:off x="5394" y="3813971"/>
        <a:ext cx="2030808" cy="1218485"/>
      </dsp:txXfrm>
    </dsp:sp>
    <dsp:sp modelId="{1CBF2B1B-D432-41C8-BC10-5D13A18B95D6}">
      <dsp:nvSpPr>
        <dsp:cNvPr id="0" name=""/>
        <dsp:cNvSpPr/>
      </dsp:nvSpPr>
      <dsp:spPr>
        <a:xfrm>
          <a:off x="2503289" y="3813971"/>
          <a:ext cx="2030808" cy="121848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11" tIns="104455" rIns="99511" bIns="104455" numCol="1" spcCol="1270" anchor="ctr" anchorCtr="0">
          <a:noAutofit/>
        </a:bodyPr>
        <a:lstStyle/>
        <a:p>
          <a:pPr marL="0" lvl="0" indent="0" algn="ctr" defTabSz="800100">
            <a:lnSpc>
              <a:spcPct val="90000"/>
            </a:lnSpc>
            <a:spcBef>
              <a:spcPct val="0"/>
            </a:spcBef>
            <a:spcAft>
              <a:spcPct val="35000"/>
            </a:spcAft>
            <a:buNone/>
          </a:pPr>
          <a:r>
            <a:rPr lang="en-US" sz="1800" kern="1200"/>
            <a:t>Record audio and connect to animation</a:t>
          </a:r>
        </a:p>
      </dsp:txBody>
      <dsp:txXfrm>
        <a:off x="2503289" y="3813971"/>
        <a:ext cx="2030808" cy="1218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14694-2ADF-4C4F-AD7D-7669E4F010DC}">
      <dsp:nvSpPr>
        <dsp:cNvPr id="0" name=""/>
        <dsp:cNvSpPr/>
      </dsp:nvSpPr>
      <dsp:spPr>
        <a:xfrm>
          <a:off x="0" y="4121538"/>
          <a:ext cx="1759346" cy="135278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125" tIns="199136" rIns="125125" bIns="199136" numCol="1" spcCol="1270" anchor="ctr" anchorCtr="0">
          <a:noAutofit/>
        </a:bodyPr>
        <a:lstStyle/>
        <a:p>
          <a:pPr marL="0" lvl="0" indent="0" algn="ctr" defTabSz="1244600">
            <a:lnSpc>
              <a:spcPct val="90000"/>
            </a:lnSpc>
            <a:spcBef>
              <a:spcPct val="0"/>
            </a:spcBef>
            <a:spcAft>
              <a:spcPct val="35000"/>
            </a:spcAft>
            <a:buNone/>
          </a:pPr>
          <a:r>
            <a:rPr lang="en-US" sz="2800" kern="1200"/>
            <a:t>Record</a:t>
          </a:r>
        </a:p>
      </dsp:txBody>
      <dsp:txXfrm>
        <a:off x="0" y="4121538"/>
        <a:ext cx="1759346" cy="1352780"/>
      </dsp:txXfrm>
    </dsp:sp>
    <dsp:sp modelId="{BD1CCB2B-6C8B-41A3-97A6-28AE6A5F79F7}">
      <dsp:nvSpPr>
        <dsp:cNvPr id="0" name=""/>
        <dsp:cNvSpPr/>
      </dsp:nvSpPr>
      <dsp:spPr>
        <a:xfrm>
          <a:off x="1759346" y="4121538"/>
          <a:ext cx="5278040" cy="13527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64" tIns="241300" rIns="107064" bIns="241300" numCol="1" spcCol="1270" anchor="t" anchorCtr="0">
          <a:noAutofit/>
        </a:bodyPr>
        <a:lstStyle/>
        <a:p>
          <a:pPr marL="0" lvl="0" indent="0" algn="l" defTabSz="844550">
            <a:lnSpc>
              <a:spcPct val="90000"/>
            </a:lnSpc>
            <a:spcBef>
              <a:spcPct val="0"/>
            </a:spcBef>
            <a:spcAft>
              <a:spcPct val="35000"/>
            </a:spcAft>
            <a:buNone/>
          </a:pPr>
          <a:r>
            <a:rPr lang="en-US" sz="1900" kern="1200"/>
            <a:t>Record each actor</a:t>
          </a:r>
        </a:p>
        <a:p>
          <a:pPr marL="114300" lvl="1" indent="-114300" algn="l" defTabSz="666750" rtl="0">
            <a:lnSpc>
              <a:spcPct val="90000"/>
            </a:lnSpc>
            <a:spcBef>
              <a:spcPct val="0"/>
            </a:spcBef>
            <a:spcAft>
              <a:spcPct val="15000"/>
            </a:spcAft>
            <a:buChar char="•"/>
          </a:pPr>
          <a:r>
            <a:rPr lang="en-US" sz="1500" kern="1200">
              <a:latin typeface="Calibri Light" panose="020F0302020204030204"/>
            </a:rPr>
            <a:t>Capture character and emotion</a:t>
          </a:r>
        </a:p>
        <a:p>
          <a:pPr marL="114300" lvl="1" indent="-114300" algn="l" defTabSz="666750">
            <a:lnSpc>
              <a:spcPct val="90000"/>
            </a:lnSpc>
            <a:spcBef>
              <a:spcPct val="0"/>
            </a:spcBef>
            <a:spcAft>
              <a:spcPct val="15000"/>
            </a:spcAft>
            <a:buChar char="•"/>
          </a:pPr>
          <a:r>
            <a:rPr lang="en-US" sz="1500" kern="1200">
              <a:latin typeface="Calibri Light" panose="020F0302020204030204"/>
            </a:rPr>
            <a:t>Each</a:t>
          </a:r>
          <a:r>
            <a:rPr lang="en-US" sz="1500" kern="1200"/>
            <a:t> line must be saved individually. </a:t>
          </a:r>
        </a:p>
      </dsp:txBody>
      <dsp:txXfrm>
        <a:off x="1759346" y="4121538"/>
        <a:ext cx="5278040" cy="1352780"/>
      </dsp:txXfrm>
    </dsp:sp>
    <dsp:sp modelId="{B18D8052-04B3-4379-BFDC-80484171D40D}">
      <dsp:nvSpPr>
        <dsp:cNvPr id="0" name=""/>
        <dsp:cNvSpPr/>
      </dsp:nvSpPr>
      <dsp:spPr>
        <a:xfrm rot="10800000">
          <a:off x="0" y="2061253"/>
          <a:ext cx="1759346" cy="2080576"/>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125" tIns="199136" rIns="125125" bIns="199136" numCol="1" spcCol="1270" anchor="ctr" anchorCtr="0">
          <a:noAutofit/>
        </a:bodyPr>
        <a:lstStyle/>
        <a:p>
          <a:pPr marL="0" lvl="0" indent="0" algn="ctr" defTabSz="1244600">
            <a:lnSpc>
              <a:spcPct val="90000"/>
            </a:lnSpc>
            <a:spcBef>
              <a:spcPct val="0"/>
            </a:spcBef>
            <a:spcAft>
              <a:spcPct val="35000"/>
            </a:spcAft>
            <a:buNone/>
          </a:pPr>
          <a:r>
            <a:rPr lang="en-US" sz="2800" kern="1200"/>
            <a:t>Recruit and select</a:t>
          </a:r>
        </a:p>
      </dsp:txBody>
      <dsp:txXfrm rot="-10800000">
        <a:off x="0" y="2061253"/>
        <a:ext cx="1759346" cy="1352375"/>
      </dsp:txXfrm>
    </dsp:sp>
    <dsp:sp modelId="{C3ED5CE9-02BB-49F1-9FED-F262AC1E7A2D}">
      <dsp:nvSpPr>
        <dsp:cNvPr id="0" name=""/>
        <dsp:cNvSpPr/>
      </dsp:nvSpPr>
      <dsp:spPr>
        <a:xfrm>
          <a:off x="1759346" y="2061253"/>
          <a:ext cx="5278040" cy="1352375"/>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64" tIns="241300" rIns="107064" bIns="241300" numCol="1" spcCol="1270" anchor="ctr" anchorCtr="0">
          <a:noAutofit/>
        </a:bodyPr>
        <a:lstStyle/>
        <a:p>
          <a:pPr marL="0" lvl="0" indent="0" algn="l" defTabSz="844550">
            <a:lnSpc>
              <a:spcPct val="90000"/>
            </a:lnSpc>
            <a:spcBef>
              <a:spcPct val="0"/>
            </a:spcBef>
            <a:spcAft>
              <a:spcPct val="35000"/>
            </a:spcAft>
            <a:buNone/>
          </a:pPr>
          <a:r>
            <a:rPr lang="en-US" sz="1900" kern="1200"/>
            <a:t>Recruit and select actors</a:t>
          </a:r>
        </a:p>
        <a:p>
          <a:pPr marL="0" lvl="0" indent="0" algn="l" defTabSz="844550" rtl="0">
            <a:lnSpc>
              <a:spcPct val="90000"/>
            </a:lnSpc>
            <a:spcBef>
              <a:spcPct val="0"/>
            </a:spcBef>
            <a:spcAft>
              <a:spcPct val="35000"/>
            </a:spcAft>
            <a:buNone/>
          </a:pPr>
          <a:r>
            <a:rPr lang="en-US" sz="1900" kern="1200">
              <a:latin typeface="Calibri Light" panose="020F0302020204030204"/>
            </a:rPr>
            <a:t>Vocal performances of challenging characters</a:t>
          </a:r>
        </a:p>
      </dsp:txBody>
      <dsp:txXfrm>
        <a:off x="1759346" y="2061253"/>
        <a:ext cx="5278040" cy="1352375"/>
      </dsp:txXfrm>
    </dsp:sp>
    <dsp:sp modelId="{F81E816E-36AA-449E-8CFC-736E3F60A8A6}">
      <dsp:nvSpPr>
        <dsp:cNvPr id="0" name=""/>
        <dsp:cNvSpPr/>
      </dsp:nvSpPr>
      <dsp:spPr>
        <a:xfrm rot="10800000">
          <a:off x="0" y="967"/>
          <a:ext cx="1759346" cy="2080576"/>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125" tIns="199136" rIns="125125" bIns="199136" numCol="1" spcCol="1270" anchor="ctr" anchorCtr="0">
          <a:noAutofit/>
        </a:bodyPr>
        <a:lstStyle/>
        <a:p>
          <a:pPr marL="0" lvl="0" indent="0" algn="ctr" defTabSz="1244600">
            <a:lnSpc>
              <a:spcPct val="90000"/>
            </a:lnSpc>
            <a:spcBef>
              <a:spcPct val="0"/>
            </a:spcBef>
            <a:spcAft>
              <a:spcPct val="35000"/>
            </a:spcAft>
            <a:buNone/>
          </a:pPr>
          <a:r>
            <a:rPr lang="en-US" sz="2800" kern="1200"/>
            <a:t>Break</a:t>
          </a:r>
        </a:p>
      </dsp:txBody>
      <dsp:txXfrm rot="-10800000">
        <a:off x="0" y="967"/>
        <a:ext cx="1759346" cy="1352375"/>
      </dsp:txXfrm>
    </dsp:sp>
    <dsp:sp modelId="{A4028E32-00F3-4CE0-AC58-9ED6CA94DDEB}">
      <dsp:nvSpPr>
        <dsp:cNvPr id="0" name=""/>
        <dsp:cNvSpPr/>
      </dsp:nvSpPr>
      <dsp:spPr>
        <a:xfrm>
          <a:off x="1759346" y="967"/>
          <a:ext cx="5278040" cy="135237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64" tIns="241300" rIns="107064" bIns="241300" numCol="1" spcCol="1270" anchor="ctr" anchorCtr="0">
          <a:noAutofit/>
        </a:bodyPr>
        <a:lstStyle/>
        <a:p>
          <a:pPr marL="0" lvl="0" indent="0" algn="l" defTabSz="844550">
            <a:lnSpc>
              <a:spcPct val="90000"/>
            </a:lnSpc>
            <a:spcBef>
              <a:spcPct val="0"/>
            </a:spcBef>
            <a:spcAft>
              <a:spcPct val="35000"/>
            </a:spcAft>
            <a:buNone/>
          </a:pPr>
          <a:r>
            <a:rPr lang="en-US" sz="1900" kern="1200"/>
            <a:t>Break scripts down by role</a:t>
          </a:r>
        </a:p>
        <a:p>
          <a:pPr marL="0" lvl="0" indent="0" algn="l" defTabSz="844550" rtl="0">
            <a:lnSpc>
              <a:spcPct val="90000"/>
            </a:lnSpc>
            <a:spcBef>
              <a:spcPct val="0"/>
            </a:spcBef>
            <a:spcAft>
              <a:spcPct val="35000"/>
            </a:spcAft>
            <a:buNone/>
          </a:pPr>
          <a:r>
            <a:rPr lang="en-US" sz="1900" kern="1200">
              <a:latin typeface="Calibri Light" panose="020F0302020204030204"/>
            </a:rPr>
            <a:t>Narrators were critical</a:t>
          </a:r>
        </a:p>
      </dsp:txBody>
      <dsp:txXfrm>
        <a:off x="1759346" y="967"/>
        <a:ext cx="5278040" cy="13523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25CB0-98D6-4DDB-9684-7550338C8D82}" type="datetimeFigureOut">
              <a:t>8/19/22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94B38-3EC6-4EDA-A081-B980E01B1D99}" type="slidenum">
              <a:t>‹#›</a:t>
            </a:fld>
            <a:endParaRPr lang="en-US"/>
          </a:p>
        </p:txBody>
      </p:sp>
    </p:spTree>
    <p:extLst>
      <p:ext uri="{BB962C8B-B14F-4D97-AF65-F5344CB8AC3E}">
        <p14:creationId xmlns:p14="http://schemas.microsoft.com/office/powerpoint/2010/main" val="42303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Introductions - ALL</a:t>
            </a:r>
          </a:p>
        </p:txBody>
      </p:sp>
      <p:sp>
        <p:nvSpPr>
          <p:cNvPr id="4" name="Slide Number Placeholder 3"/>
          <p:cNvSpPr>
            <a:spLocks noGrp="1"/>
          </p:cNvSpPr>
          <p:nvPr>
            <p:ph type="sldNum" sz="quarter" idx="5"/>
          </p:nvPr>
        </p:nvSpPr>
        <p:spPr/>
        <p:txBody>
          <a:bodyPr/>
          <a:lstStyle/>
          <a:p>
            <a:fld id="{DEE94B38-3EC6-4EDA-A081-B980E01B1D99}" type="slidenum">
              <a:rPr lang="en-US"/>
              <a:t>1</a:t>
            </a:fld>
            <a:endParaRPr lang="en-US"/>
          </a:p>
        </p:txBody>
      </p:sp>
    </p:spTree>
    <p:extLst>
      <p:ext uri="{BB962C8B-B14F-4D97-AF65-F5344CB8AC3E}">
        <p14:creationId xmlns:p14="http://schemas.microsoft.com/office/powerpoint/2010/main" val="342367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Tom – theatre and acting part of it all</a:t>
            </a:r>
          </a:p>
        </p:txBody>
      </p:sp>
      <p:sp>
        <p:nvSpPr>
          <p:cNvPr id="4" name="Slide Number Placeholder 3"/>
          <p:cNvSpPr>
            <a:spLocks noGrp="1"/>
          </p:cNvSpPr>
          <p:nvPr>
            <p:ph type="sldNum" sz="quarter" idx="5"/>
          </p:nvPr>
        </p:nvSpPr>
        <p:spPr/>
        <p:txBody>
          <a:bodyPr/>
          <a:lstStyle/>
          <a:p>
            <a:fld id="{DEE94B38-3EC6-4EDA-A081-B980E01B1D99}" type="slidenum">
              <a:rPr lang="en-US"/>
              <a:t>10</a:t>
            </a:fld>
            <a:endParaRPr lang="en-US"/>
          </a:p>
        </p:txBody>
      </p:sp>
    </p:spTree>
    <p:extLst>
      <p:ext uri="{BB962C8B-B14F-4D97-AF65-F5344CB8AC3E}">
        <p14:creationId xmlns:p14="http://schemas.microsoft.com/office/powerpoint/2010/main" val="258963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Vicki – introduce, race-based bullying. Possible trigger warning. </a:t>
            </a:r>
          </a:p>
        </p:txBody>
      </p:sp>
      <p:sp>
        <p:nvSpPr>
          <p:cNvPr id="4" name="Slide Number Placeholder 3"/>
          <p:cNvSpPr>
            <a:spLocks noGrp="1"/>
          </p:cNvSpPr>
          <p:nvPr>
            <p:ph type="sldNum" sz="quarter" idx="5"/>
          </p:nvPr>
        </p:nvSpPr>
        <p:spPr/>
        <p:txBody>
          <a:bodyPr/>
          <a:lstStyle/>
          <a:p>
            <a:fld id="{DEE94B38-3EC6-4EDA-A081-B980E01B1D99}" type="slidenum">
              <a:rPr lang="en-US"/>
              <a:t>11</a:t>
            </a:fld>
            <a:endParaRPr lang="en-US"/>
          </a:p>
        </p:txBody>
      </p:sp>
    </p:spTree>
    <p:extLst>
      <p:ext uri="{BB962C8B-B14F-4D97-AF65-F5344CB8AC3E}">
        <p14:creationId xmlns:p14="http://schemas.microsoft.com/office/powerpoint/2010/main" val="232432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Vicki – objectives, overview of project and grant</a:t>
            </a:r>
          </a:p>
        </p:txBody>
      </p:sp>
      <p:sp>
        <p:nvSpPr>
          <p:cNvPr id="4" name="Slide Number Placeholder 3"/>
          <p:cNvSpPr>
            <a:spLocks noGrp="1"/>
          </p:cNvSpPr>
          <p:nvPr>
            <p:ph type="sldNum" sz="quarter" idx="5"/>
          </p:nvPr>
        </p:nvSpPr>
        <p:spPr/>
        <p:txBody>
          <a:bodyPr/>
          <a:lstStyle/>
          <a:p>
            <a:fld id="{DEE94B38-3EC6-4EDA-A081-B980E01B1D99}" type="slidenum">
              <a:rPr lang="en-US"/>
              <a:t>2</a:t>
            </a:fld>
            <a:endParaRPr lang="en-US"/>
          </a:p>
        </p:txBody>
      </p:sp>
    </p:spTree>
    <p:extLst>
      <p:ext uri="{BB962C8B-B14F-4D97-AF65-F5344CB8AC3E}">
        <p14:creationId xmlns:p14="http://schemas.microsoft.com/office/powerpoint/2010/main" val="71976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Vicki – </a:t>
            </a:r>
            <a:r>
              <a:rPr lang="en-US" err="1">
                <a:cs typeface="Calibri"/>
              </a:rPr>
              <a:t>introduct</a:t>
            </a:r>
            <a:r>
              <a:rPr lang="en-US">
                <a:cs typeface="Calibri"/>
              </a:rPr>
              <a:t> </a:t>
            </a:r>
            <a:r>
              <a:rPr lang="en-US" err="1">
                <a:cs typeface="Calibri"/>
              </a:rPr>
              <a:t>andy</a:t>
            </a:r>
            <a:r>
              <a:rPr lang="en-US">
                <a:cs typeface="Calibri"/>
              </a:rPr>
              <a:t> case.... </a:t>
            </a:r>
          </a:p>
        </p:txBody>
      </p:sp>
      <p:sp>
        <p:nvSpPr>
          <p:cNvPr id="4" name="Slide Number Placeholder 3"/>
          <p:cNvSpPr>
            <a:spLocks noGrp="1"/>
          </p:cNvSpPr>
          <p:nvPr>
            <p:ph type="sldNum" sz="quarter" idx="5"/>
          </p:nvPr>
        </p:nvSpPr>
        <p:spPr/>
        <p:txBody>
          <a:bodyPr/>
          <a:lstStyle/>
          <a:p>
            <a:fld id="{DEE94B38-3EC6-4EDA-A081-B980E01B1D99}" type="slidenum">
              <a:rPr lang="en-US"/>
              <a:t>3</a:t>
            </a:fld>
            <a:endParaRPr lang="en-US"/>
          </a:p>
        </p:txBody>
      </p:sp>
    </p:spTree>
    <p:extLst>
      <p:ext uri="{BB962C8B-B14F-4D97-AF65-F5344CB8AC3E}">
        <p14:creationId xmlns:p14="http://schemas.microsoft.com/office/powerpoint/2010/main" val="183948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Vicki – Teacher Certification explanation</a:t>
            </a:r>
          </a:p>
        </p:txBody>
      </p:sp>
      <p:sp>
        <p:nvSpPr>
          <p:cNvPr id="4" name="Slide Number Placeholder 3"/>
          <p:cNvSpPr>
            <a:spLocks noGrp="1"/>
          </p:cNvSpPr>
          <p:nvPr>
            <p:ph type="sldNum" sz="quarter" idx="5"/>
          </p:nvPr>
        </p:nvSpPr>
        <p:spPr/>
        <p:txBody>
          <a:bodyPr/>
          <a:lstStyle/>
          <a:p>
            <a:fld id="{DEE94B38-3EC6-4EDA-A081-B980E01B1D99}" type="slidenum">
              <a:rPr lang="en-US"/>
              <a:t>4</a:t>
            </a:fld>
            <a:endParaRPr lang="en-US"/>
          </a:p>
        </p:txBody>
      </p:sp>
    </p:spTree>
    <p:extLst>
      <p:ext uri="{BB962C8B-B14F-4D97-AF65-F5344CB8AC3E}">
        <p14:creationId xmlns:p14="http://schemas.microsoft.com/office/powerpoint/2010/main" val="162381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cs typeface="Calibri"/>
              </a:rPr>
              <a:t>VICKI</a:t>
            </a:r>
            <a:endParaRPr lang="en-US"/>
          </a:p>
          <a:p>
            <a:pPr marL="285750" indent="-285750">
              <a:lnSpc>
                <a:spcPct val="90000"/>
              </a:lnSpc>
              <a:spcBef>
                <a:spcPts val="1000"/>
              </a:spcBef>
              <a:buFont typeface="Arial"/>
              <a:buChar char="•"/>
            </a:pPr>
            <a:r>
              <a:rPr lang="en-US"/>
              <a:t>The new bill recognizes that Adverse Childhood Experiences (ACEs) – which include factors such as abuse, neglect and other traumatic experiences – have a potentially long-lasting effect on children’s cognitive functioning and physical, social, emotional, mental and spiritual well-being. The bill requires schools to implement mandatory training of administrators, staff and school board members to identify the signs and symptoms of trauma. That would lead to the school community using a multi-tiered support system for students and families who have experienced trauma, preventing its reoccurrence and promoting resiliency tailored to the entire school community.</a:t>
            </a:r>
            <a:endParaRPr lang="en-US">
              <a:cs typeface="Calibri" panose="020F0502020204030204"/>
            </a:endParaRPr>
          </a:p>
          <a:p>
            <a:pPr marL="285750" indent="-285750">
              <a:lnSpc>
                <a:spcPct val="90000"/>
              </a:lnSpc>
              <a:spcBef>
                <a:spcPts val="1000"/>
              </a:spcBef>
              <a:buFont typeface="Arial"/>
              <a:buChar char="•"/>
            </a:pPr>
            <a:r>
              <a:rPr lang="en-US"/>
              <a:t>The mandatory training required includes:</a:t>
            </a:r>
            <a:endParaRPr lang="en-US">
              <a:cs typeface="Calibri"/>
            </a:endParaRPr>
          </a:p>
          <a:p>
            <a:pPr marL="285750" indent="-285750">
              <a:lnSpc>
                <a:spcPct val="90000"/>
              </a:lnSpc>
              <a:spcBef>
                <a:spcPts val="1000"/>
              </a:spcBef>
              <a:buFont typeface="Arial"/>
              <a:buChar char="•"/>
            </a:pPr>
            <a:r>
              <a:rPr lang="en-US"/>
              <a:t>A minimum of one hour of training on trauma-informed approaches for both newly elected and reelected school board directors. Similar requirements apply to charter school trustees.</a:t>
            </a:r>
            <a:endParaRPr lang="en-US">
              <a:cs typeface="Calibri"/>
            </a:endParaRPr>
          </a:p>
          <a:p>
            <a:pPr marL="285750" indent="-285750">
              <a:lnSpc>
                <a:spcPct val="90000"/>
              </a:lnSpc>
              <a:spcBef>
                <a:spcPts val="1000"/>
              </a:spcBef>
              <a:buFont typeface="Arial"/>
              <a:buChar char="•"/>
            </a:pPr>
            <a:r>
              <a:rPr lang="en-US"/>
              <a:t>A minimum of one hour of professional development training on trauma-informed approaches.</a:t>
            </a:r>
            <a:endParaRPr lang="en-US">
              <a:cs typeface="Calibri"/>
            </a:endParaRPr>
          </a:p>
          <a:p>
            <a:pPr marL="285750" indent="-285750">
              <a:lnSpc>
                <a:spcPct val="90000"/>
              </a:lnSpc>
              <a:spcBef>
                <a:spcPts val="1000"/>
              </a:spcBef>
              <a:buFont typeface="Arial"/>
              <a:buChar char="•"/>
            </a:pPr>
            <a:r>
              <a:rPr lang="en-US"/>
              <a:t>The Pennsylvania Department of Education’s PA Leadership Standards must include information on trauma-informed approaches.</a:t>
            </a:r>
          </a:p>
        </p:txBody>
      </p:sp>
      <p:sp>
        <p:nvSpPr>
          <p:cNvPr id="4" name="Slide Number Placeholder 3"/>
          <p:cNvSpPr>
            <a:spLocks noGrp="1"/>
          </p:cNvSpPr>
          <p:nvPr>
            <p:ph type="sldNum" sz="quarter" idx="5"/>
          </p:nvPr>
        </p:nvSpPr>
        <p:spPr/>
        <p:txBody>
          <a:bodyPr/>
          <a:lstStyle/>
          <a:p>
            <a:fld id="{DEE94B38-3EC6-4EDA-A081-B980E01B1D99}" type="slidenum">
              <a:rPr lang="en-US"/>
              <a:t>5</a:t>
            </a:fld>
            <a:endParaRPr lang="en-US"/>
          </a:p>
        </p:txBody>
      </p:sp>
    </p:spTree>
    <p:extLst>
      <p:ext uri="{BB962C8B-B14F-4D97-AF65-F5344CB8AC3E}">
        <p14:creationId xmlns:p14="http://schemas.microsoft.com/office/powerpoint/2010/main" val="383404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 </a:t>
            </a:r>
            <a:br>
              <a:rPr lang="en-US">
                <a:cs typeface="+mn-lt"/>
              </a:rPr>
            </a:br>
            <a:br>
              <a:rPr lang="en-US">
                <a:cs typeface="+mn-lt"/>
              </a:rPr>
            </a:br>
            <a:r>
              <a:rPr lang="en-US"/>
              <a:t>Case-based instruction has been used for over a century in law schools, medical schools, and schools of education to provide real-world context to content and allow students to demonstrate and apply classroom and textbook knowledge before they practice their chosen profession (Arrastia-Chisholm et al., 2021).  Gunn and Williams (2015) and Cho et al. (2015) focus on the ability of cases to allow students to develop critical inquiry and analytical skills. Gravett et al. (2017) identify case-based instruction as a pedagogical approach to bring theory-based knowledge in education closer to practice-based knowledge of teaching education for preservice teachers. According to Mostert (2007), research in the field of teacher education supports the use of case-based instruction to bring real-world content to preservice teachers due to the complicated nature and detailed interactions that take place in a classroom between teachers and students. </a:t>
            </a:r>
          </a:p>
          <a:p>
            <a:r>
              <a:rPr lang="en-US"/>
              <a:t>The use of case-based instruction can help provide access to field placement that are not physically accessible. As noted by Billingsly and Scheuermann (2014), in-person field placement is the best option, but due to the COVID-19 pandemic, field students all over the country in the spring of 2020 and into 2021 were suddenly displaced from their in-person field experiences and shifted to virtual placements which are similar to case-based instruction.  As a result of this shift, research has shown that virtual field experiences can provide an equal academic benefit to preservice teachers. Vu and Fisher (2021) conducted research on the impact of virtual field experiences on preservice teachers due to the COVID-19 pandemic and found no statistically significant difference between the academic skills of students who had completed their field experiences in person (pre-COVID) and those that were forced in an emergency situation to complete their field component virtually. </a:t>
            </a:r>
            <a:endParaRPr lang="en-US">
              <a:cs typeface="Calibri"/>
            </a:endParaRPr>
          </a:p>
          <a:p>
            <a:br>
              <a:rPr lang="en-US"/>
            </a:br>
            <a:endParaRPr lang="en-US"/>
          </a:p>
        </p:txBody>
      </p:sp>
      <p:sp>
        <p:nvSpPr>
          <p:cNvPr id="4" name="Slide Number Placeholder 3"/>
          <p:cNvSpPr>
            <a:spLocks noGrp="1"/>
          </p:cNvSpPr>
          <p:nvPr>
            <p:ph type="sldNum" sz="quarter" idx="5"/>
          </p:nvPr>
        </p:nvSpPr>
        <p:spPr/>
        <p:txBody>
          <a:bodyPr/>
          <a:lstStyle/>
          <a:p>
            <a:fld id="{DEE94B38-3EC6-4EDA-A081-B980E01B1D99}" type="slidenum">
              <a:t>6</a:t>
            </a:fld>
            <a:endParaRPr lang="en-US"/>
          </a:p>
        </p:txBody>
      </p:sp>
    </p:spTree>
    <p:extLst>
      <p:ext uri="{BB962C8B-B14F-4D97-AF65-F5344CB8AC3E}">
        <p14:creationId xmlns:p14="http://schemas.microsoft.com/office/powerpoint/2010/main" val="3651909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a:p>
            <a:endParaRPr lang="en-US"/>
          </a:p>
          <a:p>
            <a:r>
              <a:rPr lang="en-US"/>
              <a:t>The use of animated case-based instruction could solve a problem in certain fields of teacher education where it is difficult to find contextually appropriate existing video-based cases for virtual observation, or opportunities for in-person placements for students. There is little current research on the use of animated case-based instruction (Aaron &amp; Herbst, 2015; Herbst &amp; Kosko, 2014; Moreno et al., 2008). Animation may be a helpful tool in preparing preservice teachers to work with hard-to-reach populations. Herbst and Kosko (2014) discuss the ability to control the content and scenario through written and animated presentations as a rationale for exploring the differences between video and animated classroom scenarios. Their data showed no significant difference between the proportion of comments made by teachers when viewing video scenarios compared to animated scenarios. The data showed an increase in the frequency of appropriate comments made by preservice teachers while watching animated classroom scenarios compared to those made while watching recorded videos. The authors note a trend towards more polite professional comments when viewing videos compared to comments made while watching animations. They suggest that preservice teachers may feel uncomfortable criticizing professional teachers but not animated characters. </a:t>
            </a:r>
          </a:p>
          <a:p>
            <a:endParaRPr lang="en-US"/>
          </a:p>
          <a:p>
            <a:r>
              <a:rPr lang="en-US"/>
              <a:t>The use of animation allows the designer of the case-based instruction to control the details of the case. In another study, Aaron and Herbst (2015) looked at teachers’ perceptions of students' work on the students’ ability to use conjecture in problem-solving. This study used nondescript characters (large blue circles as heads) which is unique in current research as animated case studies typically aim for a level of authenticity. Their data showed that teachers' perceptions focused on the resources students used rather than the students’ process of conjecture. </a:t>
            </a:r>
            <a:endParaRPr lang="en-US">
              <a:cs typeface="Calibri" panose="020F0502020204030204"/>
            </a:endParaRPr>
          </a:p>
          <a:p>
            <a:endParaRPr lang="en-US"/>
          </a:p>
          <a:p>
            <a:r>
              <a:rPr lang="en-US"/>
              <a:t>Animated case-based instruction may be as beneficial to learners as video case-based instruction. Moreno et al. (2008) investigated the difference in the effectiveness of three different formats of K12 classroom case studies for preservice teacher education students. The researchers looked at how well preservice teachers were able to apply what they learned in case studies to new classroom experiences and if the format of the case study itself impacted students’ perceptions of their learning experience. The results showed when students watched video and animated-based cases, students were able to identify more model applications in their own teaching than those who read the case study or were not exposed to any cases. Video and animation group assessment scores were also higher on the application test with the animation group scoring the highest. </a:t>
            </a:r>
            <a:endParaRPr lang="en-US">
              <a:cs typeface="Calibri" panose="020F0502020204030204"/>
            </a:endParaRPr>
          </a:p>
          <a:p>
            <a:br>
              <a:rPr lang="en-US"/>
            </a:br>
            <a:endParaRPr lang="en-US"/>
          </a:p>
        </p:txBody>
      </p:sp>
      <p:sp>
        <p:nvSpPr>
          <p:cNvPr id="4" name="Slide Number Placeholder 3"/>
          <p:cNvSpPr>
            <a:spLocks noGrp="1"/>
          </p:cNvSpPr>
          <p:nvPr>
            <p:ph type="sldNum" sz="quarter" idx="5"/>
          </p:nvPr>
        </p:nvSpPr>
        <p:spPr/>
        <p:txBody>
          <a:bodyPr/>
          <a:lstStyle/>
          <a:p>
            <a:fld id="{DEE94B38-3EC6-4EDA-A081-B980E01B1D99}" type="slidenum">
              <a:t>7</a:t>
            </a:fld>
            <a:endParaRPr lang="en-US"/>
          </a:p>
        </p:txBody>
      </p:sp>
    </p:spTree>
    <p:extLst>
      <p:ext uri="{BB962C8B-B14F-4D97-AF65-F5344CB8AC3E}">
        <p14:creationId xmlns:p14="http://schemas.microsoft.com/office/powerpoint/2010/main" val="3911487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Vicki - </a:t>
            </a:r>
          </a:p>
        </p:txBody>
      </p:sp>
      <p:sp>
        <p:nvSpPr>
          <p:cNvPr id="4" name="Slide Number Placeholder 3"/>
          <p:cNvSpPr>
            <a:spLocks noGrp="1"/>
          </p:cNvSpPr>
          <p:nvPr>
            <p:ph type="sldNum" sz="quarter" idx="5"/>
          </p:nvPr>
        </p:nvSpPr>
        <p:spPr/>
        <p:txBody>
          <a:bodyPr/>
          <a:lstStyle/>
          <a:p>
            <a:fld id="{DEE94B38-3EC6-4EDA-A081-B980E01B1D99}" type="slidenum">
              <a:rPr lang="en-US"/>
              <a:t>8</a:t>
            </a:fld>
            <a:endParaRPr lang="en-US"/>
          </a:p>
        </p:txBody>
      </p:sp>
    </p:spTree>
    <p:extLst>
      <p:ext uri="{BB962C8B-B14F-4D97-AF65-F5344CB8AC3E}">
        <p14:creationId xmlns:p14="http://schemas.microsoft.com/office/powerpoint/2010/main" val="368350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panose="020F0502020204030204"/>
              </a:rPr>
              <a:t>Vicki, Michelle and Tom</a:t>
            </a:r>
            <a:br>
              <a:rPr lang="en-US">
                <a:cs typeface="+mn-lt"/>
              </a:rPr>
            </a:br>
            <a:endParaRPr lang="en-US">
              <a:cs typeface="Calibri" panose="020F0502020204030204"/>
            </a:endParaRPr>
          </a:p>
          <a:p>
            <a:pPr marL="285750" indent="-285750">
              <a:lnSpc>
                <a:spcPct val="90000"/>
              </a:lnSpc>
              <a:spcBef>
                <a:spcPts val="1000"/>
              </a:spcBef>
              <a:buFont typeface="Arial"/>
              <a:buChar char="•"/>
            </a:pPr>
            <a:r>
              <a:rPr lang="en-US"/>
              <a:t>Three cases were developed and/or adapted from existing narrative-based cases. </a:t>
            </a:r>
            <a:endParaRPr lang="en-US">
              <a:cs typeface="Calibri" panose="020F0502020204030204"/>
            </a:endParaRPr>
          </a:p>
          <a:p>
            <a:pPr marL="285750" indent="-285750">
              <a:lnSpc>
                <a:spcPct val="90000"/>
              </a:lnSpc>
              <a:spcBef>
                <a:spcPts val="1000"/>
              </a:spcBef>
              <a:buFont typeface="Arial"/>
              <a:buChar char="•"/>
            </a:pPr>
            <a:r>
              <a:rPr lang="en-US"/>
              <a:t>Each case was rewritten into a dialogue-based format that will include scripting and characterization. Scripting includes blocking (stage and movement direction), detailed character profiles, and setting descriptions.</a:t>
            </a:r>
          </a:p>
          <a:p>
            <a:pPr marL="285750" indent="-285750">
              <a:lnSpc>
                <a:spcPct val="90000"/>
              </a:lnSpc>
              <a:spcBef>
                <a:spcPts val="1000"/>
              </a:spcBef>
              <a:buFont typeface="Arial"/>
              <a:buChar char="•"/>
            </a:pPr>
            <a:r>
              <a:rPr lang="en-US"/>
              <a:t>Scripts were then duplicated and broken down by roles of characters for student voice over actors.</a:t>
            </a:r>
          </a:p>
          <a:p>
            <a:pPr marL="285750" indent="-285750">
              <a:lnSpc>
                <a:spcPct val="90000"/>
              </a:lnSpc>
              <a:spcBef>
                <a:spcPts val="1000"/>
              </a:spcBef>
              <a:buFont typeface="Arial"/>
              <a:buChar char="•"/>
            </a:pPr>
            <a:r>
              <a:rPr lang="en-US"/>
              <a:t>Using a guided protocol within Qualtrics, three context experts reviewed the alpha animation (the first version of the animation which contains computer generated text-to-speech animation). </a:t>
            </a:r>
          </a:p>
          <a:p>
            <a:pPr marL="285750" indent="-285750">
              <a:lnSpc>
                <a:spcPct val="90000"/>
              </a:lnSpc>
              <a:spcBef>
                <a:spcPts val="1000"/>
              </a:spcBef>
              <a:buFont typeface="Arial"/>
              <a:buChar char="•"/>
            </a:pPr>
            <a:r>
              <a:rPr lang="en-US"/>
              <a:t>Questions addressed during this review were : is the case depicted accurately? more specifically, is it realistic? and is there any information that is missing that will help our students to make sound decisions?</a:t>
            </a:r>
          </a:p>
          <a:p>
            <a:pPr marL="285750" indent="-285750">
              <a:lnSpc>
                <a:spcPct val="90000"/>
              </a:lnSpc>
              <a:spcBef>
                <a:spcPts val="1000"/>
              </a:spcBef>
              <a:buFont typeface="Arial"/>
              <a:buChar char="•"/>
            </a:pPr>
            <a:r>
              <a:rPr lang="en-US"/>
              <a:t>Voice over actors (theatre students) from our theatre were auditioned.</a:t>
            </a:r>
          </a:p>
          <a:p>
            <a:pPr marL="285750" indent="-285750">
              <a:lnSpc>
                <a:spcPct val="90000"/>
              </a:lnSpc>
              <a:spcBef>
                <a:spcPts val="1000"/>
              </a:spcBef>
              <a:buFont typeface="Arial"/>
              <a:buChar char="•"/>
            </a:pPr>
            <a:r>
              <a:rPr lang="en-US"/>
              <a:t>In conjunction with the graduate assistant (GA), while students voice over actors are being screened, text-to-speech audio will be used to create animation. </a:t>
            </a:r>
          </a:p>
          <a:p>
            <a:pPr marL="285750" indent="-285750">
              <a:lnSpc>
                <a:spcPct val="90000"/>
              </a:lnSpc>
              <a:spcBef>
                <a:spcPts val="1000"/>
              </a:spcBef>
              <a:buFont typeface="Arial"/>
              <a:buChar char="•"/>
            </a:pPr>
            <a:r>
              <a:rPr lang="en-US"/>
              <a:t>The animation process included the selection of the animated characters (avatars) which are pulled from the character description (e.g., a principal, a teacher, parent, social worker, etc.).</a:t>
            </a:r>
          </a:p>
          <a:p>
            <a:pPr marL="285750" indent="-285750">
              <a:lnSpc>
                <a:spcPct val="90000"/>
              </a:lnSpc>
              <a:spcBef>
                <a:spcPts val="1000"/>
              </a:spcBef>
              <a:buFont typeface="Arial"/>
              <a:buChar char="•"/>
            </a:pPr>
            <a:r>
              <a:rPr lang="en-US"/>
              <a:t>The review of the animation will occur by the grant’s faculty and staff. This will allow us to see how the dialogue flows, </a:t>
            </a:r>
            <a:r>
              <a:rPr lang="en-US" err="1"/>
              <a:t>howthe</a:t>
            </a:r>
            <a:r>
              <a:rPr lang="en-US"/>
              <a:t> characters move on the screen, making sure everything is moving in the way we want before final audio is recorded, thus, saving time and money. </a:t>
            </a:r>
          </a:p>
          <a:p>
            <a:pPr marL="285750" indent="-285750">
              <a:lnSpc>
                <a:spcPct val="90000"/>
              </a:lnSpc>
              <a:spcBef>
                <a:spcPts val="1000"/>
              </a:spcBef>
              <a:buFont typeface="Arial"/>
              <a:buChar char="•"/>
            </a:pPr>
            <a:r>
              <a:rPr lang="en-US"/>
              <a:t>Student voice over actors will then record the character roles. The recording sessions and other specific sound cues are added to the animations, replacing text-to-speech audio with the real voice audio.</a:t>
            </a:r>
          </a:p>
          <a:p>
            <a:pPr marL="285750" indent="-285750">
              <a:lnSpc>
                <a:spcPct val="90000"/>
              </a:lnSpc>
              <a:spcBef>
                <a:spcPts val="1000"/>
              </a:spcBef>
              <a:buFont typeface="Arial"/>
              <a:buChar char="•"/>
            </a:pPr>
            <a:r>
              <a:rPr lang="en-US"/>
              <a:t>The team will review the final animations and place them into Kaltura, into YouTube, as well as a faculty’s D2L Manage Media Account developed specifically for this project for publication.</a:t>
            </a:r>
          </a:p>
          <a:p>
            <a:pPr marL="285750" indent="-285750">
              <a:lnSpc>
                <a:spcPct val="90000"/>
              </a:lnSpc>
              <a:spcBef>
                <a:spcPts val="1000"/>
              </a:spcBef>
              <a:buFont typeface="Arial"/>
              <a:buChar char="•"/>
            </a:pPr>
            <a:r>
              <a:rPr lang="en-US"/>
              <a:t>The animations will also be embedded into a separate D2L site to be embedded for anyone who makes a request for use.</a:t>
            </a:r>
          </a:p>
        </p:txBody>
      </p:sp>
      <p:sp>
        <p:nvSpPr>
          <p:cNvPr id="4" name="Slide Number Placeholder 3"/>
          <p:cNvSpPr>
            <a:spLocks noGrp="1"/>
          </p:cNvSpPr>
          <p:nvPr>
            <p:ph type="sldNum" sz="quarter" idx="5"/>
          </p:nvPr>
        </p:nvSpPr>
        <p:spPr/>
        <p:txBody>
          <a:bodyPr/>
          <a:lstStyle/>
          <a:p>
            <a:fld id="{DEE94B38-3EC6-4EDA-A081-B980E01B1D99}" type="slidenum">
              <a:rPr lang="en-US"/>
              <a:t>9</a:t>
            </a:fld>
            <a:endParaRPr lang="en-US"/>
          </a:p>
        </p:txBody>
      </p:sp>
    </p:spTree>
    <p:extLst>
      <p:ext uri="{BB962C8B-B14F-4D97-AF65-F5344CB8AC3E}">
        <p14:creationId xmlns:p14="http://schemas.microsoft.com/office/powerpoint/2010/main" val="122033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57wG-je6dlc?feature=oembed" TargetMode="Externa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XGy3fLMwlww?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20343/teachlearninqu.7.2.11" TargetMode="External"/><Relationship Id="rId2" Type="http://schemas.openxmlformats.org/officeDocument/2006/relationships/hyperlink" Target="https://search.ebscohost.com/login.aspx?direct=true&amp;AuthType=sso&amp;db=eue&amp;AN=99372401&amp;site=eds-live&amp;scope=site&amp;custid=s391601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frdR0jbyJsI?feature=oembed" TargetMode="Externa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s://www.legis.state.pa.us/cfdocs/billinfo/billinfo.cfm?syear=2019&amp;sind=0&amp;body=S&amp;type=B&amp;bn=14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b="1" i="1">
                <a:solidFill>
                  <a:srgbClr val="FFFFFF"/>
                </a:solidFill>
                <a:ea typeface="+mj-lt"/>
                <a:cs typeface="+mj-lt"/>
              </a:rPr>
              <a:t>Animated Case-based Studies in Teaching Trauma Informed Practices</a:t>
            </a:r>
            <a:endParaRPr lang="en-US" sz="4800">
              <a:solidFill>
                <a:srgbClr val="FFFFFF"/>
              </a:solidFill>
            </a:endParaRP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fontScale="92500" lnSpcReduction="20000"/>
          </a:bodyPr>
          <a:lstStyle/>
          <a:p>
            <a:pPr algn="l"/>
            <a:r>
              <a:rPr lang="en-US">
                <a:cs typeface="Calibri"/>
              </a:rPr>
              <a:t>Vicki McGinley, PhD</a:t>
            </a:r>
          </a:p>
          <a:p>
            <a:pPr algn="l"/>
            <a:r>
              <a:rPr lang="en-US">
                <a:cs typeface="Calibri"/>
              </a:rPr>
              <a:t>Thomas Haughey, PhD</a:t>
            </a:r>
          </a:p>
          <a:p>
            <a:pPr algn="l"/>
            <a:r>
              <a:rPr lang="en-US">
                <a:cs typeface="Calibri"/>
              </a:rPr>
              <a:t>Michelle Fisher, MS</a:t>
            </a:r>
          </a:p>
          <a:p>
            <a:pPr algn="l"/>
            <a:r>
              <a:rPr lang="en-US">
                <a:cs typeface="Calibri"/>
              </a:rPr>
              <a:t>West Chester University</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type="wd">
                                    <p:tmPct val="15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000"/>
                                  </p:stCondLst>
                                  <p:iterate type="wd">
                                    <p:tmPct val="15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78A33CA-6F46-33CE-8A38-15431136F05C}"/>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sz="3800" kern="1200">
                <a:solidFill>
                  <a:srgbClr val="FFFFFF"/>
                </a:solidFill>
                <a:latin typeface="+mj-lt"/>
                <a:ea typeface="+mj-ea"/>
                <a:cs typeface="+mj-cs"/>
              </a:rPr>
              <a:t>Methods: Scripting and Actors </a:t>
            </a: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3">
            <a:extLst>
              <a:ext uri="{FF2B5EF4-FFF2-40B4-BE49-F238E27FC236}">
                <a16:creationId xmlns:a16="http://schemas.microsoft.com/office/drawing/2014/main" id="{A079DD8B-382A-1CE1-24AF-3B51A30AA3E0}"/>
              </a:ext>
            </a:extLst>
          </p:cNvPr>
          <p:cNvGraphicFramePr>
            <a:graphicFrameLocks noGrp="1"/>
          </p:cNvGraphicFramePr>
          <p:nvPr>
            <p:ph sz="half" idx="2"/>
            <p:extLst>
              <p:ext uri="{D42A27DB-BD31-4B8C-83A1-F6EECF244321}">
                <p14:modId xmlns:p14="http://schemas.microsoft.com/office/powerpoint/2010/main" val="3467481938"/>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913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7ECB93-095C-8FFE-AA55-F1C1E16D42B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Animated Cases: </a:t>
            </a:r>
            <a:r>
              <a:rPr lang="en-US" sz="4000">
                <a:solidFill>
                  <a:srgbClr val="FFFFFF"/>
                </a:solidFill>
              </a:rPr>
              <a:t>Kalil</a:t>
            </a:r>
            <a:endParaRPr lang="en-US" sz="4000" kern="1200">
              <a:solidFill>
                <a:srgbClr val="FFFFFF"/>
              </a:solidFill>
              <a:latin typeface="+mj-lt"/>
              <a:ea typeface="+mj-ea"/>
              <a:cs typeface="+mj-cs"/>
            </a:endParaRPr>
          </a:p>
        </p:txBody>
      </p:sp>
      <p:pic>
        <p:nvPicPr>
          <p:cNvPr id="6" name="Online Media 5" title="Kalil Case Study">
            <a:hlinkClick r:id="" action="ppaction://media"/>
            <a:extLst>
              <a:ext uri="{FF2B5EF4-FFF2-40B4-BE49-F238E27FC236}">
                <a16:creationId xmlns:a16="http://schemas.microsoft.com/office/drawing/2014/main" id="{8AC75059-832A-BAF3-1D9C-4638BF6923EF}"/>
              </a:ext>
            </a:extLst>
          </p:cNvPr>
          <p:cNvPicPr>
            <a:picLocks noGrp="1" noRot="1" noChangeAspect="1"/>
          </p:cNvPicPr>
          <p:nvPr>
            <p:ph idx="1"/>
            <a:videoFile r:link="rId1"/>
          </p:nvPr>
        </p:nvPicPr>
        <p:blipFill>
          <a:blip r:embed="rId4"/>
          <a:stretch>
            <a:fillRect/>
          </a:stretch>
        </p:blipFill>
        <p:spPr>
          <a:xfrm>
            <a:off x="4123104" y="479486"/>
            <a:ext cx="7981461" cy="5988538"/>
          </a:xfrm>
        </p:spPr>
      </p:pic>
    </p:spTree>
    <p:extLst>
      <p:ext uri="{BB962C8B-B14F-4D97-AF65-F5344CB8AC3E}">
        <p14:creationId xmlns:p14="http://schemas.microsoft.com/office/powerpoint/2010/main" val="400659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7ECB93-095C-8FFE-AA55-F1C1E16D42B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Animated Cases: Kate</a:t>
            </a:r>
          </a:p>
        </p:txBody>
      </p:sp>
      <p:pic>
        <p:nvPicPr>
          <p:cNvPr id="4" name="Online Media 3" title="Kate Case Study">
            <a:hlinkClick r:id="" action="ppaction://media"/>
            <a:extLst>
              <a:ext uri="{FF2B5EF4-FFF2-40B4-BE49-F238E27FC236}">
                <a16:creationId xmlns:a16="http://schemas.microsoft.com/office/drawing/2014/main" id="{2755E814-F8C6-928A-BD94-66B472F350F2}"/>
              </a:ext>
            </a:extLst>
          </p:cNvPr>
          <p:cNvPicPr>
            <a:picLocks noGrp="1" noRot="1" noChangeAspect="1"/>
          </p:cNvPicPr>
          <p:nvPr>
            <p:ph idx="1"/>
            <a:videoFile r:link="rId1"/>
          </p:nvPr>
        </p:nvPicPr>
        <p:blipFill>
          <a:blip r:embed="rId3"/>
          <a:stretch>
            <a:fillRect/>
          </a:stretch>
        </p:blipFill>
        <p:spPr>
          <a:xfrm>
            <a:off x="4140966" y="377420"/>
            <a:ext cx="7968209" cy="6103157"/>
          </a:xfrm>
          <a:prstGeom prst="rect">
            <a:avLst/>
          </a:prstGeom>
        </p:spPr>
      </p:pic>
    </p:spTree>
    <p:extLst>
      <p:ext uri="{BB962C8B-B14F-4D97-AF65-F5344CB8AC3E}">
        <p14:creationId xmlns:p14="http://schemas.microsoft.com/office/powerpoint/2010/main" val="3562687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E05C76-CA13-4095-C5E2-9EC0E17FBD1D}"/>
              </a:ext>
            </a:extLst>
          </p:cNvPr>
          <p:cNvSpPr>
            <a:spLocks noGrp="1"/>
          </p:cNvSpPr>
          <p:nvPr>
            <p:ph type="title"/>
          </p:nvPr>
        </p:nvSpPr>
        <p:spPr>
          <a:xfrm>
            <a:off x="1371599" y="294538"/>
            <a:ext cx="9895951" cy="1033669"/>
          </a:xfrm>
        </p:spPr>
        <p:txBody>
          <a:bodyPr>
            <a:normAutofit/>
          </a:bodyPr>
          <a:lstStyle/>
          <a:p>
            <a:r>
              <a:rPr lang="en-US" sz="4000">
                <a:solidFill>
                  <a:srgbClr val="FFFFFF"/>
                </a:solidFill>
                <a:cs typeface="Calibri Light"/>
              </a:rPr>
              <a:t>References</a:t>
            </a:r>
            <a:endParaRPr lang="en-US" sz="4000">
              <a:solidFill>
                <a:srgbClr val="FFFFFF"/>
              </a:solidFill>
            </a:endParaRPr>
          </a:p>
        </p:txBody>
      </p:sp>
      <p:sp>
        <p:nvSpPr>
          <p:cNvPr id="3" name="Content Placeholder 2">
            <a:extLst>
              <a:ext uri="{FF2B5EF4-FFF2-40B4-BE49-F238E27FC236}">
                <a16:creationId xmlns:a16="http://schemas.microsoft.com/office/drawing/2014/main" id="{0B57ABD0-952D-4C5D-3E6A-1212FDB2B8AA}"/>
              </a:ext>
            </a:extLst>
          </p:cNvPr>
          <p:cNvSpPr>
            <a:spLocks noGrp="1"/>
          </p:cNvSpPr>
          <p:nvPr>
            <p:ph idx="1"/>
          </p:nvPr>
        </p:nvSpPr>
        <p:spPr>
          <a:xfrm>
            <a:off x="3907" y="1595274"/>
            <a:ext cx="11892799" cy="5109665"/>
          </a:xfrm>
        </p:spPr>
        <p:txBody>
          <a:bodyPr vert="horz" lIns="91440" tIns="45720" rIns="91440" bIns="45720" rtlCol="0" anchor="ctr">
            <a:noAutofit/>
          </a:bodyPr>
          <a:lstStyle/>
          <a:p>
            <a:pPr marL="285750" indent="-285750"/>
            <a:r>
              <a:rPr lang="en-US" sz="1400">
                <a:ea typeface="+mn-lt"/>
                <a:cs typeface="+mn-lt"/>
              </a:rPr>
              <a:t>Arrastia-Chisholm, M., Tackett, S., &amp; Torres, K. M. (2021). Case-based instruction in educational psychology: Comparing collaborative and independent approaches. </a:t>
            </a:r>
            <a:r>
              <a:rPr lang="en-US" sz="1400" i="1">
                <a:ea typeface="+mn-lt"/>
                <a:cs typeface="+mn-lt"/>
              </a:rPr>
              <a:t>Journal of Research in Education</a:t>
            </a:r>
            <a:r>
              <a:rPr lang="en-US" sz="1400">
                <a:ea typeface="+mn-lt"/>
                <a:cs typeface="+mn-lt"/>
              </a:rPr>
              <a:t>, </a:t>
            </a:r>
            <a:r>
              <a:rPr lang="en-US" sz="1400" i="1">
                <a:ea typeface="+mn-lt"/>
                <a:cs typeface="+mn-lt"/>
              </a:rPr>
              <a:t>30</a:t>
            </a:r>
            <a:r>
              <a:rPr lang="en-US" sz="1400">
                <a:ea typeface="+mn-lt"/>
                <a:cs typeface="+mn-lt"/>
              </a:rPr>
              <a:t>(2), 1–16. </a:t>
            </a:r>
          </a:p>
          <a:p>
            <a:r>
              <a:rPr lang="en-US" sz="1400">
                <a:ea typeface="+mn-lt"/>
                <a:cs typeface="+mn-lt"/>
              </a:rPr>
              <a:t>Billingsley, G. M., &amp; Scheuermann, B. K. (2014). Using virtual technology to enhance field experiences for preservice special education teachers. </a:t>
            </a:r>
            <a:r>
              <a:rPr lang="en-US" sz="1400" i="1">
                <a:ea typeface="+mn-lt"/>
                <a:cs typeface="+mn-lt"/>
              </a:rPr>
              <a:t>Teacher Education and Special Education</a:t>
            </a:r>
            <a:r>
              <a:rPr lang="en-US" sz="1400">
                <a:ea typeface="+mn-lt"/>
                <a:cs typeface="+mn-lt"/>
              </a:rPr>
              <a:t>, </a:t>
            </a:r>
            <a:r>
              <a:rPr lang="en-US" sz="1400" i="1">
                <a:ea typeface="+mn-lt"/>
                <a:cs typeface="+mn-lt"/>
              </a:rPr>
              <a:t>37</a:t>
            </a:r>
            <a:r>
              <a:rPr lang="en-US" sz="1400">
                <a:ea typeface="+mn-lt"/>
                <a:cs typeface="+mn-lt"/>
              </a:rPr>
              <a:t>(3), 255–272.</a:t>
            </a:r>
            <a:endParaRPr lang="en-US" sz="1400"/>
          </a:p>
          <a:p>
            <a:r>
              <a:rPr lang="en-US" sz="1400" err="1">
                <a:ea typeface="+mn-lt"/>
                <a:cs typeface="+mn-lt"/>
              </a:rPr>
              <a:t>Felitti</a:t>
            </a:r>
            <a:r>
              <a:rPr lang="en-US" sz="1400">
                <a:ea typeface="+mn-lt"/>
                <a:cs typeface="+mn-lt"/>
              </a:rPr>
              <a:t>, V . J. et al., (1998). Relationship of childhood abuse and household dysfunction to many of the leading causes </a:t>
            </a:r>
            <a:r>
              <a:rPr lang="en-US" sz="1400" err="1">
                <a:ea typeface="+mn-lt"/>
                <a:cs typeface="+mn-lt"/>
              </a:rPr>
              <a:t>ofdeath</a:t>
            </a:r>
            <a:r>
              <a:rPr lang="en-US" sz="1400">
                <a:ea typeface="+mn-lt"/>
                <a:cs typeface="+mn-lt"/>
              </a:rPr>
              <a:t> in adults: The adverse childhood experiences (ACE) study. American Journal of Preventive Medicine, 14(4), 245-258.</a:t>
            </a:r>
            <a:endParaRPr lang="en-US" sz="1400"/>
          </a:p>
          <a:p>
            <a:r>
              <a:rPr lang="en-US" sz="1400">
                <a:ea typeface="+mn-lt"/>
                <a:cs typeface="+mn-lt"/>
              </a:rPr>
              <a:t>Gravett, S., de Beer, J., Odendaal-Kroon, R., &amp; </a:t>
            </a:r>
            <a:r>
              <a:rPr lang="en-US" sz="1400" err="1">
                <a:ea typeface="+mn-lt"/>
                <a:cs typeface="+mn-lt"/>
              </a:rPr>
              <a:t>Merseth</a:t>
            </a:r>
            <a:r>
              <a:rPr lang="en-US" sz="1400">
                <a:ea typeface="+mn-lt"/>
                <a:cs typeface="+mn-lt"/>
              </a:rPr>
              <a:t>, K. K. (2017). The affordances of case-based teaching for the professional learning of student-teachers. </a:t>
            </a:r>
            <a:r>
              <a:rPr lang="en-US" sz="1400" i="1">
                <a:ea typeface="+mn-lt"/>
                <a:cs typeface="+mn-lt"/>
              </a:rPr>
              <a:t>Journal of Curriculum Studies</a:t>
            </a:r>
            <a:r>
              <a:rPr lang="en-US" sz="1400">
                <a:ea typeface="+mn-lt"/>
                <a:cs typeface="+mn-lt"/>
              </a:rPr>
              <a:t>, </a:t>
            </a:r>
            <a:r>
              <a:rPr lang="en-US" sz="1400" i="1">
                <a:ea typeface="+mn-lt"/>
                <a:cs typeface="+mn-lt"/>
              </a:rPr>
              <a:t>49</a:t>
            </a:r>
            <a:r>
              <a:rPr lang="en-US" sz="1400">
                <a:ea typeface="+mn-lt"/>
                <a:cs typeface="+mn-lt"/>
              </a:rPr>
              <a:t>(3), 369–390. </a:t>
            </a:r>
          </a:p>
          <a:p>
            <a:r>
              <a:rPr lang="en-US" sz="1400">
                <a:ea typeface="+mn-lt"/>
                <a:cs typeface="+mn-lt"/>
              </a:rPr>
              <a:t>Gunn A.A., &amp; Williams, N. (2015). Using teaching cases to foster a culturally responsive literacy pedagogy. </a:t>
            </a:r>
            <a:r>
              <a:rPr lang="en-US" sz="1400" i="1">
                <a:ea typeface="+mn-lt"/>
                <a:cs typeface="+mn-lt"/>
              </a:rPr>
              <a:t>Teacher Education &amp; Practice</a:t>
            </a:r>
            <a:r>
              <a:rPr lang="en-US" sz="1400">
                <a:ea typeface="+mn-lt"/>
                <a:cs typeface="+mn-lt"/>
              </a:rPr>
              <a:t>, </a:t>
            </a:r>
            <a:r>
              <a:rPr lang="en-US" sz="1400" i="1">
                <a:ea typeface="+mn-lt"/>
                <a:cs typeface="+mn-lt"/>
              </a:rPr>
              <a:t>28</a:t>
            </a:r>
            <a:r>
              <a:rPr lang="en-US" sz="1400">
                <a:ea typeface="+mn-lt"/>
                <a:cs typeface="+mn-lt"/>
              </a:rPr>
              <a:t>(1), 45–59. </a:t>
            </a:r>
            <a:endParaRPr lang="en-US" sz="1400"/>
          </a:p>
          <a:p>
            <a:r>
              <a:rPr lang="en-US" sz="1400">
                <a:ea typeface="+mn-lt"/>
                <a:cs typeface="+mn-lt"/>
              </a:rPr>
              <a:t>Herbst, P., &amp; Kosko, K. (2014). Using representations of practice to elicit mathematics teachers’ tacit knowledge of practice: A comparison of responses to animations and videos. </a:t>
            </a:r>
            <a:r>
              <a:rPr lang="en-US" sz="1400" i="1">
                <a:ea typeface="+mn-lt"/>
                <a:cs typeface="+mn-lt"/>
              </a:rPr>
              <a:t>Journal of Mathematics Teacher Education</a:t>
            </a:r>
            <a:r>
              <a:rPr lang="en-US" sz="1400">
                <a:ea typeface="+mn-lt"/>
                <a:cs typeface="+mn-lt"/>
              </a:rPr>
              <a:t>, </a:t>
            </a:r>
            <a:r>
              <a:rPr lang="en-US" sz="1400" i="1">
                <a:ea typeface="+mn-lt"/>
                <a:cs typeface="+mn-lt"/>
              </a:rPr>
              <a:t>17</a:t>
            </a:r>
            <a:r>
              <a:rPr lang="en-US" sz="1400">
                <a:ea typeface="+mn-lt"/>
                <a:cs typeface="+mn-lt"/>
              </a:rPr>
              <a:t>(6), 515–537. </a:t>
            </a:r>
            <a:r>
              <a:rPr lang="en-US" sz="1400">
                <a:ea typeface="+mn-lt"/>
                <a:cs typeface="+mn-lt"/>
                <a:hlinkClick r:id="rId2"/>
              </a:rPr>
              <a:t>https://search.ebscohost.com/login.aspx?direct=true&amp;AuthType=sso&amp;db=eue&amp;AN=99372401&amp;site=eds-live&amp;scope=site&amp;custid=s3916018</a:t>
            </a:r>
            <a:endParaRPr lang="en-US" sz="1400">
              <a:cs typeface="Calibri" panose="020F0502020204030204"/>
            </a:endParaRPr>
          </a:p>
          <a:p>
            <a:r>
              <a:rPr lang="en-US" sz="1400" err="1"/>
              <a:t>Pynoos</a:t>
            </a:r>
            <a:r>
              <a:rPr lang="en-US" sz="1400"/>
              <a:t>, R. et al., (2008). The National Traumatic Stress Network: Collaborating to improve the standard of </a:t>
            </a:r>
            <a:r>
              <a:rPr lang="en-US" sz="1400" err="1"/>
              <a:t>care.Professional</a:t>
            </a:r>
            <a:r>
              <a:rPr lang="en-US" sz="1400"/>
              <a:t> Psychology: Research and Practice. 39(4), 389-395.</a:t>
            </a:r>
            <a:endParaRPr lang="en-US" sz="1400">
              <a:cs typeface="Calibri" panose="020F0502020204030204"/>
            </a:endParaRPr>
          </a:p>
          <a:p>
            <a:r>
              <a:rPr lang="en-US" sz="1400"/>
              <a:t>Robbins, S. H., Gilbert, K., Chummy, F., &amp; Green, K. B. (2019). The Effects of Immersive Simulation on Targeted Collaboration Skills among Undergraduates in Special Education. </a:t>
            </a:r>
            <a:r>
              <a:rPr lang="en-US" sz="1400" i="1"/>
              <a:t>Teaching &amp; Learning Inquiry</a:t>
            </a:r>
            <a:r>
              <a:rPr lang="en-US" sz="1400"/>
              <a:t>, </a:t>
            </a:r>
            <a:r>
              <a:rPr lang="en-US" sz="1400" i="1"/>
              <a:t>7</a:t>
            </a:r>
            <a:r>
              <a:rPr lang="en-US" sz="1400"/>
              <a:t>(2), 168–185. </a:t>
            </a:r>
            <a:r>
              <a:rPr lang="en-US" sz="1400" u="sng">
                <a:hlinkClick r:id="rId3"/>
              </a:rPr>
              <a:t>https://doi.org/10.20343/teachlearninqu.7.2.11</a:t>
            </a:r>
            <a:endParaRPr lang="en-US" sz="1400">
              <a:cs typeface="Calibri" panose="020F0502020204030204"/>
            </a:endParaRPr>
          </a:p>
          <a:p>
            <a:r>
              <a:rPr lang="en-US" sz="1400"/>
              <a:t>Shonkoff, J P. et al., (2012). The lifelong effects of early childhood adversity and toxic stress. Retrieved from </a:t>
            </a:r>
            <a:r>
              <a:rPr lang="en-US" sz="1400" err="1"/>
              <a:t>http:pediatrics.aapublications.org</a:t>
            </a:r>
            <a:r>
              <a:rPr lang="en-US" sz="1400"/>
              <a:t>/content/129/1/e232</a:t>
            </a:r>
            <a:endParaRPr lang="en-US" sz="1400">
              <a:cs typeface="Calibri" panose="020F0502020204030204"/>
            </a:endParaRPr>
          </a:p>
        </p:txBody>
      </p:sp>
    </p:spTree>
    <p:extLst>
      <p:ext uri="{BB962C8B-B14F-4D97-AF65-F5344CB8AC3E}">
        <p14:creationId xmlns:p14="http://schemas.microsoft.com/office/powerpoint/2010/main" val="241472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5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5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6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Rectangle 6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CFC5E-B2B3-25F3-2017-96BD60947069}"/>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cs typeface="Calibri Light"/>
              </a:rPr>
              <a:t>Project Objectives</a:t>
            </a:r>
            <a:endParaRPr lang="en-US" sz="4000">
              <a:solidFill>
                <a:srgbClr val="FFFFFF"/>
              </a:solidFill>
            </a:endParaRPr>
          </a:p>
        </p:txBody>
      </p:sp>
      <p:sp>
        <p:nvSpPr>
          <p:cNvPr id="79" name="Content Placeholder 2">
            <a:extLst>
              <a:ext uri="{FF2B5EF4-FFF2-40B4-BE49-F238E27FC236}">
                <a16:creationId xmlns:a16="http://schemas.microsoft.com/office/drawing/2014/main" id="{46DC4ADB-D2C7-6752-C209-A24DE6633F41}"/>
              </a:ext>
            </a:extLst>
          </p:cNvPr>
          <p:cNvSpPr>
            <a:spLocks noGrp="1"/>
          </p:cNvSpPr>
          <p:nvPr>
            <p:ph idx="1"/>
          </p:nvPr>
        </p:nvSpPr>
        <p:spPr>
          <a:xfrm>
            <a:off x="4399951" y="786249"/>
            <a:ext cx="7415039" cy="5546047"/>
          </a:xfrm>
        </p:spPr>
        <p:txBody>
          <a:bodyPr vert="horz" lIns="91440" tIns="45720" rIns="91440" bIns="45720" rtlCol="0" anchor="ctr">
            <a:noAutofit/>
          </a:bodyPr>
          <a:lstStyle/>
          <a:p>
            <a:r>
              <a:rPr lang="en-US">
                <a:ea typeface="+mn-lt"/>
                <a:cs typeface="+mn-lt"/>
              </a:rPr>
              <a:t>Develop three trauma related video case-based animations.</a:t>
            </a:r>
            <a:endParaRPr lang="en-US">
              <a:cs typeface="Calibri" panose="020F0502020204030204"/>
            </a:endParaRPr>
          </a:p>
          <a:p>
            <a:r>
              <a:rPr lang="en-US">
                <a:ea typeface="+mn-lt"/>
                <a:cs typeface="+mn-lt"/>
              </a:rPr>
              <a:t>Provide students an experiential approach to apply what they will do in real classroom situations related to trauma.</a:t>
            </a:r>
            <a:endParaRPr lang="en-US">
              <a:cs typeface="Calibri" panose="020F0502020204030204"/>
            </a:endParaRPr>
          </a:p>
          <a:p>
            <a:r>
              <a:rPr lang="en-US">
                <a:ea typeface="+mn-lt"/>
                <a:cs typeface="+mn-lt"/>
              </a:rPr>
              <a:t>Develop learning activities (e.g., problem-based questions, teaching of a concept, etc.).</a:t>
            </a:r>
            <a:endParaRPr lang="en-US">
              <a:cs typeface="Calibri"/>
            </a:endParaRPr>
          </a:p>
          <a:p>
            <a:r>
              <a:rPr lang="en-US">
                <a:ea typeface="+mn-lt"/>
                <a:cs typeface="+mn-lt"/>
              </a:rPr>
              <a:t>Involve theatre students in the process in learning to create a character using their voice and in the process of learning how to create digital animation.</a:t>
            </a:r>
            <a:endParaRPr lang="en-US">
              <a:cs typeface="Calibri"/>
            </a:endParaRPr>
          </a:p>
          <a:p>
            <a:r>
              <a:rPr lang="en-US">
                <a:ea typeface="+mn-lt"/>
                <a:cs typeface="+mn-lt"/>
              </a:rPr>
              <a:t>Create a resource (inhouse, open access content) for faculty and staff around Trauma Informed Practices.</a:t>
            </a:r>
            <a:endParaRPr lang="en-US">
              <a:cs typeface="Calibri"/>
            </a:endParaRPr>
          </a:p>
        </p:txBody>
      </p:sp>
    </p:spTree>
    <p:extLst>
      <p:ext uri="{BB962C8B-B14F-4D97-AF65-F5344CB8AC3E}">
        <p14:creationId xmlns:p14="http://schemas.microsoft.com/office/powerpoint/2010/main" val="144706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7ECB93-095C-8FFE-AA55-F1C1E16D42B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Animated Cases: </a:t>
            </a:r>
            <a:r>
              <a:rPr lang="en-US" sz="4000">
                <a:solidFill>
                  <a:srgbClr val="FFFFFF"/>
                </a:solidFill>
              </a:rPr>
              <a:t>Andy</a:t>
            </a:r>
            <a:endParaRPr lang="en-US" sz="4000" kern="1200">
              <a:solidFill>
                <a:srgbClr val="FFFFFF"/>
              </a:solidFill>
              <a:latin typeface="+mj-lt"/>
              <a:ea typeface="+mj-ea"/>
              <a:cs typeface="+mj-cs"/>
            </a:endParaRPr>
          </a:p>
        </p:txBody>
      </p:sp>
      <p:pic>
        <p:nvPicPr>
          <p:cNvPr id="10" name="Online Media 9" title="Andy Case Study">
            <a:hlinkClick r:id="" action="ppaction://media"/>
            <a:extLst>
              <a:ext uri="{FF2B5EF4-FFF2-40B4-BE49-F238E27FC236}">
                <a16:creationId xmlns:a16="http://schemas.microsoft.com/office/drawing/2014/main" id="{DE1A57CB-3F69-4B93-2827-F54AE250D9EA}"/>
              </a:ext>
            </a:extLst>
          </p:cNvPr>
          <p:cNvPicPr>
            <a:picLocks noGrp="1" noRot="1" noChangeAspect="1"/>
          </p:cNvPicPr>
          <p:nvPr>
            <p:ph idx="1"/>
            <a:videoFile r:link="rId1"/>
          </p:nvPr>
        </p:nvPicPr>
        <p:blipFill>
          <a:blip r:embed="rId4"/>
          <a:stretch>
            <a:fillRect/>
          </a:stretch>
        </p:blipFill>
        <p:spPr>
          <a:xfrm>
            <a:off x="4181231" y="499025"/>
            <a:ext cx="7854461" cy="5890846"/>
          </a:xfrm>
        </p:spPr>
      </p:pic>
    </p:spTree>
    <p:extLst>
      <p:ext uri="{BB962C8B-B14F-4D97-AF65-F5344CB8AC3E}">
        <p14:creationId xmlns:p14="http://schemas.microsoft.com/office/powerpoint/2010/main" val="56244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D7D7C2F-3445-F1F9-3847-E47868F9242F}"/>
              </a:ext>
            </a:extLst>
          </p:cNvPr>
          <p:cNvSpPr>
            <a:spLocks noGrp="1"/>
          </p:cNvSpPr>
          <p:nvPr>
            <p:ph type="title"/>
          </p:nvPr>
        </p:nvSpPr>
        <p:spPr>
          <a:xfrm>
            <a:off x="777240" y="731519"/>
            <a:ext cx="2845191" cy="3237579"/>
          </a:xfrm>
        </p:spPr>
        <p:txBody>
          <a:bodyPr>
            <a:normAutofit/>
          </a:bodyPr>
          <a:lstStyle/>
          <a:p>
            <a:pPr>
              <a:spcBef>
                <a:spcPts val="1000"/>
              </a:spcBef>
            </a:pPr>
            <a:r>
              <a:rPr lang="en-US" sz="3200">
                <a:solidFill>
                  <a:srgbClr val="FFFFFF"/>
                </a:solidFill>
                <a:ea typeface="+mj-lt"/>
                <a:cs typeface="+mj-lt"/>
              </a:rPr>
              <a:t>Trauma-informed education is now mandatory at all Pennsylvania public schools</a:t>
            </a:r>
            <a:endParaRPr lang="en-US" sz="32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0FC6F8-D848-16E7-14AB-3DE2970C4C3F}"/>
              </a:ext>
            </a:extLst>
          </p:cNvPr>
          <p:cNvSpPr>
            <a:spLocks noGrp="1"/>
          </p:cNvSpPr>
          <p:nvPr>
            <p:ph idx="1"/>
          </p:nvPr>
        </p:nvSpPr>
        <p:spPr>
          <a:xfrm>
            <a:off x="4262479" y="686862"/>
            <a:ext cx="7389283" cy="5475129"/>
          </a:xfrm>
        </p:spPr>
        <p:txBody>
          <a:bodyPr vert="horz" lIns="91440" tIns="45720" rIns="91440" bIns="45720" rtlCol="0" anchor="ctr">
            <a:noAutofit/>
          </a:bodyPr>
          <a:lstStyle/>
          <a:p>
            <a:r>
              <a:rPr lang="en-US">
                <a:ea typeface="+mn-lt"/>
                <a:cs typeface="+mn-lt"/>
              </a:rPr>
              <a:t>Schools are requiring educators to become trauma sensitive and informed, and to incorporate research-based practices within their classrooms that address Adverse Childhood Experiences (</a:t>
            </a:r>
            <a:r>
              <a:rPr lang="en-US" err="1">
                <a:ea typeface="+mn-lt"/>
                <a:cs typeface="+mn-lt"/>
              </a:rPr>
              <a:t>Felitti</a:t>
            </a:r>
            <a:r>
              <a:rPr lang="en-US">
                <a:ea typeface="+mn-lt"/>
                <a:cs typeface="+mn-lt"/>
              </a:rPr>
              <a:t>, et al., 1995) it is critical that educators gain those skills and knowledge.</a:t>
            </a:r>
            <a:endParaRPr lang="en-US">
              <a:cs typeface="Calibri" panose="020F0502020204030204"/>
            </a:endParaRPr>
          </a:p>
          <a:p>
            <a:r>
              <a:rPr lang="en-US">
                <a:ea typeface="+mn-lt"/>
                <a:cs typeface="+mn-lt"/>
              </a:rPr>
              <a:t>Schools must now be able to recognize the signs and symptoms of trauma and integrate that knowledge into education-based policies, learning procedures and practices. During the budget process, legislators combined the bills and incorporated them into </a:t>
            </a:r>
            <a:r>
              <a:rPr lang="en-US">
                <a:ea typeface="+mn-lt"/>
                <a:cs typeface="+mn-lt"/>
                <a:hlinkClick r:id="rId3"/>
              </a:rPr>
              <a:t>Senate Bill 144</a:t>
            </a:r>
            <a:r>
              <a:rPr lang="en-US">
                <a:ea typeface="+mn-lt"/>
                <a:cs typeface="+mn-lt"/>
              </a:rPr>
              <a:t>.</a:t>
            </a:r>
            <a:endParaRPr lang="en-US">
              <a:cs typeface="Calibri"/>
            </a:endParaRPr>
          </a:p>
        </p:txBody>
      </p:sp>
    </p:spTree>
    <p:extLst>
      <p:ext uri="{BB962C8B-B14F-4D97-AF65-F5344CB8AC3E}">
        <p14:creationId xmlns:p14="http://schemas.microsoft.com/office/powerpoint/2010/main" val="396661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D7D7C2F-3445-F1F9-3847-E47868F9242F}"/>
              </a:ext>
            </a:extLst>
          </p:cNvPr>
          <p:cNvSpPr>
            <a:spLocks noGrp="1"/>
          </p:cNvSpPr>
          <p:nvPr>
            <p:ph type="title"/>
          </p:nvPr>
        </p:nvSpPr>
        <p:spPr>
          <a:xfrm>
            <a:off x="777240" y="731519"/>
            <a:ext cx="2845191" cy="3237579"/>
          </a:xfrm>
        </p:spPr>
        <p:txBody>
          <a:bodyPr>
            <a:normAutofit/>
          </a:bodyPr>
          <a:lstStyle/>
          <a:p>
            <a:r>
              <a:rPr lang="en-US" sz="3800">
                <a:solidFill>
                  <a:srgbClr val="FFFFFF"/>
                </a:solidFill>
                <a:cs typeface="Calibri Light"/>
              </a:rPr>
              <a:t>Senate Bill 144</a:t>
            </a:r>
            <a:endParaRPr lang="en-US" sz="38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0FC6F8-D848-16E7-14AB-3DE2970C4C3F}"/>
              </a:ext>
            </a:extLst>
          </p:cNvPr>
          <p:cNvSpPr>
            <a:spLocks noGrp="1"/>
          </p:cNvSpPr>
          <p:nvPr>
            <p:ph idx="1"/>
          </p:nvPr>
        </p:nvSpPr>
        <p:spPr>
          <a:xfrm>
            <a:off x="4106171" y="452400"/>
            <a:ext cx="7506514" cy="5944052"/>
          </a:xfrm>
        </p:spPr>
        <p:txBody>
          <a:bodyPr vert="horz" lIns="91440" tIns="45720" rIns="91440" bIns="45720" rtlCol="0" anchor="ctr">
            <a:normAutofit/>
          </a:bodyPr>
          <a:lstStyle/>
          <a:p>
            <a:r>
              <a:rPr lang="en-US">
                <a:ea typeface="+mn-lt"/>
                <a:cs typeface="+mn-lt"/>
              </a:rPr>
              <a:t>The new bill recognizes that Adverse Childhood Experiences (ACEs) tailored to the entire school community.</a:t>
            </a:r>
            <a:endParaRPr lang="en-US">
              <a:cs typeface="Calibri" panose="020F0502020204030204"/>
            </a:endParaRPr>
          </a:p>
          <a:p>
            <a:r>
              <a:rPr lang="en-US">
                <a:ea typeface="+mn-lt"/>
                <a:cs typeface="+mn-lt"/>
              </a:rPr>
              <a:t>The mandatory training required includes:</a:t>
            </a:r>
            <a:endParaRPr lang="en-US">
              <a:cs typeface="Calibri"/>
            </a:endParaRPr>
          </a:p>
          <a:p>
            <a:r>
              <a:rPr lang="en-US">
                <a:ea typeface="+mn-lt"/>
                <a:cs typeface="+mn-lt"/>
              </a:rPr>
              <a:t>A minimum of one hour of training on trauma-informed approaches for both newly elected and reelected school board directors. </a:t>
            </a:r>
          </a:p>
          <a:p>
            <a:r>
              <a:rPr lang="en-US">
                <a:ea typeface="+mn-lt"/>
                <a:cs typeface="+mn-lt"/>
              </a:rPr>
              <a:t>A minimum of one hour of professional development training on trauma-informed approaches.</a:t>
            </a:r>
            <a:endParaRPr lang="en-US">
              <a:cs typeface="Calibri"/>
            </a:endParaRPr>
          </a:p>
          <a:p>
            <a:r>
              <a:rPr lang="en-US">
                <a:ea typeface="+mn-lt"/>
                <a:cs typeface="+mn-lt"/>
              </a:rPr>
              <a:t>The Pennsylvania Department of Education’s PA Leadership Standards must include information on trauma-informed approaches.</a:t>
            </a:r>
            <a:endParaRPr lang="en-US"/>
          </a:p>
        </p:txBody>
      </p:sp>
    </p:spTree>
    <p:extLst>
      <p:ext uri="{BB962C8B-B14F-4D97-AF65-F5344CB8AC3E}">
        <p14:creationId xmlns:p14="http://schemas.microsoft.com/office/powerpoint/2010/main" val="347346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AAC9602-30AE-FF1B-61FF-0C02367F6B41}"/>
              </a:ext>
            </a:extLst>
          </p:cNvPr>
          <p:cNvSpPr>
            <a:spLocks noGrp="1"/>
          </p:cNvSpPr>
          <p:nvPr>
            <p:ph type="title"/>
          </p:nvPr>
        </p:nvSpPr>
        <p:spPr>
          <a:xfrm>
            <a:off x="777240" y="731519"/>
            <a:ext cx="2845191" cy="3237579"/>
          </a:xfrm>
        </p:spPr>
        <p:txBody>
          <a:bodyPr>
            <a:normAutofit/>
          </a:bodyPr>
          <a:lstStyle/>
          <a:p>
            <a:r>
              <a:rPr lang="en-US" sz="3800">
                <a:solidFill>
                  <a:srgbClr val="FFFFFF"/>
                </a:solidFill>
                <a:cs typeface="Calibri Light"/>
              </a:rPr>
              <a:t>Research on Case Based Learning</a:t>
            </a:r>
            <a:endParaRPr lang="en-US" sz="3800">
              <a:solidFill>
                <a:srgbClr val="FFFFFF"/>
              </a:solidFill>
            </a:endParaRPr>
          </a:p>
        </p:txBody>
      </p:sp>
      <p:sp>
        <p:nvSpPr>
          <p:cNvPr id="25"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
            <a:extLst>
              <a:ext uri="{FF2B5EF4-FFF2-40B4-BE49-F238E27FC236}">
                <a16:creationId xmlns:a16="http://schemas.microsoft.com/office/drawing/2014/main" id="{3856C9D0-EDBA-299F-D701-A94EA7DCD8ED}"/>
              </a:ext>
            </a:extLst>
          </p:cNvPr>
          <p:cNvGraphicFramePr>
            <a:graphicFrameLocks noGrp="1"/>
          </p:cNvGraphicFramePr>
          <p:nvPr>
            <p:ph idx="1"/>
          </p:nvPr>
        </p:nvGraphicFramePr>
        <p:xfrm>
          <a:off x="4379709" y="686862"/>
          <a:ext cx="7037591" cy="5475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133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185F2A8-80A3-BCDC-FA51-BC0723A24E0D}"/>
              </a:ext>
            </a:extLst>
          </p:cNvPr>
          <p:cNvSpPr>
            <a:spLocks noGrp="1"/>
          </p:cNvSpPr>
          <p:nvPr>
            <p:ph type="title"/>
          </p:nvPr>
        </p:nvSpPr>
        <p:spPr>
          <a:xfrm>
            <a:off x="777240" y="731519"/>
            <a:ext cx="2845191" cy="3237579"/>
          </a:xfrm>
        </p:spPr>
        <p:txBody>
          <a:bodyPr>
            <a:normAutofit/>
          </a:bodyPr>
          <a:lstStyle/>
          <a:p>
            <a:r>
              <a:rPr lang="en-US" sz="3800">
                <a:solidFill>
                  <a:srgbClr val="FFFFFF"/>
                </a:solidFill>
                <a:cs typeface="Calibri Light"/>
              </a:rPr>
              <a:t>Animated Case Based Learning</a:t>
            </a:r>
            <a:endParaRPr lang="en-US" sz="38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7CE74A-894C-5FB9-DEBC-B17FD27CE8A8}"/>
              </a:ext>
            </a:extLst>
          </p:cNvPr>
          <p:cNvSpPr>
            <a:spLocks noGrp="1"/>
          </p:cNvSpPr>
          <p:nvPr>
            <p:ph idx="1"/>
          </p:nvPr>
        </p:nvSpPr>
        <p:spPr>
          <a:xfrm>
            <a:off x="4379709" y="686862"/>
            <a:ext cx="7037591" cy="5475129"/>
          </a:xfrm>
        </p:spPr>
        <p:txBody>
          <a:bodyPr vert="horz" lIns="91440" tIns="45720" rIns="91440" bIns="45720" rtlCol="0" anchor="ctr">
            <a:normAutofit/>
          </a:bodyPr>
          <a:lstStyle/>
          <a:p>
            <a:r>
              <a:rPr lang="en-US" sz="2600">
                <a:cs typeface="Calibri"/>
              </a:rPr>
              <a:t>Can help provide students access to hard-to-reach populations where video cases are not available. </a:t>
            </a:r>
            <a:r>
              <a:rPr lang="en-US" sz="1600">
                <a:cs typeface="Calibri"/>
              </a:rPr>
              <a:t>(Herbst and Kosko, 2014)</a:t>
            </a:r>
            <a:endParaRPr lang="en-US" sz="1600"/>
          </a:p>
          <a:p>
            <a:r>
              <a:rPr lang="en-US" sz="2600">
                <a:cs typeface="Calibri"/>
              </a:rPr>
              <a:t>Allows faculty members to design the scenario ensuring students are exposed to situations that allow them to apply theory and knowledge </a:t>
            </a:r>
            <a:r>
              <a:rPr lang="en-US" sz="1600">
                <a:cs typeface="Calibri"/>
              </a:rPr>
              <a:t>(Herbst and Kosko, 2014)</a:t>
            </a:r>
          </a:p>
          <a:p>
            <a:r>
              <a:rPr lang="en-US" sz="2600">
                <a:cs typeface="Calibri"/>
              </a:rPr>
              <a:t>Can be as effective as video cases </a:t>
            </a:r>
            <a:r>
              <a:rPr lang="en-US" sz="1600">
                <a:cs typeface="Calibri"/>
              </a:rPr>
              <a:t>(Moreno et al., 2008)</a:t>
            </a:r>
          </a:p>
          <a:p>
            <a:endParaRPr lang="en-US" sz="2600">
              <a:cs typeface="Calibri"/>
            </a:endParaRPr>
          </a:p>
          <a:p>
            <a:endParaRPr lang="en-US" sz="2600">
              <a:cs typeface="Calibri"/>
            </a:endParaRPr>
          </a:p>
          <a:p>
            <a:endParaRPr lang="en-US" sz="2600">
              <a:cs typeface="Calibri"/>
            </a:endParaRPr>
          </a:p>
        </p:txBody>
      </p:sp>
    </p:spTree>
    <p:extLst>
      <p:ext uri="{BB962C8B-B14F-4D97-AF65-F5344CB8AC3E}">
        <p14:creationId xmlns:p14="http://schemas.microsoft.com/office/powerpoint/2010/main" val="66176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909A-C7A5-6A5C-9455-1AB2C3C14AB3}"/>
              </a:ext>
            </a:extLst>
          </p:cNvPr>
          <p:cNvSpPr>
            <a:spLocks noGrp="1"/>
          </p:cNvSpPr>
          <p:nvPr>
            <p:ph type="title"/>
          </p:nvPr>
        </p:nvSpPr>
        <p:spPr>
          <a:xfrm>
            <a:off x="832556" y="173214"/>
            <a:ext cx="10515600" cy="1325563"/>
          </a:xfrm>
        </p:spPr>
        <p:txBody>
          <a:bodyPr/>
          <a:lstStyle/>
          <a:p>
            <a:r>
              <a:rPr lang="en-US">
                <a:cs typeface="Calibri Light"/>
              </a:rPr>
              <a:t>EDA324 and EDA524: </a:t>
            </a:r>
            <a:br>
              <a:rPr lang="en-US">
                <a:cs typeface="Calibri Light"/>
              </a:rPr>
            </a:br>
            <a:r>
              <a:rPr lang="en-US">
                <a:cs typeface="Calibri Light"/>
              </a:rPr>
              <a:t>Trauma Informed Schools and Classrooms</a:t>
            </a:r>
          </a:p>
        </p:txBody>
      </p:sp>
      <p:pic>
        <p:nvPicPr>
          <p:cNvPr id="4" name="Picture 4" descr="Graphical user interface&#10;&#10;Description automatically generated">
            <a:extLst>
              <a:ext uri="{FF2B5EF4-FFF2-40B4-BE49-F238E27FC236}">
                <a16:creationId xmlns:a16="http://schemas.microsoft.com/office/drawing/2014/main" id="{65A2F152-2C8D-A5EE-22FF-937356FF7F28}"/>
              </a:ext>
            </a:extLst>
          </p:cNvPr>
          <p:cNvPicPr>
            <a:picLocks noGrp="1" noChangeAspect="1"/>
          </p:cNvPicPr>
          <p:nvPr>
            <p:ph idx="1"/>
          </p:nvPr>
        </p:nvPicPr>
        <p:blipFill>
          <a:blip r:embed="rId3"/>
          <a:stretch>
            <a:fillRect/>
          </a:stretch>
        </p:blipFill>
        <p:spPr>
          <a:xfrm>
            <a:off x="912735" y="1494444"/>
            <a:ext cx="9751530" cy="6405915"/>
          </a:xfrm>
        </p:spPr>
      </p:pic>
      <p:sp>
        <p:nvSpPr>
          <p:cNvPr id="3" name="Rectangle 2">
            <a:extLst>
              <a:ext uri="{FF2B5EF4-FFF2-40B4-BE49-F238E27FC236}">
                <a16:creationId xmlns:a16="http://schemas.microsoft.com/office/drawing/2014/main" id="{77E19FCC-7D8B-548F-EF4A-ED5F367CFCA6}"/>
              </a:ext>
            </a:extLst>
          </p:cNvPr>
          <p:cNvSpPr/>
          <p:nvPr/>
        </p:nvSpPr>
        <p:spPr>
          <a:xfrm>
            <a:off x="10889974" y="2971800"/>
            <a:ext cx="2799520" cy="26504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Link to 524</a:t>
            </a:r>
            <a:endParaRPr lang="en-US"/>
          </a:p>
        </p:txBody>
      </p:sp>
    </p:spTree>
    <p:extLst>
      <p:ext uri="{BB962C8B-B14F-4D97-AF65-F5344CB8AC3E}">
        <p14:creationId xmlns:p14="http://schemas.microsoft.com/office/powerpoint/2010/main" val="25338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D9EE23A-69FF-423F-4BD3-6C5430583727}"/>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sz="3800" kern="1200">
                <a:solidFill>
                  <a:srgbClr val="FFFFFF"/>
                </a:solidFill>
                <a:latin typeface="+mj-lt"/>
                <a:ea typeface="+mj-ea"/>
                <a:cs typeface="+mj-cs"/>
              </a:rPr>
              <a:t>Project Methods</a:t>
            </a:r>
          </a:p>
        </p:txBody>
      </p:sp>
      <p:sp>
        <p:nvSpPr>
          <p:cNvPr id="23"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3">
            <a:extLst>
              <a:ext uri="{FF2B5EF4-FFF2-40B4-BE49-F238E27FC236}">
                <a16:creationId xmlns:a16="http://schemas.microsoft.com/office/drawing/2014/main" id="{2EB59FE5-4150-D5EE-5855-B5D72D3663D7}"/>
              </a:ext>
            </a:extLst>
          </p:cNvPr>
          <p:cNvGraphicFramePr>
            <a:graphicFrameLocks noGrp="1"/>
          </p:cNvGraphicFramePr>
          <p:nvPr>
            <p:ph sz="half" idx="2"/>
            <p:extLst>
              <p:ext uri="{D42A27DB-BD31-4B8C-83A1-F6EECF244321}">
                <p14:modId xmlns:p14="http://schemas.microsoft.com/office/powerpoint/2010/main" val="1097807408"/>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4075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2335</Words>
  <Application>Microsoft Macintosh PowerPoint</Application>
  <PresentationFormat>Widescreen</PresentationFormat>
  <Paragraphs>113</Paragraphs>
  <Slides>13</Slides>
  <Notes>11</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Animated Case-based Studies in Teaching Trauma Informed Practices</vt:lpstr>
      <vt:lpstr>Project Objectives</vt:lpstr>
      <vt:lpstr>Animated Cases: Andy</vt:lpstr>
      <vt:lpstr>Trauma-informed education is now mandatory at all Pennsylvania public schools</vt:lpstr>
      <vt:lpstr>Senate Bill 144</vt:lpstr>
      <vt:lpstr>Research on Case Based Learning</vt:lpstr>
      <vt:lpstr>Animated Case Based Learning</vt:lpstr>
      <vt:lpstr>EDA324 and EDA524:  Trauma Informed Schools and Classrooms</vt:lpstr>
      <vt:lpstr>Project Methods</vt:lpstr>
      <vt:lpstr>Methods: Scripting and Actors </vt:lpstr>
      <vt:lpstr>Animated Cases: Kalil</vt:lpstr>
      <vt:lpstr>Animated Cases: Kate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McGinley, Vicki A</cp:lastModifiedBy>
  <cp:revision>2</cp:revision>
  <dcterms:created xsi:type="dcterms:W3CDTF">2022-06-08T13:17:13Z</dcterms:created>
  <dcterms:modified xsi:type="dcterms:W3CDTF">2022-08-19T15:52:57Z</dcterms:modified>
</cp:coreProperties>
</file>