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23"/>
  </p:notesMasterIdLst>
  <p:sldIdLst>
    <p:sldId id="256" r:id="rId2"/>
    <p:sldId id="257" r:id="rId3"/>
    <p:sldId id="258" r:id="rId4"/>
    <p:sldId id="265" r:id="rId5"/>
    <p:sldId id="300" r:id="rId6"/>
    <p:sldId id="301" r:id="rId7"/>
    <p:sldId id="303" r:id="rId8"/>
    <p:sldId id="305" r:id="rId9"/>
    <p:sldId id="281" r:id="rId10"/>
    <p:sldId id="292" r:id="rId11"/>
    <p:sldId id="282" r:id="rId12"/>
    <p:sldId id="306" r:id="rId13"/>
    <p:sldId id="285" r:id="rId14"/>
    <p:sldId id="297" r:id="rId15"/>
    <p:sldId id="279" r:id="rId16"/>
    <p:sldId id="304" r:id="rId17"/>
    <p:sldId id="309" r:id="rId18"/>
    <p:sldId id="308" r:id="rId19"/>
    <p:sldId id="298" r:id="rId20"/>
    <p:sldId id="299" r:id="rId21"/>
    <p:sldId id="302"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2121"/>
    <a:srgbClr val="CCFF99"/>
    <a:srgbClr val="FFFF00"/>
    <a:srgbClr val="CC6600"/>
    <a:srgbClr val="FF9999"/>
    <a:srgbClr val="FF6699"/>
    <a:srgbClr val="CC3399"/>
    <a:srgbClr val="FFCCFF"/>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359" autoAdjust="0"/>
  </p:normalViewPr>
  <p:slideViewPr>
    <p:cSldViewPr>
      <p:cViewPr>
        <p:scale>
          <a:sx n="70" d="100"/>
          <a:sy n="70" d="100"/>
        </p:scale>
        <p:origin x="-1386" y="-25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Book2"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Book2"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Sheet1!$A$3:$A$3</c:f>
              <c:strCache>
                <c:ptCount val="1"/>
                <c:pt idx="0">
                  <c:v>LAC</c:v>
                </c:pt>
              </c:strCache>
            </c:strRef>
          </c:tx>
          <c:cat>
            <c:strRef>
              <c:f>Sheet1!$B$2:$D$2</c:f>
              <c:strCache>
                <c:ptCount val="3"/>
                <c:pt idx="0">
                  <c:v>'08</c:v>
                </c:pt>
                <c:pt idx="1">
                  <c:v>'10</c:v>
                </c:pt>
                <c:pt idx="2">
                  <c:v>'12</c:v>
                </c:pt>
              </c:strCache>
            </c:strRef>
          </c:cat>
          <c:val>
            <c:numRef>
              <c:f>Sheet1!$B$3:$D$3</c:f>
              <c:numCache>
                <c:formatCode>0.0</c:formatCode>
                <c:ptCount val="3"/>
                <c:pt idx="0">
                  <c:v>54.476409747876247</c:v>
                </c:pt>
                <c:pt idx="1">
                  <c:v>57.806400004037449</c:v>
                </c:pt>
                <c:pt idx="2">
                  <c:v>57.298879631042823</c:v>
                </c:pt>
              </c:numCache>
            </c:numRef>
          </c:val>
          <c:smooth val="0"/>
        </c:ser>
        <c:ser>
          <c:idx val="1"/>
          <c:order val="1"/>
          <c:tx>
            <c:strRef>
              <c:f>Sheet1!$A$4:$A$4</c:f>
              <c:strCache>
                <c:ptCount val="1"/>
                <c:pt idx="0">
                  <c:v>ACL</c:v>
                </c:pt>
              </c:strCache>
            </c:strRef>
          </c:tx>
          <c:cat>
            <c:strRef>
              <c:f>Sheet1!$B$2:$D$2</c:f>
              <c:strCache>
                <c:ptCount val="3"/>
                <c:pt idx="0">
                  <c:v>'08</c:v>
                </c:pt>
                <c:pt idx="1">
                  <c:v>'10</c:v>
                </c:pt>
                <c:pt idx="2">
                  <c:v>'12</c:v>
                </c:pt>
              </c:strCache>
            </c:strRef>
          </c:cat>
          <c:val>
            <c:numRef>
              <c:f>Sheet1!$B$4:$D$4</c:f>
              <c:numCache>
                <c:formatCode>0.0</c:formatCode>
                <c:ptCount val="3"/>
                <c:pt idx="0">
                  <c:v>48.789079293240796</c:v>
                </c:pt>
                <c:pt idx="1">
                  <c:v>51.426038811116449</c:v>
                </c:pt>
                <c:pt idx="2">
                  <c:v>50.651255960876952</c:v>
                </c:pt>
              </c:numCache>
            </c:numRef>
          </c:val>
          <c:smooth val="0"/>
        </c:ser>
        <c:ser>
          <c:idx val="2"/>
          <c:order val="2"/>
          <c:tx>
            <c:strRef>
              <c:f>Sheet1!$A$5:$A$5</c:f>
              <c:strCache>
                <c:ptCount val="1"/>
                <c:pt idx="0">
                  <c:v>SFI</c:v>
                </c:pt>
              </c:strCache>
            </c:strRef>
          </c:tx>
          <c:cat>
            <c:strRef>
              <c:f>Sheet1!$B$2:$D$2</c:f>
              <c:strCache>
                <c:ptCount val="3"/>
                <c:pt idx="0">
                  <c:v>'08</c:v>
                </c:pt>
                <c:pt idx="1">
                  <c:v>'10</c:v>
                </c:pt>
                <c:pt idx="2">
                  <c:v>'12</c:v>
                </c:pt>
              </c:strCache>
            </c:strRef>
          </c:cat>
          <c:val>
            <c:numRef>
              <c:f>Sheet1!$B$5:$D$5</c:f>
              <c:numCache>
                <c:formatCode>0.0</c:formatCode>
                <c:ptCount val="3"/>
                <c:pt idx="0">
                  <c:v>38.707342183522549</c:v>
                </c:pt>
                <c:pt idx="1">
                  <c:v>43.666936326386192</c:v>
                </c:pt>
                <c:pt idx="2">
                  <c:v>41.845949491141916</c:v>
                </c:pt>
              </c:numCache>
            </c:numRef>
          </c:val>
          <c:smooth val="0"/>
        </c:ser>
        <c:ser>
          <c:idx val="3"/>
          <c:order val="3"/>
          <c:tx>
            <c:strRef>
              <c:f>Sheet1!$A$6:$A$6</c:f>
              <c:strCache>
                <c:ptCount val="1"/>
                <c:pt idx="0">
                  <c:v>EEE</c:v>
                </c:pt>
              </c:strCache>
            </c:strRef>
          </c:tx>
          <c:cat>
            <c:strRef>
              <c:f>Sheet1!$B$2:$D$2</c:f>
              <c:strCache>
                <c:ptCount val="3"/>
                <c:pt idx="0">
                  <c:v>'08</c:v>
                </c:pt>
                <c:pt idx="1">
                  <c:v>'10</c:v>
                </c:pt>
                <c:pt idx="2">
                  <c:v>'12</c:v>
                </c:pt>
              </c:strCache>
            </c:strRef>
          </c:cat>
          <c:val>
            <c:numRef>
              <c:f>Sheet1!$B$6:$D$6</c:f>
              <c:numCache>
                <c:formatCode>0.0</c:formatCode>
                <c:ptCount val="3"/>
                <c:pt idx="0">
                  <c:v>33.796081732221438</c:v>
                </c:pt>
                <c:pt idx="1">
                  <c:v>38.496797243598209</c:v>
                </c:pt>
                <c:pt idx="2">
                  <c:v>37.575289249003241</c:v>
                </c:pt>
              </c:numCache>
            </c:numRef>
          </c:val>
          <c:smooth val="0"/>
        </c:ser>
        <c:ser>
          <c:idx val="4"/>
          <c:order val="4"/>
          <c:tx>
            <c:strRef>
              <c:f>Sheet1!$A$7:$A$7</c:f>
              <c:strCache>
                <c:ptCount val="1"/>
                <c:pt idx="0">
                  <c:v>SCE</c:v>
                </c:pt>
              </c:strCache>
            </c:strRef>
          </c:tx>
          <c:spPr>
            <a:ln>
              <a:solidFill>
                <a:srgbClr val="FFC000"/>
              </a:solidFill>
            </a:ln>
          </c:spPr>
          <c:marker>
            <c:spPr>
              <a:ln>
                <a:solidFill>
                  <a:srgbClr val="FFC000"/>
                </a:solidFill>
              </a:ln>
            </c:spPr>
          </c:marker>
          <c:cat>
            <c:strRef>
              <c:f>Sheet1!$B$2:$D$2</c:f>
              <c:strCache>
                <c:ptCount val="3"/>
                <c:pt idx="0">
                  <c:v>'08</c:v>
                </c:pt>
                <c:pt idx="1">
                  <c:v>'10</c:v>
                </c:pt>
                <c:pt idx="2">
                  <c:v>'12</c:v>
                </c:pt>
              </c:strCache>
            </c:strRef>
          </c:cat>
          <c:val>
            <c:numRef>
              <c:f>Sheet1!$B$7:$D$7</c:f>
              <c:numCache>
                <c:formatCode>0.0</c:formatCode>
                <c:ptCount val="3"/>
                <c:pt idx="0">
                  <c:v>55.384906687201507</c:v>
                </c:pt>
                <c:pt idx="1">
                  <c:v>58.760559232585862</c:v>
                </c:pt>
                <c:pt idx="2">
                  <c:v>57.94485549917065</c:v>
                </c:pt>
              </c:numCache>
            </c:numRef>
          </c:val>
          <c:smooth val="0"/>
        </c:ser>
        <c:dLbls>
          <c:showLegendKey val="0"/>
          <c:showVal val="0"/>
          <c:showCatName val="0"/>
          <c:showSerName val="0"/>
          <c:showPercent val="0"/>
          <c:showBubbleSize val="0"/>
        </c:dLbls>
        <c:marker val="1"/>
        <c:smooth val="0"/>
        <c:axId val="93604096"/>
        <c:axId val="93610368"/>
      </c:lineChart>
      <c:catAx>
        <c:axId val="93604096"/>
        <c:scaling>
          <c:orientation val="minMax"/>
        </c:scaling>
        <c:delete val="0"/>
        <c:axPos val="b"/>
        <c:majorTickMark val="none"/>
        <c:minorTickMark val="none"/>
        <c:tickLblPos val="nextTo"/>
        <c:txPr>
          <a:bodyPr/>
          <a:lstStyle/>
          <a:p>
            <a:pPr>
              <a:defRPr sz="1200"/>
            </a:pPr>
            <a:endParaRPr lang="en-US"/>
          </a:p>
        </c:txPr>
        <c:crossAx val="93610368"/>
        <c:crosses val="autoZero"/>
        <c:auto val="1"/>
        <c:lblAlgn val="ctr"/>
        <c:lblOffset val="100"/>
        <c:noMultiLvlLbl val="0"/>
      </c:catAx>
      <c:valAx>
        <c:axId val="93610368"/>
        <c:scaling>
          <c:orientation val="minMax"/>
        </c:scaling>
        <c:delete val="0"/>
        <c:axPos val="l"/>
        <c:majorGridlines/>
        <c:numFmt formatCode="0.0" sourceLinked="1"/>
        <c:majorTickMark val="none"/>
        <c:minorTickMark val="none"/>
        <c:tickLblPos val="nextTo"/>
        <c:txPr>
          <a:bodyPr/>
          <a:lstStyle/>
          <a:p>
            <a:pPr>
              <a:defRPr sz="1200"/>
            </a:pPr>
            <a:endParaRPr lang="en-US"/>
          </a:p>
        </c:txPr>
        <c:crossAx val="93604096"/>
        <c:crosses val="autoZero"/>
        <c:crossBetween val="between"/>
      </c:valAx>
      <c:spPr>
        <a:solidFill>
          <a:srgbClr val="C8C8C8">
            <a:lumMod val="40000"/>
            <a:lumOff val="60000"/>
          </a:srgbClr>
        </a:solidFill>
      </c:spPr>
    </c:plotArea>
    <c:legend>
      <c:legendPos val="r"/>
      <c:layout>
        <c:manualLayout>
          <c:xMode val="edge"/>
          <c:yMode val="edge"/>
          <c:x val="0.85840357103249421"/>
          <c:y val="0.12088178126410051"/>
          <c:w val="0.14159642896750582"/>
          <c:h val="0.33212575058137517"/>
        </c:manualLayout>
      </c:layout>
      <c:overlay val="0"/>
      <c:txPr>
        <a:bodyPr/>
        <a:lstStyle/>
        <a:p>
          <a:pPr>
            <a:defRPr sz="1200"/>
          </a:pPr>
          <a:endParaRPr lang="en-US"/>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Sheet1!$A$11</c:f>
              <c:strCache>
                <c:ptCount val="1"/>
                <c:pt idx="0">
                  <c:v>LAC</c:v>
                </c:pt>
              </c:strCache>
            </c:strRef>
          </c:tx>
          <c:cat>
            <c:strRef>
              <c:f>Sheet1!$B$10:$D$10</c:f>
              <c:strCache>
                <c:ptCount val="3"/>
                <c:pt idx="0">
                  <c:v>'08</c:v>
                </c:pt>
                <c:pt idx="1">
                  <c:v>'10</c:v>
                </c:pt>
                <c:pt idx="2">
                  <c:v>'12</c:v>
                </c:pt>
              </c:strCache>
            </c:strRef>
          </c:cat>
          <c:val>
            <c:numRef>
              <c:f>Sheet1!$B$11:$D$11</c:f>
              <c:numCache>
                <c:formatCode>0.0</c:formatCode>
                <c:ptCount val="3"/>
                <c:pt idx="0">
                  <c:v>51.974577083162409</c:v>
                </c:pt>
                <c:pt idx="1">
                  <c:v>51.674861796013701</c:v>
                </c:pt>
                <c:pt idx="2">
                  <c:v>52.924128108742543</c:v>
                </c:pt>
              </c:numCache>
            </c:numRef>
          </c:val>
          <c:smooth val="0"/>
        </c:ser>
        <c:ser>
          <c:idx val="1"/>
          <c:order val="1"/>
          <c:tx>
            <c:strRef>
              <c:f>Sheet1!$A$12</c:f>
              <c:strCache>
                <c:ptCount val="1"/>
                <c:pt idx="0">
                  <c:v>ACL</c:v>
                </c:pt>
              </c:strCache>
            </c:strRef>
          </c:tx>
          <c:cat>
            <c:strRef>
              <c:f>Sheet1!$B$10:$D$10</c:f>
              <c:strCache>
                <c:ptCount val="3"/>
                <c:pt idx="0">
                  <c:v>'08</c:v>
                </c:pt>
                <c:pt idx="1">
                  <c:v>'10</c:v>
                </c:pt>
                <c:pt idx="2">
                  <c:v>'12</c:v>
                </c:pt>
              </c:strCache>
            </c:strRef>
          </c:cat>
          <c:val>
            <c:numRef>
              <c:f>Sheet1!$B$12:$D$12</c:f>
              <c:numCache>
                <c:formatCode>0.0</c:formatCode>
                <c:ptCount val="3"/>
                <c:pt idx="0">
                  <c:v>42.646736526525224</c:v>
                </c:pt>
                <c:pt idx="1">
                  <c:v>41.371380225358443</c:v>
                </c:pt>
                <c:pt idx="2">
                  <c:v>41.686196629726396</c:v>
                </c:pt>
              </c:numCache>
            </c:numRef>
          </c:val>
          <c:smooth val="0"/>
        </c:ser>
        <c:ser>
          <c:idx val="2"/>
          <c:order val="2"/>
          <c:tx>
            <c:strRef>
              <c:f>Sheet1!$A$13</c:f>
              <c:strCache>
                <c:ptCount val="1"/>
                <c:pt idx="0">
                  <c:v>SFI</c:v>
                </c:pt>
              </c:strCache>
            </c:strRef>
          </c:tx>
          <c:cat>
            <c:strRef>
              <c:f>Sheet1!$B$10:$D$10</c:f>
              <c:strCache>
                <c:ptCount val="3"/>
                <c:pt idx="0">
                  <c:v>'08</c:v>
                </c:pt>
                <c:pt idx="1">
                  <c:v>'10</c:v>
                </c:pt>
                <c:pt idx="2">
                  <c:v>'12</c:v>
                </c:pt>
              </c:strCache>
            </c:strRef>
          </c:cat>
          <c:val>
            <c:numRef>
              <c:f>Sheet1!$B$13:$D$13</c:f>
              <c:numCache>
                <c:formatCode>0.0</c:formatCode>
                <c:ptCount val="3"/>
                <c:pt idx="0">
                  <c:v>34.707362960662067</c:v>
                </c:pt>
                <c:pt idx="1">
                  <c:v>32.60166547298337</c:v>
                </c:pt>
                <c:pt idx="2">
                  <c:v>33.804161645212567</c:v>
                </c:pt>
              </c:numCache>
            </c:numRef>
          </c:val>
          <c:smooth val="0"/>
        </c:ser>
        <c:ser>
          <c:idx val="3"/>
          <c:order val="3"/>
          <c:tx>
            <c:strRef>
              <c:f>Sheet1!$A$14</c:f>
              <c:strCache>
                <c:ptCount val="1"/>
                <c:pt idx="0">
                  <c:v>EEE</c:v>
                </c:pt>
              </c:strCache>
            </c:strRef>
          </c:tx>
          <c:cat>
            <c:strRef>
              <c:f>Sheet1!$B$10:$D$10</c:f>
              <c:strCache>
                <c:ptCount val="3"/>
                <c:pt idx="0">
                  <c:v>'08</c:v>
                </c:pt>
                <c:pt idx="1">
                  <c:v>'10</c:v>
                </c:pt>
                <c:pt idx="2">
                  <c:v>'12</c:v>
                </c:pt>
              </c:strCache>
            </c:strRef>
          </c:cat>
          <c:val>
            <c:numRef>
              <c:f>Sheet1!$B$14:$D$14</c:f>
              <c:numCache>
                <c:formatCode>0.0</c:formatCode>
                <c:ptCount val="3"/>
                <c:pt idx="0">
                  <c:v>27.927563257073764</c:v>
                </c:pt>
                <c:pt idx="1">
                  <c:v>25.316452695253158</c:v>
                </c:pt>
                <c:pt idx="2">
                  <c:v>27.643789309562695</c:v>
                </c:pt>
              </c:numCache>
            </c:numRef>
          </c:val>
          <c:smooth val="0"/>
        </c:ser>
        <c:ser>
          <c:idx val="4"/>
          <c:order val="4"/>
          <c:tx>
            <c:strRef>
              <c:f>Sheet1!$A$15</c:f>
              <c:strCache>
                <c:ptCount val="1"/>
                <c:pt idx="0">
                  <c:v>SCE</c:v>
                </c:pt>
              </c:strCache>
            </c:strRef>
          </c:tx>
          <c:cat>
            <c:strRef>
              <c:f>Sheet1!$B$10:$D$10</c:f>
              <c:strCache>
                <c:ptCount val="3"/>
                <c:pt idx="0">
                  <c:v>'08</c:v>
                </c:pt>
                <c:pt idx="1">
                  <c:v>'10</c:v>
                </c:pt>
                <c:pt idx="2">
                  <c:v>'12</c:v>
                </c:pt>
              </c:strCache>
            </c:strRef>
          </c:cat>
          <c:val>
            <c:numRef>
              <c:f>Sheet1!$B$15:$D$15</c:f>
              <c:numCache>
                <c:formatCode>0.0</c:formatCode>
                <c:ptCount val="3"/>
                <c:pt idx="0">
                  <c:v>61.071397919334949</c:v>
                </c:pt>
                <c:pt idx="1">
                  <c:v>61.243329209598414</c:v>
                </c:pt>
                <c:pt idx="2">
                  <c:v>61.404352308967873</c:v>
                </c:pt>
              </c:numCache>
            </c:numRef>
          </c:val>
          <c:smooth val="0"/>
        </c:ser>
        <c:dLbls>
          <c:showLegendKey val="0"/>
          <c:showVal val="0"/>
          <c:showCatName val="0"/>
          <c:showSerName val="0"/>
          <c:showPercent val="0"/>
          <c:showBubbleSize val="0"/>
        </c:dLbls>
        <c:marker val="1"/>
        <c:smooth val="0"/>
        <c:axId val="95109888"/>
        <c:axId val="95111424"/>
      </c:lineChart>
      <c:catAx>
        <c:axId val="95109888"/>
        <c:scaling>
          <c:orientation val="minMax"/>
        </c:scaling>
        <c:delete val="0"/>
        <c:axPos val="b"/>
        <c:majorTickMark val="out"/>
        <c:minorTickMark val="none"/>
        <c:tickLblPos val="nextTo"/>
        <c:txPr>
          <a:bodyPr/>
          <a:lstStyle/>
          <a:p>
            <a:pPr>
              <a:defRPr sz="1200"/>
            </a:pPr>
            <a:endParaRPr lang="en-US"/>
          </a:p>
        </c:txPr>
        <c:crossAx val="95111424"/>
        <c:crosses val="autoZero"/>
        <c:auto val="1"/>
        <c:lblAlgn val="ctr"/>
        <c:lblOffset val="100"/>
        <c:noMultiLvlLbl val="0"/>
      </c:catAx>
      <c:valAx>
        <c:axId val="95111424"/>
        <c:scaling>
          <c:orientation val="minMax"/>
        </c:scaling>
        <c:delete val="0"/>
        <c:axPos val="l"/>
        <c:majorGridlines/>
        <c:numFmt formatCode="0.0" sourceLinked="1"/>
        <c:majorTickMark val="out"/>
        <c:minorTickMark val="none"/>
        <c:tickLblPos val="nextTo"/>
        <c:txPr>
          <a:bodyPr/>
          <a:lstStyle/>
          <a:p>
            <a:pPr>
              <a:defRPr sz="1200">
                <a:solidFill>
                  <a:schemeClr val="tx1"/>
                </a:solidFill>
              </a:defRPr>
            </a:pPr>
            <a:endParaRPr lang="en-US"/>
          </a:p>
        </c:txPr>
        <c:crossAx val="95109888"/>
        <c:crosses val="autoZero"/>
        <c:crossBetween val="between"/>
      </c:valAx>
      <c:spPr>
        <a:solidFill>
          <a:srgbClr val="C8C8C8">
            <a:lumMod val="40000"/>
            <a:lumOff val="60000"/>
          </a:srgbClr>
        </a:solidFill>
      </c:spPr>
    </c:plotArea>
    <c:legend>
      <c:legendPos val="r"/>
      <c:layout>
        <c:manualLayout>
          <c:xMode val="edge"/>
          <c:yMode val="edge"/>
          <c:x val="0.8500418789563069"/>
          <c:y val="8.0928156039318619E-2"/>
          <c:w val="0.14388909719618381"/>
          <c:h val="0.34794740494933957"/>
        </c:manualLayout>
      </c:layout>
      <c:overlay val="0"/>
      <c:txPr>
        <a:bodyPr/>
        <a:lstStyle/>
        <a:p>
          <a:pPr>
            <a:defRPr sz="1200"/>
          </a:pPr>
          <a:endParaRPr lang="en-US"/>
        </a:p>
      </c:txPr>
    </c:legend>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327196EB-F9FB-4827-8C07-746E483713C4}" type="slidenum">
              <a:rPr lang="en-US"/>
              <a:pPr>
                <a:defRPr/>
              </a:pPr>
              <a:t>‹#›</a:t>
            </a:fld>
            <a:endParaRPr lang="en-US"/>
          </a:p>
        </p:txBody>
      </p:sp>
    </p:spTree>
    <p:extLst>
      <p:ext uri="{BB962C8B-B14F-4D97-AF65-F5344CB8AC3E}">
        <p14:creationId xmlns:p14="http://schemas.microsoft.com/office/powerpoint/2010/main" val="32132304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B5F4E338-F878-4E73-83D0-C12E0186E8BA}" type="slidenum">
              <a:rPr lang="en-US"/>
              <a:pPr/>
              <a:t>1</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5A97DF89-8509-4B85-ADAA-E52D72E37294}" type="slidenum">
              <a:rPr lang="en-US"/>
              <a:pPr/>
              <a:t>2</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6FD32584-638F-4E7D-93EB-428676FC29B7}" type="slidenum">
              <a:rPr lang="en-US"/>
              <a:pPr/>
              <a:t>3</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07EA8A3F-0C07-4166-87C1-823075D87CDD}" type="slidenum">
              <a:rPr lang="en-US"/>
              <a:pPr/>
              <a:t>4</a:t>
            </a:fld>
            <a:endParaRPr lang="en-US"/>
          </a:p>
        </p:txBody>
      </p:sp>
      <p:sp>
        <p:nvSpPr>
          <p:cNvPr id="3789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eaLnBrk="1" hangingPunct="1"/>
            <a:fld id="{786B5D3B-553F-484A-A1B4-6E2B64B8C0D6}" type="slidenum">
              <a:rPr lang="en-US" sz="1200">
                <a:latin typeface="Arial" charset="0"/>
                <a:ea typeface="Osaka" pitchFamily="1" charset="-128"/>
              </a:rPr>
              <a:pPr algn="r" eaLnBrk="1" hangingPunct="1"/>
              <a:t>4</a:t>
            </a:fld>
            <a:endParaRPr lang="en-US" sz="1200">
              <a:latin typeface="Arial" charset="0"/>
              <a:ea typeface="Osaka" pitchFamily="1" charset="-128"/>
            </a:endParaRPr>
          </a:p>
        </p:txBody>
      </p:sp>
      <p:sp>
        <p:nvSpPr>
          <p:cNvPr id="37892" name="Rectangle 1031"/>
          <p:cNvSpPr txBox="1">
            <a:spLocks noGrp="1"/>
          </p:cNvSpPr>
          <p:nvPr/>
        </p:nvSpPr>
        <p:spPr bwMode="auto">
          <a:xfrm>
            <a:off x="3886200" y="8686800"/>
            <a:ext cx="2971800" cy="457200"/>
          </a:xfrm>
          <a:prstGeom prst="rect">
            <a:avLst/>
          </a:prstGeom>
          <a:noFill/>
          <a:ln w="12700">
            <a:noFill/>
            <a:miter lim="800000"/>
            <a:headEnd/>
            <a:tailEnd/>
          </a:ln>
        </p:spPr>
        <p:txBody>
          <a:bodyPr lIns="91435" tIns="45718" rIns="91435" bIns="45718" anchor="b"/>
          <a:lstStyle/>
          <a:p>
            <a:pPr algn="r"/>
            <a:fld id="{A84241C3-DD58-4964-BDDE-A7D536E5F4D4}" type="slidenum">
              <a:rPr lang="en-US" sz="1200">
                <a:solidFill>
                  <a:srgbClr val="000000"/>
                </a:solidFill>
                <a:latin typeface="Arial" charset="0"/>
                <a:ea typeface="ヒラギノ角ゴ Pro W3" pitchFamily="48" charset="-128"/>
                <a:sym typeface="Arial" charset="0"/>
              </a:rPr>
              <a:pPr algn="r"/>
              <a:t>4</a:t>
            </a:fld>
            <a:endParaRPr lang="en-US" sz="1200">
              <a:solidFill>
                <a:srgbClr val="000000"/>
              </a:solidFill>
              <a:latin typeface="Arial" charset="0"/>
              <a:ea typeface="ヒラギノ角ゴ Pro W3" pitchFamily="48" charset="-128"/>
              <a:sym typeface="Arial" charset="0"/>
            </a:endParaRPr>
          </a:p>
        </p:txBody>
      </p:sp>
      <p:sp>
        <p:nvSpPr>
          <p:cNvPr id="37893" name="Rectangle 1"/>
          <p:cNvSpPr>
            <a:spLocks noGrp="1" noRot="1" noChangeAspect="1" noChangeArrowheads="1" noTextEdit="1"/>
          </p:cNvSpPr>
          <p:nvPr>
            <p:ph type="sldImg"/>
          </p:nvPr>
        </p:nvSpPr>
        <p:spPr>
          <a:ln/>
        </p:spPr>
      </p:sp>
      <p:sp>
        <p:nvSpPr>
          <p:cNvPr id="37894" name="Rectangle 2"/>
          <p:cNvSpPr>
            <a:spLocks noGrp="1" noChangeArrowheads="1"/>
          </p:cNvSpPr>
          <p:nvPr>
            <p:ph type="body" idx="1"/>
          </p:nvPr>
        </p:nvSpPr>
        <p:spPr>
          <a:noFill/>
          <a:ln/>
        </p:spPr>
        <p:txBody>
          <a:bodyPr lIns="91435" tIns="45718" rIns="91435" bIns="45718"/>
          <a:lstStyle/>
          <a:p>
            <a:pPr eaLnBrk="1" hangingPunct="1"/>
            <a:r>
              <a:rPr lang="en-US" smtClean="0"/>
              <a:t>To represent the multi-dimensional nature of student engagement at the national, sector, and institution levels, NSSE developed five indicators or Benchmarks of Effective Educational Practice: </a:t>
            </a:r>
          </a:p>
          <a:p>
            <a:pPr eaLnBrk="1" hangingPunct="1">
              <a:buFont typeface="Wingdings" pitchFamily="2" charset="2"/>
              <a:buChar char="§"/>
            </a:pPr>
            <a:r>
              <a:rPr lang="en-US" smtClean="0">
                <a:solidFill>
                  <a:srgbClr val="000000"/>
                </a:solidFill>
                <a:latin typeface="Tahoma" pitchFamily="34" charset="0"/>
                <a:cs typeface="Arial" charset="0"/>
                <a:sym typeface="Arial" charset="0"/>
              </a:rPr>
              <a:t>Level of Academic Challenge (LAC) </a:t>
            </a:r>
          </a:p>
          <a:p>
            <a:pPr eaLnBrk="1" hangingPunct="1">
              <a:buFont typeface="Wingdings" pitchFamily="2" charset="2"/>
              <a:buChar char="§"/>
            </a:pPr>
            <a:r>
              <a:rPr lang="en-US" smtClean="0">
                <a:solidFill>
                  <a:srgbClr val="000000"/>
                </a:solidFill>
                <a:latin typeface="Tahoma" pitchFamily="34" charset="0"/>
                <a:cs typeface="Arial" charset="0"/>
                <a:sym typeface="Arial" charset="0"/>
              </a:rPr>
              <a:t>Active and Collaborative Learning (ACL) </a:t>
            </a:r>
          </a:p>
          <a:p>
            <a:pPr eaLnBrk="1" hangingPunct="1">
              <a:buFont typeface="Wingdings" pitchFamily="2" charset="2"/>
              <a:buChar char="§"/>
            </a:pPr>
            <a:r>
              <a:rPr lang="en-US" smtClean="0">
                <a:solidFill>
                  <a:srgbClr val="000000"/>
                </a:solidFill>
                <a:latin typeface="Tahoma" pitchFamily="34" charset="0"/>
                <a:cs typeface="Arial" charset="0"/>
                <a:sym typeface="Arial" charset="0"/>
              </a:rPr>
              <a:t>Student-Faculty Interaction (SFI) </a:t>
            </a:r>
          </a:p>
          <a:p>
            <a:pPr eaLnBrk="1" hangingPunct="1">
              <a:buFont typeface="Wingdings" pitchFamily="2" charset="2"/>
              <a:buChar char="§"/>
            </a:pPr>
            <a:r>
              <a:rPr lang="en-US" smtClean="0">
                <a:solidFill>
                  <a:srgbClr val="000000"/>
                </a:solidFill>
                <a:latin typeface="Tahoma" pitchFamily="34" charset="0"/>
                <a:cs typeface="Arial" charset="0"/>
                <a:sym typeface="Arial" charset="0"/>
              </a:rPr>
              <a:t>Enriching Educational Experiences (EEE) </a:t>
            </a:r>
          </a:p>
          <a:p>
            <a:pPr eaLnBrk="1" hangingPunct="1">
              <a:buFont typeface="Wingdings" pitchFamily="2" charset="2"/>
              <a:buChar char="§"/>
            </a:pPr>
            <a:r>
              <a:rPr lang="en-US" smtClean="0">
                <a:solidFill>
                  <a:srgbClr val="000000"/>
                </a:solidFill>
                <a:latin typeface="Tahoma" pitchFamily="34" charset="0"/>
                <a:cs typeface="Arial" charset="0"/>
                <a:sym typeface="Arial" charset="0"/>
              </a:rPr>
              <a:t>Supportive Campus Environment (SCE) </a:t>
            </a:r>
          </a:p>
          <a:p>
            <a:pPr eaLnBrk="1" hangingPunct="1">
              <a:buFont typeface="Wingdings" pitchFamily="2" charset="2"/>
              <a:buNone/>
            </a:pPr>
            <a:endParaRPr lang="en-US" smtClean="0">
              <a:solidFill>
                <a:srgbClr val="000000"/>
              </a:solidFill>
              <a:latin typeface="Tahoma" pitchFamily="34" charset="0"/>
              <a:cs typeface="Arial" charset="0"/>
              <a:sym typeface="Arial" charset="0"/>
            </a:endParaRPr>
          </a:p>
          <a:p>
            <a:pPr eaLnBrk="1" hangingPunct="1"/>
            <a:r>
              <a:rPr lang="en-US" smtClean="0"/>
              <a:t>The individual items used in the construction of these benchmarks were created with a blend of theory and empirical analysis. Principal components analyses (oblique rotation) were used initially in this exploration, with theory and practice being used subsequently to inform and determine the final benchmark item groupings. Only randomly sampled cases are included in the calculation of benchmarks for standard institutional reporting.</a:t>
            </a:r>
          </a:p>
          <a:p>
            <a:pPr eaLnBrk="1" hangingPunct="1"/>
            <a:endParaRPr lang="en-US" smtClean="0">
              <a:solidFill>
                <a:srgbClr val="000000"/>
              </a:solidFill>
              <a:latin typeface="Tahoma" pitchFamily="34" charset="0"/>
              <a:cs typeface="Arial" charset="0"/>
              <a:sym typeface="Arial" charset="0"/>
            </a:endParaRPr>
          </a:p>
          <a:p>
            <a:pPr eaLnBrk="1" hangingPunct="1"/>
            <a:r>
              <a:rPr lang="en-US" smtClean="0">
                <a:solidFill>
                  <a:srgbClr val="000000"/>
                </a:solidFill>
                <a:latin typeface="Tahoma" pitchFamily="34" charset="0"/>
                <a:cs typeface="Arial" charset="0"/>
                <a:sym typeface="Arial" charset="0"/>
              </a:rPr>
              <a:t>Students scores on these items are combined and used as a student-level indicator.  Students</a:t>
            </a:r>
            <a:r>
              <a:rPr lang="en-US" smtClean="0">
                <a:solidFill>
                  <a:srgbClr val="000000"/>
                </a:solidFill>
                <a:cs typeface="Arial" charset="0"/>
                <a:sym typeface="Arial" charset="0"/>
              </a:rPr>
              <a:t>’</a:t>
            </a:r>
            <a:r>
              <a:rPr lang="en-US" smtClean="0">
                <a:solidFill>
                  <a:srgbClr val="000000"/>
                </a:solidFill>
                <a:latin typeface="Tahoma" pitchFamily="34" charset="0"/>
                <a:cs typeface="Arial" charset="0"/>
                <a:sym typeface="Arial" charset="0"/>
              </a:rPr>
              <a:t> combined scores are averaged across an institution to give us an institutional indicator, called a benchmark.</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177275-C8D1-4896-B6D5-D9B9A346E519}" type="slidenum">
              <a:rPr lang="en-US"/>
              <a:pPr/>
              <a:t>14</a:t>
            </a:fld>
            <a:endParaRPr lang="en-US"/>
          </a:p>
        </p:txBody>
      </p:sp>
      <p:sp>
        <p:nvSpPr>
          <p:cNvPr id="307202" name="Rectangle 2"/>
          <p:cNvSpPr>
            <a:spLocks noGrp="1" noRot="1" noChangeAspect="1" noChangeArrowheads="1" noTextEdit="1"/>
          </p:cNvSpPr>
          <p:nvPr>
            <p:ph type="sldImg"/>
          </p:nvPr>
        </p:nvSpPr>
        <p:spPr>
          <a:ln/>
        </p:spPr>
      </p:sp>
      <p:sp>
        <p:nvSpPr>
          <p:cNvPr id="307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BE38542C-3437-46C1-97D6-679F022B3D86}" type="slidenum">
              <a:rPr lang="en-US"/>
              <a:pPr/>
              <a:t>20</a:t>
            </a:fld>
            <a:endParaRPr lang="en-US"/>
          </a:p>
        </p:txBody>
      </p:sp>
      <p:sp>
        <p:nvSpPr>
          <p:cNvPr id="27443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eaLnBrk="1" hangingPunct="1"/>
            <a:fld id="{5CD4E39B-FE50-4DCB-82C9-CB6B5B708E74}" type="slidenum">
              <a:rPr lang="en-US" sz="1200"/>
              <a:pPr algn="r" eaLnBrk="1" hangingPunct="1"/>
              <a:t>20</a:t>
            </a:fld>
            <a:endParaRPr lang="en-US" sz="1200"/>
          </a:p>
        </p:txBody>
      </p:sp>
      <p:sp>
        <p:nvSpPr>
          <p:cNvPr id="274435" name="Rectangle 2"/>
          <p:cNvSpPr>
            <a:spLocks noGrp="1" noRot="1" noChangeAspect="1" noChangeArrowheads="1" noTextEdit="1"/>
          </p:cNvSpPr>
          <p:nvPr>
            <p:ph type="sldImg"/>
          </p:nvPr>
        </p:nvSpPr>
        <p:spPr>
          <a:ln/>
        </p:spPr>
      </p:sp>
      <p:sp>
        <p:nvSpPr>
          <p:cNvPr id="274436"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D8DBF00-6B9E-47DC-A1C2-54FE8C036F9D}" type="slidenum">
              <a:rPr lang="en-US" smtClean="0"/>
              <a:pPr>
                <a:defRPr/>
              </a:pPr>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531159B-0CFB-42D7-A301-F07D258ADC0F}"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A4923AC-70ED-4698-81F7-B940FE92C803}"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endParaRPr lang="en-US"/>
          </a:p>
        </p:txBody>
      </p:sp>
      <p:sp>
        <p:nvSpPr>
          <p:cNvPr id="4" name="Date Placeholder 3"/>
          <p:cNvSpPr>
            <a:spLocks noGrp="1"/>
          </p:cNvSpPr>
          <p:nvPr>
            <p:ph type="dt" sz="half" idx="10"/>
          </p:nvPr>
        </p:nvSpPr>
        <p:spPr>
          <a:xfrm>
            <a:off x="457200" y="6248400"/>
            <a:ext cx="21336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fld id="{F2739D89-033B-4CC2-A5B0-07D64CD587F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2E7F8EF-8D56-432F-8750-3541B8E60950}"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pPr>
              <a:defRPr/>
            </a:pPr>
            <a:endParaRPr lang="en-US"/>
          </a:p>
        </p:txBody>
      </p:sp>
      <p:sp>
        <p:nvSpPr>
          <p:cNvPr id="91" name="Footer Placeholder 90"/>
          <p:cNvSpPr>
            <a:spLocks noGrp="1"/>
          </p:cNvSpPr>
          <p:nvPr>
            <p:ph type="ftr" sz="quarter" idx="11"/>
          </p:nvPr>
        </p:nvSpPr>
        <p:spPr/>
        <p:txBody>
          <a:bodyPr/>
          <a:lstStyle/>
          <a:p>
            <a:pPr>
              <a:defRPr/>
            </a:pPr>
            <a:endParaRPr lang="en-US"/>
          </a:p>
        </p:txBody>
      </p:sp>
      <p:sp>
        <p:nvSpPr>
          <p:cNvPr id="92" name="Slide Number Placeholder 91"/>
          <p:cNvSpPr>
            <a:spLocks noGrp="1"/>
          </p:cNvSpPr>
          <p:nvPr>
            <p:ph type="sldNum" sz="quarter" idx="12"/>
          </p:nvPr>
        </p:nvSpPr>
        <p:spPr/>
        <p:txBody>
          <a:bodyPr/>
          <a:lstStyle/>
          <a:p>
            <a:pPr>
              <a:defRPr/>
            </a:pPr>
            <a:fld id="{445F9C2E-836A-4655-BEB4-85C39BE1A725}"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8E2C14D-C050-4B6D-BF30-223E0A188492}"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976280BD-FFA3-4C7F-B0F5-EE0CE5E6CE03}"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A4EDB64-01BE-4122-B0C0-9B6F4F13A528}"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F272E541-7F78-44C2-A86B-87D73A069AF5}"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964BCBF-0F3D-4824-9646-491AB702C018}" type="slidenum">
              <a:rPr lang="en-US" smtClean="0"/>
              <a:pPr>
                <a:defRPr/>
              </a:pPr>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40CC1C6-1DFC-4D14-8549-446E51918862}" type="slidenum">
              <a:rPr lang="en-US" smtClean="0"/>
              <a:pPr>
                <a:defRPr/>
              </a:pPr>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pPr>
              <a:defRPr/>
            </a:pPr>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pPr>
              <a:defRPr/>
            </a:pPr>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pPr>
              <a:defRPr/>
            </a:pPr>
            <a:fld id="{F6927808-4EDC-4EA2-BA92-560589EC53E6}" type="slidenum">
              <a:rPr lang="en-US" smtClean="0"/>
              <a:pPr>
                <a:defRPr/>
              </a:pPr>
              <a:t>‹#›</a:t>
            </a:fld>
            <a:endParaRPr lang="en-US"/>
          </a:p>
        </p:txBody>
      </p:sp>
      <p:pic>
        <p:nvPicPr>
          <p:cNvPr id="8" name="Picture 23" descr="nsse_site_banner[2]"/>
          <p:cNvPicPr>
            <a:picLocks noChangeAspect="1" noChangeArrowheads="1"/>
          </p:cNvPicPr>
          <p:nvPr userDrawn="1"/>
        </p:nvPicPr>
        <p:blipFill>
          <a:blip r:embed="rId14" cstate="print">
            <a:lum contrast="36000"/>
          </a:blip>
          <a:srcRect r="81491"/>
          <a:stretch>
            <a:fillRect/>
          </a:stretch>
        </p:blipFill>
        <p:spPr bwMode="auto">
          <a:xfrm>
            <a:off x="8401050" y="0"/>
            <a:ext cx="742950" cy="596900"/>
          </a:xfrm>
          <a:prstGeom prst="rect">
            <a:avLst/>
          </a:prstGeom>
          <a:noFill/>
          <a:ln w="9525" algn="in">
            <a:noFill/>
            <a:miter lim="800000"/>
            <a:headEnd/>
            <a:tailEnd/>
          </a:ln>
        </p:spPr>
      </p:pic>
    </p:spTree>
  </p:cSld>
  <p:clrMap bg1="dk1" tx1="lt1" bg2="dk2" tx2="lt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81000" y="914401"/>
            <a:ext cx="8020050" cy="2590800"/>
          </a:xfrm>
        </p:spPr>
        <p:txBody>
          <a:bodyPr>
            <a:normAutofit/>
          </a:bodyPr>
          <a:lstStyle/>
          <a:p>
            <a:pPr eaLnBrk="1" hangingPunct="1">
              <a:defRPr/>
            </a:pPr>
            <a:r>
              <a:rPr lang="en-US" sz="4400" dirty="0" smtClean="0"/>
              <a:t>National Survey of Student Engagement (NSSE)</a:t>
            </a:r>
            <a:br>
              <a:rPr lang="en-US" sz="4400" dirty="0" smtClean="0"/>
            </a:br>
            <a:r>
              <a:rPr lang="en-US" sz="4400" dirty="0" smtClean="0"/>
              <a:t>Results</a:t>
            </a:r>
            <a:br>
              <a:rPr lang="en-US" sz="4400" dirty="0" smtClean="0"/>
            </a:br>
            <a:r>
              <a:rPr lang="en-US" sz="3200" dirty="0" smtClean="0"/>
              <a:t>Comparisons 2008/</a:t>
            </a:r>
            <a:r>
              <a:rPr lang="en-US" sz="3200" dirty="0" smtClean="0">
                <a:solidFill>
                  <a:srgbClr val="FFFF66"/>
                </a:solidFill>
              </a:rPr>
              <a:t>2010</a:t>
            </a:r>
            <a:r>
              <a:rPr lang="en-US" sz="3200" dirty="0" smtClean="0"/>
              <a:t>/</a:t>
            </a:r>
            <a:r>
              <a:rPr lang="en-US" sz="3200" dirty="0" smtClean="0">
                <a:solidFill>
                  <a:srgbClr val="92D050"/>
                </a:solidFill>
              </a:rPr>
              <a:t>2012</a:t>
            </a:r>
            <a:endParaRPr lang="en-US" dirty="0" smtClean="0">
              <a:solidFill>
                <a:srgbClr val="92D050"/>
              </a:solidFill>
            </a:endParaRPr>
          </a:p>
        </p:txBody>
      </p:sp>
      <p:sp>
        <p:nvSpPr>
          <p:cNvPr id="2059" name="Rectangle 11"/>
          <p:cNvSpPr>
            <a:spLocks noGrp="1" noChangeArrowheads="1"/>
          </p:cNvSpPr>
          <p:nvPr>
            <p:ph type="subTitle" idx="1"/>
          </p:nvPr>
        </p:nvSpPr>
        <p:spPr>
          <a:xfrm>
            <a:off x="1371600" y="3733800"/>
            <a:ext cx="6400800" cy="457200"/>
          </a:xfrm>
        </p:spPr>
        <p:txBody>
          <a:bodyPr>
            <a:noAutofit/>
          </a:bodyPr>
          <a:lstStyle/>
          <a:p>
            <a:pPr algn="ctr" eaLnBrk="1" hangingPunct="1">
              <a:lnSpc>
                <a:spcPct val="90000"/>
              </a:lnSpc>
              <a:defRPr/>
            </a:pPr>
            <a:r>
              <a:rPr lang="en-US" sz="3200" dirty="0" smtClean="0"/>
              <a:t>West Chester University</a:t>
            </a:r>
          </a:p>
        </p:txBody>
      </p:sp>
      <p:pic>
        <p:nvPicPr>
          <p:cNvPr id="11267" name="Picture 7" descr="altHdr_dance4"/>
          <p:cNvPicPr>
            <a:picLocks noChangeAspect="1" noChangeArrowheads="1"/>
          </p:cNvPicPr>
          <p:nvPr/>
        </p:nvPicPr>
        <p:blipFill>
          <a:blip r:embed="rId3" cstate="print"/>
          <a:srcRect/>
          <a:stretch>
            <a:fillRect/>
          </a:stretch>
        </p:blipFill>
        <p:spPr bwMode="auto">
          <a:xfrm>
            <a:off x="2438400" y="0"/>
            <a:ext cx="3914775" cy="685800"/>
          </a:xfrm>
          <a:prstGeom prst="rect">
            <a:avLst/>
          </a:prstGeom>
          <a:noFill/>
          <a:ln w="9525">
            <a:noFill/>
            <a:miter lim="800000"/>
            <a:headEnd/>
            <a:tailEnd/>
          </a:ln>
        </p:spPr>
      </p:pic>
      <p:pic>
        <p:nvPicPr>
          <p:cNvPr id="11268" name="Picture 6" descr="girls%20studying"/>
          <p:cNvPicPr>
            <a:picLocks noChangeAspect="1" noChangeArrowheads="1"/>
          </p:cNvPicPr>
          <p:nvPr/>
        </p:nvPicPr>
        <p:blipFill>
          <a:blip r:embed="rId4" cstate="print">
            <a:lum contrast="12000"/>
          </a:blip>
          <a:srcRect r="8163"/>
          <a:stretch>
            <a:fillRect/>
          </a:stretch>
        </p:blipFill>
        <p:spPr bwMode="auto">
          <a:xfrm>
            <a:off x="5791200" y="4462463"/>
            <a:ext cx="3352800" cy="2395537"/>
          </a:xfrm>
          <a:prstGeom prst="rect">
            <a:avLst/>
          </a:prstGeom>
          <a:noFill/>
          <a:ln w="9525">
            <a:noFill/>
            <a:miter lim="800000"/>
            <a:headEnd/>
            <a:tailEnd/>
          </a:ln>
        </p:spPr>
      </p:pic>
      <p:pic>
        <p:nvPicPr>
          <p:cNvPr id="11269" name="Picture 7" descr="MPj04278240000[1]"/>
          <p:cNvPicPr>
            <a:picLocks noChangeAspect="1" noChangeArrowheads="1"/>
          </p:cNvPicPr>
          <p:nvPr/>
        </p:nvPicPr>
        <p:blipFill>
          <a:blip r:embed="rId5" cstate="print"/>
          <a:srcRect/>
          <a:stretch>
            <a:fillRect/>
          </a:stretch>
        </p:blipFill>
        <p:spPr bwMode="auto">
          <a:xfrm>
            <a:off x="3057525" y="4464050"/>
            <a:ext cx="2733675" cy="2438400"/>
          </a:xfrm>
          <a:prstGeom prst="rect">
            <a:avLst/>
          </a:prstGeom>
          <a:noFill/>
          <a:ln w="9525">
            <a:noFill/>
            <a:miter lim="800000"/>
            <a:headEnd/>
            <a:tailEnd/>
          </a:ln>
        </p:spPr>
      </p:pic>
      <p:pic>
        <p:nvPicPr>
          <p:cNvPr id="11270" name="Picture 10" descr="3HonorGrad2006Opsm"/>
          <p:cNvPicPr>
            <a:picLocks noChangeAspect="1" noChangeArrowheads="1"/>
          </p:cNvPicPr>
          <p:nvPr/>
        </p:nvPicPr>
        <p:blipFill>
          <a:blip r:embed="rId6" cstate="print"/>
          <a:srcRect/>
          <a:stretch>
            <a:fillRect/>
          </a:stretch>
        </p:blipFill>
        <p:spPr bwMode="auto">
          <a:xfrm>
            <a:off x="-50800" y="4467225"/>
            <a:ext cx="3124200" cy="2397125"/>
          </a:xfrm>
          <a:prstGeom prst="rect">
            <a:avLst/>
          </a:prstGeom>
          <a:noFill/>
          <a:ln w="9525">
            <a:noFill/>
            <a:miter lim="800000"/>
            <a:headEnd/>
            <a:tailEnd/>
          </a:ln>
        </p:spPr>
      </p:pic>
      <p:pic>
        <p:nvPicPr>
          <p:cNvPr id="11272" name="Picture 12" descr="nsse_site_banner[2]"/>
          <p:cNvPicPr>
            <a:picLocks noChangeAspect="1" noChangeArrowheads="1"/>
          </p:cNvPicPr>
          <p:nvPr/>
        </p:nvPicPr>
        <p:blipFill>
          <a:blip r:embed="rId7" cstate="print">
            <a:lum contrast="36000"/>
          </a:blip>
          <a:srcRect r="81491"/>
          <a:stretch>
            <a:fillRect/>
          </a:stretch>
        </p:blipFill>
        <p:spPr bwMode="auto">
          <a:xfrm>
            <a:off x="8401050" y="6261100"/>
            <a:ext cx="742950" cy="596900"/>
          </a:xfrm>
          <a:prstGeom prst="rect">
            <a:avLst/>
          </a:prstGeom>
          <a:noFill/>
          <a:ln w="9525" algn="in">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a:xfrm>
            <a:off x="381000" y="457200"/>
            <a:ext cx="8229600" cy="1139825"/>
          </a:xfrm>
        </p:spPr>
        <p:txBody>
          <a:bodyPr>
            <a:noAutofit/>
          </a:bodyPr>
          <a:lstStyle/>
          <a:p>
            <a:r>
              <a:rPr lang="en-US" dirty="0"/>
              <a:t>Are we teaching students to make connections and think critically?</a:t>
            </a:r>
          </a:p>
        </p:txBody>
      </p:sp>
      <p:graphicFrame>
        <p:nvGraphicFramePr>
          <p:cNvPr id="281645" name="Group 45"/>
          <p:cNvGraphicFramePr>
            <a:graphicFrameLocks noGrp="1"/>
          </p:cNvGraphicFramePr>
          <p:nvPr>
            <p:ph type="tbl" idx="1"/>
            <p:extLst>
              <p:ext uri="{D42A27DB-BD31-4B8C-83A1-F6EECF244321}">
                <p14:modId xmlns:p14="http://schemas.microsoft.com/office/powerpoint/2010/main" val="1626401812"/>
              </p:ext>
            </p:extLst>
          </p:nvPr>
        </p:nvGraphicFramePr>
        <p:xfrm>
          <a:off x="914400" y="1828800"/>
          <a:ext cx="7010400" cy="4234816"/>
        </p:xfrm>
        <a:graphic>
          <a:graphicData uri="http://schemas.openxmlformats.org/drawingml/2006/table">
            <a:tbl>
              <a:tblPr/>
              <a:tblGrid>
                <a:gridCol w="5310188"/>
                <a:gridCol w="850900"/>
                <a:gridCol w="849312"/>
              </a:tblGrid>
              <a:tr h="990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dirty="0" smtClean="0">
                          <a:ln>
                            <a:noFill/>
                          </a:ln>
                          <a:solidFill>
                            <a:srgbClr val="FFFFCC"/>
                          </a:solidFill>
                          <a:effectLst/>
                          <a:latin typeface="Arial" charset="0"/>
                        </a:rPr>
                        <a:t>During the current school year, how often have you </a:t>
                      </a:r>
                      <a:r>
                        <a:rPr kumimoji="0" lang="en-US" sz="1800" b="0" i="0" u="none" strike="noStrike" cap="none" normalizeH="0" baseline="0" dirty="0" smtClean="0">
                          <a:ln>
                            <a:noFill/>
                          </a:ln>
                          <a:solidFill>
                            <a:srgbClr val="FFFFCC"/>
                          </a:solidFill>
                          <a:effectLst/>
                          <a:latin typeface="Arial" charset="0"/>
                        </a:rPr>
                        <a:t>(% saying often/very often)</a:t>
                      </a:r>
                      <a:endParaRPr kumimoji="0" lang="en-US" sz="2000" b="0" i="0" u="none" strike="noStrike" cap="none" normalizeH="0" baseline="0" dirty="0" smtClean="0">
                        <a:ln>
                          <a:noFill/>
                        </a:ln>
                        <a:solidFill>
                          <a:srgbClr val="FFFFCC"/>
                        </a:solidFill>
                        <a:effectLst/>
                        <a:latin typeface="Arial" charset="0"/>
                      </a:endParaRPr>
                    </a:p>
                  </a:txBody>
                  <a:tcPr horzOverflow="overflow">
                    <a:lnL cap="flat">
                      <a:noFill/>
                    </a:lnL>
                    <a:lnR w="12700" cap="flat" cmpd="sng" algn="ctr">
                      <a:solidFill>
                        <a:srgbClr val="000000"/>
                      </a:solidFill>
                      <a:prstDash val="solid"/>
                      <a:round/>
                      <a:headEnd type="none" w="sm" len="sm"/>
                      <a:tailEnd type="none" w="sm" len="sm"/>
                    </a:lnR>
                    <a:lnT cap="flat">
                      <a:noFill/>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FFCC"/>
                          </a:solidFill>
                          <a:effectLst>
                            <a:outerShdw blurRad="38100" dist="38100" dir="2700000" algn="tl">
                              <a:srgbClr val="FFFFFF"/>
                            </a:outerShdw>
                          </a:effectLst>
                          <a:latin typeface="Arial" charset="0"/>
                          <a:cs typeface="Times New Roman" pitchFamily="18" charset="0"/>
                        </a:rPr>
                        <a:t>FY</a:t>
                      </a:r>
                      <a:endParaRPr kumimoji="0" lang="en-US" sz="3200" b="0" i="0" u="none" strike="noStrike" cap="none" normalizeH="0" baseline="0" dirty="0" smtClean="0">
                        <a:ln>
                          <a:noFill/>
                        </a:ln>
                        <a:solidFill>
                          <a:srgbClr val="FFFFCC"/>
                        </a:solidFill>
                        <a:effectLst>
                          <a:outerShdw blurRad="38100" dist="38100" dir="2700000" algn="tl">
                            <a:srgbClr val="FFFFFF"/>
                          </a:outerShdw>
                        </a:effectLst>
                        <a:latin typeface="Arial"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FFFFCC"/>
                          </a:solidFill>
                          <a:effectLst>
                            <a:outerShdw blurRad="38100" dist="38100" dir="2700000" algn="tl">
                              <a:srgbClr val="FFFFFF"/>
                            </a:outerShdw>
                          </a:effectLst>
                          <a:latin typeface="Arial" charset="0"/>
                          <a:cs typeface="Times New Roman" pitchFamily="18" charset="0"/>
                        </a:rPr>
                        <a:t>SY</a:t>
                      </a:r>
                      <a:endParaRPr kumimoji="0" lang="en-US" sz="3200" b="0" i="0" u="none" strike="noStrike" cap="none" normalizeH="0" baseline="0" smtClean="0">
                        <a:ln>
                          <a:noFill/>
                        </a:ln>
                        <a:solidFill>
                          <a:srgbClr val="FFFFCC"/>
                        </a:solidFill>
                        <a:effectLst>
                          <a:outerShdw blurRad="38100" dist="38100" dir="2700000" algn="tl">
                            <a:srgbClr val="FFFFFF"/>
                          </a:outerShdw>
                        </a:effectLst>
                        <a:latin typeface="Arial"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8572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Times New Roman" pitchFamily="18" charset="0"/>
                        </a:rPr>
                        <a:t>Learned something that changed the way you understand an issue or concept</a:t>
                      </a:r>
                      <a:endParaRPr kumimoji="0" lang="en-US" sz="3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cs typeface="Times New Roman" pitchFamily="18" charset="0"/>
                        </a:rPr>
                        <a:t>59%</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FFFF00"/>
                          </a:solidFill>
                          <a:effectLst>
                            <a:outerShdw blurRad="38100" dist="38100" dir="2700000" algn="tl">
                              <a:srgbClr val="000000">
                                <a:alpha val="43137"/>
                              </a:srgbClr>
                            </a:outerShdw>
                          </a:effectLst>
                          <a:latin typeface="+mn-lt"/>
                          <a:cs typeface="Times New Roman" pitchFamily="18" charset="0"/>
                        </a:rPr>
                        <a:t>62%</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CCFF99"/>
                          </a:solidFill>
                          <a:effectLst>
                            <a:outerShdw blurRad="38100" dist="38100" dir="2700000" algn="tl">
                              <a:srgbClr val="000000">
                                <a:alpha val="43137"/>
                              </a:srgbClr>
                            </a:outerShdw>
                          </a:effectLst>
                          <a:latin typeface="+mn-lt"/>
                          <a:cs typeface="Times New Roman" pitchFamily="18" charset="0"/>
                        </a:rPr>
                        <a:t>61%</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cs typeface="Times New Roman" pitchFamily="18" charset="0"/>
                        </a:rPr>
                        <a:t>66%</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rgbClr val="FFFF00"/>
                          </a:solidFill>
                          <a:effectLst>
                            <a:outerShdw blurRad="38100" dist="38100" dir="2700000" algn="tl">
                              <a:srgbClr val="000000">
                                <a:alpha val="43137"/>
                              </a:srgbClr>
                            </a:outerShdw>
                          </a:effectLst>
                          <a:latin typeface="+mn-lt"/>
                          <a:ea typeface="+mn-ea"/>
                          <a:cs typeface="Times New Roman" pitchFamily="18" charset="0"/>
                        </a:rPr>
                        <a:t>71%</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rgbClr val="CCFF99"/>
                          </a:solidFill>
                          <a:effectLst>
                            <a:outerShdw blurRad="38100" dist="38100" dir="2700000" algn="tl">
                              <a:srgbClr val="000000">
                                <a:alpha val="43137"/>
                              </a:srgbClr>
                            </a:outerShdw>
                          </a:effectLst>
                          <a:latin typeface="+mn-lt"/>
                          <a:ea typeface="+mn-ea"/>
                          <a:cs typeface="Times New Roman" pitchFamily="18" charset="0"/>
                        </a:rPr>
                        <a:t>67%</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1119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Times New Roman" pitchFamily="18" charset="0"/>
                        </a:rPr>
                        <a:t>Put together ideas or concepts from different courses when completing assignments or during class discussions</a:t>
                      </a:r>
                      <a:endParaRPr kumimoji="0" lang="en-US" sz="3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cs typeface="Times New Roman" pitchFamily="18" charset="0"/>
                        </a:rPr>
                        <a:t>53%</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rgbClr val="FFFF00"/>
                          </a:solidFill>
                          <a:effectLst>
                            <a:outerShdw blurRad="38100" dist="38100" dir="2700000" algn="tl">
                              <a:srgbClr val="000000">
                                <a:alpha val="43137"/>
                              </a:srgbClr>
                            </a:outerShdw>
                          </a:effectLst>
                          <a:latin typeface="+mn-lt"/>
                          <a:ea typeface="+mn-ea"/>
                          <a:cs typeface="Times New Roman" pitchFamily="18" charset="0"/>
                        </a:rPr>
                        <a:t>56%</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rgbClr val="CCFF99"/>
                          </a:solidFill>
                          <a:effectLst>
                            <a:outerShdw blurRad="38100" dist="38100" dir="2700000" algn="tl">
                              <a:srgbClr val="000000">
                                <a:alpha val="43137"/>
                              </a:srgbClr>
                            </a:outerShdw>
                          </a:effectLst>
                          <a:latin typeface="+mn-lt"/>
                          <a:ea typeface="+mn-ea"/>
                          <a:cs typeface="Times New Roman" pitchFamily="18" charset="0"/>
                        </a:rPr>
                        <a:t>58%</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cs typeface="Times New Roman" pitchFamily="18" charset="0"/>
                        </a:rPr>
                        <a:t>71%</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rgbClr val="FFFF00"/>
                          </a:solidFill>
                          <a:effectLst>
                            <a:outerShdw blurRad="38100" dist="38100" dir="2700000" algn="tl">
                              <a:srgbClr val="000000">
                                <a:alpha val="43137"/>
                              </a:srgbClr>
                            </a:outerShdw>
                          </a:effectLst>
                          <a:latin typeface="+mn-lt"/>
                          <a:ea typeface="+mn-ea"/>
                          <a:cs typeface="Times New Roman" pitchFamily="18" charset="0"/>
                        </a:rPr>
                        <a:t>74%</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rgbClr val="CCFF99"/>
                          </a:solidFill>
                          <a:effectLst>
                            <a:outerShdw blurRad="38100" dist="38100" dir="2700000" algn="tl">
                              <a:srgbClr val="000000">
                                <a:alpha val="43137"/>
                              </a:srgbClr>
                            </a:outerShdw>
                          </a:effectLst>
                          <a:latin typeface="+mn-lt"/>
                          <a:ea typeface="+mn-ea"/>
                          <a:cs typeface="Times New Roman" pitchFamily="18" charset="0"/>
                        </a:rPr>
                        <a:t>72%</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noFill/>
                  </a:tcPr>
                </a:tc>
              </a:tr>
              <a:tr h="1119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Times New Roman" pitchFamily="18" charset="0"/>
                        </a:rPr>
                        <a:t>Examined the strengths and weaknesses of your own views on a topic or issue.</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cs typeface="Times New Roman" pitchFamily="18" charset="0"/>
                        </a:rPr>
                        <a:t>44%</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rgbClr val="FFFF00"/>
                          </a:solidFill>
                          <a:effectLst>
                            <a:outerShdw blurRad="38100" dist="38100" dir="2700000" algn="tl">
                              <a:srgbClr val="000000">
                                <a:alpha val="43137"/>
                              </a:srgbClr>
                            </a:outerShdw>
                          </a:effectLst>
                          <a:latin typeface="+mn-lt"/>
                          <a:ea typeface="+mn-ea"/>
                          <a:cs typeface="Times New Roman" pitchFamily="18" charset="0"/>
                        </a:rPr>
                        <a:t>44%</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rgbClr val="CCFF99"/>
                          </a:solidFill>
                          <a:effectLst>
                            <a:outerShdw blurRad="38100" dist="38100" dir="2700000" algn="tl">
                              <a:srgbClr val="000000">
                                <a:alpha val="43137"/>
                              </a:srgbClr>
                            </a:outerShdw>
                          </a:effectLst>
                          <a:latin typeface="+mn-lt"/>
                          <a:ea typeface="+mn-ea"/>
                          <a:cs typeface="Times New Roman" pitchFamily="18" charset="0"/>
                        </a:rPr>
                        <a:t>47%</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cs typeface="Times New Roman" pitchFamily="18" charset="0"/>
                        </a:rPr>
                        <a:t>54%</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rgbClr val="FFFF00"/>
                          </a:solidFill>
                          <a:effectLst>
                            <a:outerShdw blurRad="38100" dist="38100" dir="2700000" algn="tl">
                              <a:srgbClr val="000000">
                                <a:alpha val="43137"/>
                              </a:srgbClr>
                            </a:outerShdw>
                          </a:effectLst>
                          <a:latin typeface="+mn-lt"/>
                          <a:ea typeface="+mn-ea"/>
                          <a:cs typeface="Times New Roman" pitchFamily="18" charset="0"/>
                        </a:rPr>
                        <a:t>56%</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rgbClr val="CCFF99"/>
                          </a:solidFill>
                          <a:effectLst>
                            <a:outerShdw blurRad="38100" dist="38100" dir="2700000" algn="tl">
                              <a:srgbClr val="000000">
                                <a:alpha val="43137"/>
                              </a:srgbClr>
                            </a:outerShdw>
                          </a:effectLst>
                          <a:latin typeface="+mn-lt"/>
                          <a:ea typeface="+mn-ea"/>
                          <a:cs typeface="Times New Roman" pitchFamily="18" charset="0"/>
                        </a:rPr>
                        <a:t>57%</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noFill/>
                  </a:tcPr>
                </a:tc>
              </a:tr>
            </a:tbl>
          </a:graphicData>
        </a:graphic>
      </p:graphicFrame>
      <p:sp>
        <p:nvSpPr>
          <p:cNvPr id="6" name="TextBox 5"/>
          <p:cNvSpPr txBox="1"/>
          <p:nvPr/>
        </p:nvSpPr>
        <p:spPr>
          <a:xfrm>
            <a:off x="5943600" y="6324600"/>
            <a:ext cx="2743200" cy="400110"/>
          </a:xfrm>
          <a:prstGeom prst="rect">
            <a:avLst/>
          </a:prstGeom>
          <a:noFill/>
        </p:spPr>
        <p:txBody>
          <a:bodyPr wrap="square" rtlCol="0">
            <a:spAutoFit/>
          </a:bodyPr>
          <a:lstStyle/>
          <a:p>
            <a:r>
              <a:rPr lang="en-US" sz="2000" dirty="0" smtClean="0">
                <a:effectLst>
                  <a:outerShdw blurRad="38100" dist="38100" dir="2700000" algn="tl">
                    <a:srgbClr val="000000">
                      <a:alpha val="43137"/>
                    </a:srgbClr>
                  </a:outerShdw>
                </a:effectLst>
                <a:latin typeface="Bookman Old Style" pitchFamily="18" charset="0"/>
              </a:rPr>
              <a:t>2008 /</a:t>
            </a:r>
            <a:r>
              <a:rPr lang="en-US" sz="2000" dirty="0" smtClean="0">
                <a:solidFill>
                  <a:srgbClr val="92D050"/>
                </a:solidFill>
                <a:effectLst>
                  <a:outerShdw blurRad="38100" dist="38100" dir="2700000" algn="tl">
                    <a:srgbClr val="000000">
                      <a:alpha val="43137"/>
                    </a:srgbClr>
                  </a:outerShdw>
                </a:effectLst>
              </a:rPr>
              <a:t> </a:t>
            </a:r>
            <a:r>
              <a:rPr lang="en-US" sz="2000" dirty="0" smtClean="0">
                <a:solidFill>
                  <a:srgbClr val="FFFF00"/>
                </a:solidFill>
                <a:effectLst>
                  <a:outerShdw blurRad="38100" dist="38100" dir="2700000" algn="tl">
                    <a:srgbClr val="000000"/>
                  </a:outerShdw>
                </a:effectLst>
                <a:latin typeface="Bookman Old Style" pitchFamily="18" charset="0"/>
              </a:rPr>
              <a:t>2010 / </a:t>
            </a:r>
            <a:r>
              <a:rPr lang="en-US" sz="2000" dirty="0" smtClean="0">
                <a:solidFill>
                  <a:srgbClr val="CCFF99"/>
                </a:solidFill>
                <a:effectLst>
                  <a:outerShdw blurRad="38100" dist="38100" dir="2700000" algn="tl">
                    <a:srgbClr val="000000"/>
                  </a:outerShdw>
                </a:effectLst>
                <a:latin typeface="Bookman Old Style" pitchFamily="18" charset="0"/>
              </a:rPr>
              <a:t>2012</a:t>
            </a:r>
            <a:endParaRPr lang="en-US" sz="2000" dirty="0">
              <a:solidFill>
                <a:srgbClr val="CCFF99"/>
              </a:solidFill>
              <a:effectLst>
                <a:outerShdw blurRad="38100" dist="38100" dir="2700000" algn="tl">
                  <a:srgbClr val="000000"/>
                </a:outerShdw>
              </a:effectLst>
              <a:latin typeface="Bookman Old Style"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p:spPr>
        <p:txBody>
          <a:bodyPr>
            <a:normAutofit/>
          </a:bodyPr>
          <a:lstStyle/>
          <a:p>
            <a:r>
              <a:rPr lang="en-US" sz="4400" dirty="0" smtClean="0"/>
              <a:t>Study Abroad</a:t>
            </a:r>
            <a:endParaRPr lang="en-US" sz="4400" dirty="0"/>
          </a:p>
        </p:txBody>
      </p:sp>
      <p:sp>
        <p:nvSpPr>
          <p:cNvPr id="3" name="Content Placeholder 2"/>
          <p:cNvSpPr>
            <a:spLocks noGrp="1"/>
          </p:cNvSpPr>
          <p:nvPr>
            <p:ph idx="1"/>
          </p:nvPr>
        </p:nvSpPr>
        <p:spPr>
          <a:xfrm>
            <a:off x="838200" y="1600200"/>
            <a:ext cx="7848600" cy="4525963"/>
          </a:xfrm>
        </p:spPr>
        <p:txBody>
          <a:bodyPr>
            <a:normAutofit/>
          </a:bodyPr>
          <a:lstStyle/>
          <a:p>
            <a:pPr eaLnBrk="1" hangingPunct="1">
              <a:defRPr/>
            </a:pPr>
            <a:r>
              <a:rPr lang="en-US" sz="3200" dirty="0" smtClean="0"/>
              <a:t>Plan to or have studied abroad</a:t>
            </a:r>
          </a:p>
          <a:p>
            <a:pPr lvl="1">
              <a:spcBef>
                <a:spcPts val="1200"/>
              </a:spcBef>
              <a:defRPr/>
            </a:pPr>
            <a:r>
              <a:rPr lang="en-US" sz="2800" dirty="0" smtClean="0"/>
              <a:t>Plan </a:t>
            </a:r>
            <a:r>
              <a:rPr lang="en-US" sz="2800" dirty="0"/>
              <a:t>to do</a:t>
            </a:r>
          </a:p>
          <a:p>
            <a:pPr lvl="1">
              <a:defRPr/>
            </a:pPr>
            <a:r>
              <a:rPr lang="en-US" sz="2800" dirty="0"/>
              <a:t>FY 37% </a:t>
            </a:r>
            <a:r>
              <a:rPr lang="en-US" sz="2800" dirty="0" smtClean="0"/>
              <a:t>  </a:t>
            </a:r>
            <a:r>
              <a:rPr lang="en-US" sz="2800" dirty="0">
                <a:solidFill>
                  <a:srgbClr val="FFFF00"/>
                </a:solidFill>
              </a:rPr>
              <a:t>34</a:t>
            </a:r>
            <a:r>
              <a:rPr lang="en-US" sz="2800" dirty="0" smtClean="0">
                <a:solidFill>
                  <a:srgbClr val="FFFF00"/>
                </a:solidFill>
              </a:rPr>
              <a:t>%  </a:t>
            </a:r>
            <a:r>
              <a:rPr lang="en-US" sz="2800" dirty="0" smtClean="0">
                <a:solidFill>
                  <a:srgbClr val="92D050"/>
                </a:solidFill>
              </a:rPr>
              <a:t> </a:t>
            </a:r>
            <a:r>
              <a:rPr lang="en-US" sz="2800" dirty="0">
                <a:solidFill>
                  <a:srgbClr val="CCFF99"/>
                </a:solidFill>
              </a:rPr>
              <a:t>33</a:t>
            </a:r>
            <a:r>
              <a:rPr lang="en-US" sz="2800" dirty="0" smtClean="0">
                <a:solidFill>
                  <a:srgbClr val="CCFF99"/>
                </a:solidFill>
              </a:rPr>
              <a:t>%</a:t>
            </a:r>
            <a:endParaRPr lang="en-US" sz="2800" dirty="0" smtClean="0"/>
          </a:p>
          <a:p>
            <a:pPr lvl="1" eaLnBrk="1" hangingPunct="1">
              <a:defRPr/>
            </a:pPr>
            <a:endParaRPr lang="en-US" sz="2800" dirty="0" smtClean="0"/>
          </a:p>
          <a:p>
            <a:pPr lvl="1" eaLnBrk="1" hangingPunct="1">
              <a:defRPr/>
            </a:pPr>
            <a:r>
              <a:rPr lang="en-US" sz="2800" dirty="0" smtClean="0"/>
              <a:t>Have done</a:t>
            </a:r>
            <a:r>
              <a:rPr lang="en-US" sz="2800" dirty="0"/>
              <a:t> </a:t>
            </a:r>
          </a:p>
          <a:p>
            <a:pPr lvl="1" eaLnBrk="1" hangingPunct="1">
              <a:defRPr/>
            </a:pPr>
            <a:r>
              <a:rPr lang="en-US" sz="2800" dirty="0" smtClean="0"/>
              <a:t>SY</a:t>
            </a:r>
            <a:r>
              <a:rPr lang="en-US" sz="2800" dirty="0" smtClean="0">
                <a:solidFill>
                  <a:srgbClr val="92D050"/>
                </a:solidFill>
              </a:rPr>
              <a:t>   </a:t>
            </a:r>
            <a:r>
              <a:rPr lang="en-US" sz="2800" dirty="0" smtClean="0"/>
              <a:t>6%    </a:t>
            </a:r>
            <a:r>
              <a:rPr lang="en-US" sz="2800" dirty="0" smtClean="0">
                <a:solidFill>
                  <a:srgbClr val="FFFF00"/>
                </a:solidFill>
              </a:rPr>
              <a:t>8%    </a:t>
            </a:r>
            <a:r>
              <a:rPr lang="en-US" sz="2800" dirty="0" smtClean="0">
                <a:solidFill>
                  <a:srgbClr val="CCFF99"/>
                </a:solidFill>
              </a:rPr>
              <a:t>8%</a:t>
            </a:r>
          </a:p>
          <a:p>
            <a:pPr eaLnBrk="1" hangingPunct="1">
              <a:defRPr/>
            </a:pPr>
            <a:endParaRPr lang="en-US" sz="2800" dirty="0" smtClean="0"/>
          </a:p>
        </p:txBody>
      </p:sp>
      <p:sp>
        <p:nvSpPr>
          <p:cNvPr id="5" name="TextBox 4"/>
          <p:cNvSpPr txBox="1"/>
          <p:nvPr/>
        </p:nvSpPr>
        <p:spPr>
          <a:xfrm>
            <a:off x="5943600" y="6324600"/>
            <a:ext cx="2743200" cy="400110"/>
          </a:xfrm>
          <a:prstGeom prst="rect">
            <a:avLst/>
          </a:prstGeom>
          <a:noFill/>
        </p:spPr>
        <p:txBody>
          <a:bodyPr wrap="square" rtlCol="0">
            <a:spAutoFit/>
          </a:bodyPr>
          <a:lstStyle/>
          <a:p>
            <a:r>
              <a:rPr lang="en-US" sz="2000" dirty="0" smtClean="0">
                <a:effectLst>
                  <a:outerShdw blurRad="38100" dist="38100" dir="2700000" algn="tl">
                    <a:srgbClr val="000000">
                      <a:alpha val="43137"/>
                    </a:srgbClr>
                  </a:outerShdw>
                </a:effectLst>
                <a:latin typeface="Bookman Old Style" pitchFamily="18" charset="0"/>
              </a:rPr>
              <a:t>2008 /</a:t>
            </a:r>
            <a:r>
              <a:rPr lang="en-US" sz="2000" dirty="0" smtClean="0">
                <a:solidFill>
                  <a:srgbClr val="92D050"/>
                </a:solidFill>
                <a:effectLst>
                  <a:outerShdw blurRad="38100" dist="38100" dir="2700000" algn="tl">
                    <a:srgbClr val="000000">
                      <a:alpha val="43137"/>
                    </a:srgbClr>
                  </a:outerShdw>
                </a:effectLst>
              </a:rPr>
              <a:t> </a:t>
            </a:r>
            <a:r>
              <a:rPr lang="en-US" sz="2000" dirty="0" smtClean="0">
                <a:solidFill>
                  <a:srgbClr val="FFFF00"/>
                </a:solidFill>
                <a:effectLst>
                  <a:outerShdw blurRad="38100" dist="38100" dir="2700000" algn="tl">
                    <a:srgbClr val="000000"/>
                  </a:outerShdw>
                </a:effectLst>
                <a:latin typeface="Bookman Old Style" pitchFamily="18" charset="0"/>
              </a:rPr>
              <a:t>2010 / </a:t>
            </a:r>
            <a:r>
              <a:rPr lang="en-US" sz="2000" dirty="0" smtClean="0">
                <a:solidFill>
                  <a:srgbClr val="CCFF99"/>
                </a:solidFill>
                <a:effectLst>
                  <a:outerShdw blurRad="38100" dist="38100" dir="2700000" algn="tl">
                    <a:srgbClr val="000000"/>
                  </a:outerShdw>
                </a:effectLst>
                <a:latin typeface="Bookman Old Style" pitchFamily="18" charset="0"/>
              </a:rPr>
              <a:t>2012</a:t>
            </a:r>
            <a:endParaRPr lang="en-US" sz="2000" dirty="0">
              <a:solidFill>
                <a:srgbClr val="CCFF99"/>
              </a:solidFill>
              <a:effectLst>
                <a:outerShdw blurRad="38100" dist="38100" dir="2700000" algn="tl">
                  <a:srgbClr val="000000"/>
                </a:outerShdw>
              </a:effectLst>
              <a:latin typeface="Bookman Old Style"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p:spPr>
        <p:txBody>
          <a:bodyPr>
            <a:normAutofit/>
          </a:bodyPr>
          <a:lstStyle/>
          <a:p>
            <a:r>
              <a:rPr lang="en-US" sz="4400" dirty="0" smtClean="0"/>
              <a:t>Use of Technology</a:t>
            </a:r>
            <a:endParaRPr lang="en-US" sz="4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28834926"/>
              </p:ext>
            </p:extLst>
          </p:nvPr>
        </p:nvGraphicFramePr>
        <p:xfrm>
          <a:off x="533400" y="1600201"/>
          <a:ext cx="8077199" cy="4389120"/>
        </p:xfrm>
        <a:graphic>
          <a:graphicData uri="http://schemas.openxmlformats.org/drawingml/2006/table">
            <a:tbl>
              <a:tblPr firstRow="1" bandRow="1">
                <a:tableStyleId>{616DA210-FB5B-4158-B5E0-FEB733F419BA}</a:tableStyleId>
              </a:tblPr>
              <a:tblGrid>
                <a:gridCol w="5609166"/>
                <a:gridCol w="1196622"/>
                <a:gridCol w="1271411"/>
              </a:tblGrid>
              <a:tr h="438510">
                <a:tc>
                  <a:txBody>
                    <a:bodyPr/>
                    <a:lstStyle/>
                    <a:p>
                      <a:endParaRPr lang="en-US" sz="2400" dirty="0"/>
                    </a:p>
                  </a:txBody>
                  <a:tcPr/>
                </a:tc>
                <a:tc>
                  <a:txBody>
                    <a:bodyPr/>
                    <a:lstStyle/>
                    <a:p>
                      <a:pPr algn="ctr"/>
                      <a:r>
                        <a:rPr lang="en-US" sz="2400" dirty="0" smtClean="0"/>
                        <a:t>FY</a:t>
                      </a:r>
                      <a:endParaRPr lang="en-US" sz="2400" dirty="0"/>
                    </a:p>
                  </a:txBody>
                  <a:tcPr/>
                </a:tc>
                <a:tc>
                  <a:txBody>
                    <a:bodyPr/>
                    <a:lstStyle/>
                    <a:p>
                      <a:pPr algn="ctr"/>
                      <a:r>
                        <a:rPr lang="en-US" sz="2400" dirty="0" smtClean="0"/>
                        <a:t>SY</a:t>
                      </a:r>
                      <a:endParaRPr lang="en-US" sz="2400" dirty="0"/>
                    </a:p>
                  </a:txBody>
                  <a:tcPr/>
                </a:tc>
              </a:tr>
              <a:tr h="1140124">
                <a:tc>
                  <a:txBody>
                    <a:bodyPr/>
                    <a:lstStyle/>
                    <a:p>
                      <a:r>
                        <a:rPr lang="en-US" sz="2400" dirty="0" smtClean="0"/>
                        <a:t>Used an electronic medium (listserv, chat group, Internet, instant messaging, etc.) to discuss or complete an assignment</a:t>
                      </a:r>
                      <a:endParaRPr lang="en-US" sz="2400" dirty="0"/>
                    </a:p>
                  </a:txBody>
                  <a:tcPr/>
                </a:tc>
                <a:tc>
                  <a:txBody>
                    <a:bodyPr/>
                    <a:lstStyle/>
                    <a:p>
                      <a:pPr algn="ctr"/>
                      <a:r>
                        <a:rPr lang="en-US" sz="2400" dirty="0" smtClean="0">
                          <a:solidFill>
                            <a:schemeClr val="tx1"/>
                          </a:solidFill>
                        </a:rPr>
                        <a:t>47%</a:t>
                      </a:r>
                    </a:p>
                    <a:p>
                      <a:pPr algn="ctr"/>
                      <a:r>
                        <a:rPr lang="en-US" sz="2400" dirty="0" smtClean="0">
                          <a:solidFill>
                            <a:srgbClr val="FFFF66"/>
                          </a:solidFill>
                        </a:rPr>
                        <a:t>48%</a:t>
                      </a:r>
                    </a:p>
                    <a:p>
                      <a:pPr algn="ctr"/>
                      <a:r>
                        <a:rPr lang="en-US" sz="2400" dirty="0" smtClean="0">
                          <a:solidFill>
                            <a:srgbClr val="92D050"/>
                          </a:solidFill>
                          <a:effectLst>
                            <a:outerShdw blurRad="38100" dist="38100" dir="2700000" algn="tl">
                              <a:srgbClr val="000000">
                                <a:alpha val="43137"/>
                              </a:srgbClr>
                            </a:outerShdw>
                          </a:effectLst>
                        </a:rPr>
                        <a:t>53%</a:t>
                      </a:r>
                      <a:endParaRPr lang="en-US" sz="2400" dirty="0">
                        <a:solidFill>
                          <a:srgbClr val="92D050"/>
                        </a:solidFill>
                        <a:effectLst>
                          <a:outerShdw blurRad="38100" dist="38100" dir="2700000" algn="tl">
                            <a:srgbClr val="000000">
                              <a:alpha val="43137"/>
                            </a:srgbClr>
                          </a:outerShdw>
                        </a:effectLst>
                      </a:endParaRPr>
                    </a:p>
                  </a:txBody>
                  <a:tcPr anchor="ctr"/>
                </a:tc>
                <a:tc>
                  <a:txBody>
                    <a:bodyPr/>
                    <a:lstStyle/>
                    <a:p>
                      <a:pPr marL="0" algn="ctr" defTabSz="914400" rtl="0" eaLnBrk="1" latinLnBrk="0" hangingPunct="1"/>
                      <a:r>
                        <a:rPr lang="en-US" sz="2400" kern="1200" dirty="0" smtClean="0">
                          <a:solidFill>
                            <a:schemeClr val="tx1"/>
                          </a:solidFill>
                          <a:latin typeface="+mn-lt"/>
                          <a:ea typeface="+mn-ea"/>
                          <a:cs typeface="+mn-cs"/>
                        </a:rPr>
                        <a:t>52%</a:t>
                      </a:r>
                    </a:p>
                    <a:p>
                      <a:pPr marL="0" algn="ctr" defTabSz="914400" rtl="0" eaLnBrk="1" latinLnBrk="0" hangingPunct="1"/>
                      <a:r>
                        <a:rPr lang="en-US" sz="2400" kern="1200" dirty="0" smtClean="0">
                          <a:solidFill>
                            <a:srgbClr val="FFFF66"/>
                          </a:solidFill>
                          <a:latin typeface="+mn-lt"/>
                          <a:ea typeface="+mn-ea"/>
                          <a:cs typeface="+mn-cs"/>
                        </a:rPr>
                        <a:t>59%</a:t>
                      </a:r>
                    </a:p>
                    <a:p>
                      <a:pPr algn="ctr"/>
                      <a:r>
                        <a:rPr lang="en-US" sz="2400" dirty="0" smtClean="0">
                          <a:solidFill>
                            <a:srgbClr val="92D050"/>
                          </a:solidFill>
                          <a:effectLst>
                            <a:outerShdw blurRad="38100" dist="38100" dir="2700000" algn="tl">
                              <a:srgbClr val="000000">
                                <a:alpha val="43137"/>
                              </a:srgbClr>
                            </a:outerShdw>
                          </a:effectLst>
                        </a:rPr>
                        <a:t>5</a:t>
                      </a:r>
                      <a:r>
                        <a:rPr lang="en-US" sz="2400" kern="1200" dirty="0" smtClean="0">
                          <a:solidFill>
                            <a:srgbClr val="92D050"/>
                          </a:solidFill>
                          <a:effectLst>
                            <a:outerShdw blurRad="38100" dist="38100" dir="2700000" algn="tl">
                              <a:srgbClr val="000000">
                                <a:alpha val="43137"/>
                              </a:srgbClr>
                            </a:outerShdw>
                          </a:effectLst>
                          <a:latin typeface="+mn-lt"/>
                          <a:ea typeface="+mn-ea"/>
                          <a:cs typeface="+mn-cs"/>
                        </a:rPr>
                        <a:t>5%</a:t>
                      </a:r>
                      <a:endParaRPr lang="en-US" sz="2400" kern="1200" dirty="0">
                        <a:solidFill>
                          <a:srgbClr val="92D050"/>
                        </a:solidFill>
                        <a:effectLst>
                          <a:outerShdw blurRad="38100" dist="38100" dir="2700000" algn="tl">
                            <a:srgbClr val="000000">
                              <a:alpha val="43137"/>
                            </a:srgbClr>
                          </a:outerShdw>
                        </a:effectLst>
                        <a:latin typeface="+mn-lt"/>
                        <a:ea typeface="+mn-ea"/>
                        <a:cs typeface="+mn-cs"/>
                      </a:endParaRPr>
                    </a:p>
                  </a:txBody>
                  <a:tcPr anchor="ctr"/>
                </a:tc>
              </a:tr>
              <a:tr h="789317">
                <a:tc>
                  <a:txBody>
                    <a:bodyPr/>
                    <a:lstStyle/>
                    <a:p>
                      <a:r>
                        <a:rPr lang="en-US" sz="2400" dirty="0" smtClean="0"/>
                        <a:t>WCU</a:t>
                      </a:r>
                      <a:r>
                        <a:rPr lang="en-US" sz="2400" baseline="0" dirty="0" smtClean="0"/>
                        <a:t> has prepared you for using computing and information technology</a:t>
                      </a:r>
                      <a:endParaRPr lang="en-US" sz="2400" dirty="0"/>
                    </a:p>
                  </a:txBody>
                  <a:tcPr/>
                </a:tc>
                <a:tc>
                  <a:txBody>
                    <a:bodyPr/>
                    <a:lstStyle/>
                    <a:p>
                      <a:pPr marL="0" algn="ctr" defTabSz="914400" rtl="0" eaLnBrk="1" latinLnBrk="0" hangingPunct="1"/>
                      <a:r>
                        <a:rPr lang="en-US" sz="2400" kern="1200" dirty="0" smtClean="0">
                          <a:solidFill>
                            <a:schemeClr val="tx1"/>
                          </a:solidFill>
                          <a:latin typeface="+mn-lt"/>
                          <a:ea typeface="+mn-ea"/>
                          <a:cs typeface="+mn-cs"/>
                        </a:rPr>
                        <a:t>73%</a:t>
                      </a:r>
                    </a:p>
                    <a:p>
                      <a:pPr marL="0" algn="ctr" defTabSz="914400" rtl="0" eaLnBrk="1" latinLnBrk="0" hangingPunct="1"/>
                      <a:r>
                        <a:rPr lang="en-US" sz="2400" kern="1200" dirty="0" smtClean="0">
                          <a:solidFill>
                            <a:srgbClr val="FFFF66"/>
                          </a:solidFill>
                          <a:latin typeface="+mn-lt"/>
                          <a:ea typeface="+mn-ea"/>
                          <a:cs typeface="+mn-cs"/>
                        </a:rPr>
                        <a:t>69%</a:t>
                      </a:r>
                    </a:p>
                    <a:p>
                      <a:pPr algn="ctr"/>
                      <a:r>
                        <a:rPr lang="en-US" sz="2400" kern="1200" dirty="0" smtClean="0">
                          <a:solidFill>
                            <a:srgbClr val="92D050"/>
                          </a:solidFill>
                          <a:effectLst>
                            <a:outerShdw blurRad="38100" dist="38100" dir="2700000" algn="tl">
                              <a:srgbClr val="000000">
                                <a:alpha val="43137"/>
                              </a:srgbClr>
                            </a:outerShdw>
                          </a:effectLst>
                          <a:latin typeface="+mn-lt"/>
                          <a:ea typeface="+mn-ea"/>
                          <a:cs typeface="+mn-cs"/>
                        </a:rPr>
                        <a:t>68%</a:t>
                      </a:r>
                      <a:endParaRPr lang="en-US" sz="2400" kern="1200" dirty="0">
                        <a:solidFill>
                          <a:srgbClr val="92D050"/>
                        </a:solidFill>
                        <a:effectLst>
                          <a:outerShdw blurRad="38100" dist="38100" dir="2700000" algn="tl">
                            <a:srgbClr val="000000">
                              <a:alpha val="43137"/>
                            </a:srgbClr>
                          </a:outerShdw>
                        </a:effectLst>
                        <a:latin typeface="+mn-lt"/>
                        <a:ea typeface="+mn-ea"/>
                        <a:cs typeface="+mn-cs"/>
                      </a:endParaRPr>
                    </a:p>
                  </a:txBody>
                  <a:tcPr anchor="ctr"/>
                </a:tc>
                <a:tc>
                  <a:txBody>
                    <a:bodyPr/>
                    <a:lstStyle/>
                    <a:p>
                      <a:pPr marL="0" algn="ctr" defTabSz="914400" rtl="0" eaLnBrk="1" latinLnBrk="0" hangingPunct="1"/>
                      <a:r>
                        <a:rPr lang="en-US" sz="2400" kern="1200" dirty="0" smtClean="0">
                          <a:solidFill>
                            <a:schemeClr val="tx1"/>
                          </a:solidFill>
                          <a:latin typeface="+mn-lt"/>
                          <a:ea typeface="+mn-ea"/>
                          <a:cs typeface="+mn-cs"/>
                        </a:rPr>
                        <a:t>74%</a:t>
                      </a:r>
                    </a:p>
                    <a:p>
                      <a:pPr marL="0" algn="ctr" defTabSz="914400" rtl="0" eaLnBrk="1" latinLnBrk="0" hangingPunct="1"/>
                      <a:r>
                        <a:rPr lang="en-US" sz="2400" kern="1200" dirty="0" smtClean="0">
                          <a:solidFill>
                            <a:srgbClr val="FFFF66"/>
                          </a:solidFill>
                          <a:latin typeface="+mn-lt"/>
                          <a:ea typeface="+mn-ea"/>
                          <a:cs typeface="+mn-cs"/>
                        </a:rPr>
                        <a:t>77%</a:t>
                      </a:r>
                    </a:p>
                    <a:p>
                      <a:pPr marL="0" algn="ctr" defTabSz="914400" rtl="0" eaLnBrk="1" latinLnBrk="0" hangingPunct="1"/>
                      <a:r>
                        <a:rPr lang="en-US" sz="2400" kern="1200" dirty="0" smtClean="0">
                          <a:solidFill>
                            <a:srgbClr val="92D050"/>
                          </a:solidFill>
                          <a:effectLst>
                            <a:outerShdw blurRad="38100" dist="38100" dir="2700000" algn="tl">
                              <a:srgbClr val="000000">
                                <a:alpha val="43137"/>
                              </a:srgbClr>
                            </a:outerShdw>
                          </a:effectLst>
                          <a:latin typeface="+mn-lt"/>
                          <a:ea typeface="+mn-ea"/>
                          <a:cs typeface="+mn-cs"/>
                        </a:rPr>
                        <a:t>73%</a:t>
                      </a:r>
                      <a:endParaRPr lang="en-US" sz="2400" kern="1200" dirty="0">
                        <a:solidFill>
                          <a:srgbClr val="92D050"/>
                        </a:solidFill>
                        <a:effectLst>
                          <a:outerShdw blurRad="38100" dist="38100" dir="2700000" algn="tl">
                            <a:srgbClr val="000000">
                              <a:alpha val="43137"/>
                            </a:srgbClr>
                          </a:outerShdw>
                        </a:effectLst>
                        <a:latin typeface="+mn-lt"/>
                        <a:ea typeface="+mn-ea"/>
                        <a:cs typeface="+mn-cs"/>
                      </a:endParaRPr>
                    </a:p>
                  </a:txBody>
                  <a:tcPr anchor="ctr"/>
                </a:tc>
              </a:tr>
              <a:tr h="1091241">
                <a:tc>
                  <a:txBody>
                    <a:bodyPr/>
                    <a:lstStyle/>
                    <a:p>
                      <a:r>
                        <a:rPr lang="en-US" sz="2400" dirty="0" smtClean="0"/>
                        <a:t>Used a web-based course management system to access the course syllabus, notes or assignments (Blackboard, WebCT, </a:t>
                      </a:r>
                      <a:r>
                        <a:rPr lang="en-US" sz="2400" dirty="0" err="1" smtClean="0"/>
                        <a:t>eCollege</a:t>
                      </a:r>
                      <a:r>
                        <a:rPr lang="en-US" sz="2400" dirty="0" smtClean="0"/>
                        <a:t>, etc.)</a:t>
                      </a:r>
                      <a:endParaRPr lang="en-US" sz="2400" dirty="0"/>
                    </a:p>
                  </a:txBody>
                  <a:tcPr/>
                </a:tc>
                <a:tc>
                  <a:txBody>
                    <a:bodyPr/>
                    <a:lstStyle/>
                    <a:p>
                      <a:pPr marL="0" algn="ctr" defTabSz="914400" rtl="0" eaLnBrk="1" latinLnBrk="0" hangingPunct="1"/>
                      <a:r>
                        <a:rPr lang="en-US" sz="2400" kern="1200" dirty="0" smtClean="0">
                          <a:solidFill>
                            <a:schemeClr val="tx1"/>
                          </a:solidFill>
                          <a:latin typeface="+mn-lt"/>
                          <a:ea typeface="+mn-ea"/>
                          <a:cs typeface="+mn-cs"/>
                        </a:rPr>
                        <a:t>86%</a:t>
                      </a:r>
                    </a:p>
                    <a:p>
                      <a:pPr marL="0" algn="ctr" defTabSz="914400" rtl="0" eaLnBrk="1" latinLnBrk="0" hangingPunct="1"/>
                      <a:r>
                        <a:rPr lang="en-US" sz="2400" kern="1200" dirty="0" smtClean="0">
                          <a:solidFill>
                            <a:srgbClr val="FFFF66"/>
                          </a:solidFill>
                          <a:latin typeface="+mn-lt"/>
                          <a:ea typeface="+mn-ea"/>
                          <a:cs typeface="+mn-cs"/>
                        </a:rPr>
                        <a:t>92%</a:t>
                      </a:r>
                    </a:p>
                    <a:p>
                      <a:pPr marL="0" algn="ctr" defTabSz="914400" rtl="0" eaLnBrk="1" latinLnBrk="0" hangingPunct="1"/>
                      <a:r>
                        <a:rPr lang="en-US" sz="2400" kern="1200" dirty="0" smtClean="0">
                          <a:solidFill>
                            <a:srgbClr val="92D050"/>
                          </a:solidFill>
                          <a:effectLst>
                            <a:outerShdw blurRad="38100" dist="38100" dir="2700000" algn="tl">
                              <a:srgbClr val="000000">
                                <a:alpha val="43137"/>
                              </a:srgbClr>
                            </a:outerShdw>
                          </a:effectLst>
                          <a:latin typeface="+mn-lt"/>
                          <a:ea typeface="+mn-ea"/>
                          <a:cs typeface="+mn-cs"/>
                        </a:rPr>
                        <a:t>83%</a:t>
                      </a:r>
                      <a:endParaRPr lang="en-US" sz="2400" kern="1200" dirty="0">
                        <a:solidFill>
                          <a:srgbClr val="92D050"/>
                        </a:solidFill>
                        <a:effectLst>
                          <a:outerShdw blurRad="38100" dist="38100" dir="2700000" algn="tl">
                            <a:srgbClr val="000000">
                              <a:alpha val="43137"/>
                            </a:srgbClr>
                          </a:outerShdw>
                        </a:effectLst>
                        <a:latin typeface="+mn-lt"/>
                        <a:ea typeface="+mn-ea"/>
                        <a:cs typeface="+mn-cs"/>
                      </a:endParaRPr>
                    </a:p>
                  </a:txBody>
                  <a:tcPr anchor="ctr"/>
                </a:tc>
                <a:tc>
                  <a:txBody>
                    <a:bodyPr/>
                    <a:lstStyle/>
                    <a:p>
                      <a:pPr marL="0" algn="ctr" defTabSz="914400" rtl="0" eaLnBrk="1" latinLnBrk="0" hangingPunct="1"/>
                      <a:r>
                        <a:rPr lang="en-US" sz="2400" kern="1200" dirty="0" smtClean="0">
                          <a:solidFill>
                            <a:schemeClr val="tx1"/>
                          </a:solidFill>
                          <a:latin typeface="+mn-lt"/>
                          <a:ea typeface="+mn-ea"/>
                          <a:cs typeface="+mn-cs"/>
                        </a:rPr>
                        <a:t>83%</a:t>
                      </a:r>
                    </a:p>
                    <a:p>
                      <a:pPr marL="0" algn="ctr" defTabSz="914400" rtl="0" eaLnBrk="1" latinLnBrk="0" hangingPunct="1"/>
                      <a:r>
                        <a:rPr lang="en-US" sz="2400" kern="1200" dirty="0" smtClean="0">
                          <a:solidFill>
                            <a:srgbClr val="FFFF66"/>
                          </a:solidFill>
                          <a:latin typeface="+mn-lt"/>
                          <a:ea typeface="+mn-ea"/>
                          <a:cs typeface="+mn-cs"/>
                        </a:rPr>
                        <a:t>93%</a:t>
                      </a:r>
                    </a:p>
                    <a:p>
                      <a:pPr marL="0" algn="ctr" defTabSz="914400" rtl="0" eaLnBrk="1" latinLnBrk="0" hangingPunct="1"/>
                      <a:r>
                        <a:rPr lang="en-US" sz="2400" kern="1200" dirty="0" smtClean="0">
                          <a:solidFill>
                            <a:srgbClr val="92D050"/>
                          </a:solidFill>
                          <a:effectLst>
                            <a:outerShdw blurRad="38100" dist="38100" dir="2700000" algn="tl">
                              <a:srgbClr val="000000">
                                <a:alpha val="43137"/>
                              </a:srgbClr>
                            </a:outerShdw>
                          </a:effectLst>
                          <a:latin typeface="+mn-lt"/>
                          <a:ea typeface="+mn-ea"/>
                          <a:cs typeface="+mn-cs"/>
                        </a:rPr>
                        <a:t>90%</a:t>
                      </a:r>
                      <a:endParaRPr lang="en-US" sz="2400" kern="1200" dirty="0">
                        <a:solidFill>
                          <a:srgbClr val="92D050"/>
                        </a:solidFill>
                        <a:effectLst>
                          <a:outerShdw blurRad="38100" dist="38100" dir="2700000" algn="tl">
                            <a:srgbClr val="000000">
                              <a:alpha val="43137"/>
                            </a:srgbClr>
                          </a:outerShdw>
                        </a:effectLst>
                        <a:latin typeface="+mn-lt"/>
                        <a:ea typeface="+mn-ea"/>
                        <a:cs typeface="+mn-cs"/>
                      </a:endParaRPr>
                    </a:p>
                  </a:txBody>
                  <a:tcPr anchor="ctr"/>
                </a:tc>
              </a:tr>
            </a:tbl>
          </a:graphicData>
        </a:graphic>
      </p:graphicFrame>
      <p:sp>
        <p:nvSpPr>
          <p:cNvPr id="5" name="TextBox 4"/>
          <p:cNvSpPr txBox="1"/>
          <p:nvPr/>
        </p:nvSpPr>
        <p:spPr>
          <a:xfrm>
            <a:off x="5943600" y="6124545"/>
            <a:ext cx="2743200" cy="400110"/>
          </a:xfrm>
          <a:prstGeom prst="rect">
            <a:avLst/>
          </a:prstGeom>
          <a:noFill/>
        </p:spPr>
        <p:txBody>
          <a:bodyPr wrap="square" rtlCol="0">
            <a:spAutoFit/>
          </a:bodyPr>
          <a:lstStyle/>
          <a:p>
            <a:r>
              <a:rPr lang="en-US" sz="2000" dirty="0" smtClean="0">
                <a:effectLst>
                  <a:outerShdw blurRad="38100" dist="38100" dir="2700000" algn="tl">
                    <a:srgbClr val="000000">
                      <a:alpha val="43137"/>
                    </a:srgbClr>
                  </a:outerShdw>
                </a:effectLst>
                <a:latin typeface="Bookman Old Style" pitchFamily="18" charset="0"/>
              </a:rPr>
              <a:t>2008 /</a:t>
            </a:r>
            <a:r>
              <a:rPr lang="en-US" sz="2000" dirty="0" smtClean="0">
                <a:solidFill>
                  <a:srgbClr val="92D050"/>
                </a:solidFill>
                <a:effectLst>
                  <a:outerShdw blurRad="38100" dist="38100" dir="2700000" algn="tl">
                    <a:srgbClr val="000000">
                      <a:alpha val="43137"/>
                    </a:srgbClr>
                  </a:outerShdw>
                </a:effectLst>
              </a:rPr>
              <a:t> </a:t>
            </a:r>
            <a:r>
              <a:rPr lang="en-US" sz="2000" dirty="0" smtClean="0">
                <a:solidFill>
                  <a:srgbClr val="FFFF00"/>
                </a:solidFill>
                <a:effectLst>
                  <a:outerShdw blurRad="38100" dist="38100" dir="2700000" algn="tl">
                    <a:srgbClr val="000000"/>
                  </a:outerShdw>
                </a:effectLst>
                <a:latin typeface="Bookman Old Style" pitchFamily="18" charset="0"/>
              </a:rPr>
              <a:t>2010 / </a:t>
            </a:r>
            <a:r>
              <a:rPr lang="en-US" sz="2000" dirty="0" smtClean="0">
                <a:solidFill>
                  <a:srgbClr val="CCFF99"/>
                </a:solidFill>
                <a:effectLst>
                  <a:outerShdw blurRad="38100" dist="38100" dir="2700000" algn="tl">
                    <a:srgbClr val="000000"/>
                  </a:outerShdw>
                </a:effectLst>
                <a:latin typeface="Bookman Old Style" pitchFamily="18" charset="0"/>
              </a:rPr>
              <a:t>2012</a:t>
            </a:r>
            <a:endParaRPr lang="en-US" sz="2000" dirty="0">
              <a:solidFill>
                <a:srgbClr val="CCFF99"/>
              </a:solidFill>
              <a:effectLst>
                <a:outerShdw blurRad="38100" dist="38100" dir="2700000" algn="tl">
                  <a:srgbClr val="000000"/>
                </a:outerShdw>
              </a:effectLst>
              <a:latin typeface="Bookman Old Style" pitchFamily="18" charset="0"/>
            </a:endParaRPr>
          </a:p>
        </p:txBody>
      </p:sp>
    </p:spTree>
    <p:extLst>
      <p:ext uri="{BB962C8B-B14F-4D97-AF65-F5344CB8AC3E}">
        <p14:creationId xmlns:p14="http://schemas.microsoft.com/office/powerpoint/2010/main" val="2275099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6934200" cy="1600200"/>
          </a:xfrm>
        </p:spPr>
        <p:txBody>
          <a:bodyPr>
            <a:normAutofit/>
          </a:bodyPr>
          <a:lstStyle/>
          <a:p>
            <a:pPr algn="l" eaLnBrk="1" hangingPunct="1">
              <a:defRPr/>
            </a:pPr>
            <a:r>
              <a:rPr lang="en-US" sz="4000" dirty="0" smtClean="0"/>
              <a:t>Exercised or participated in physical fitness activities</a:t>
            </a:r>
          </a:p>
        </p:txBody>
      </p:sp>
      <p:graphicFrame>
        <p:nvGraphicFramePr>
          <p:cNvPr id="4" name="Table 3"/>
          <p:cNvGraphicFramePr>
            <a:graphicFrameLocks noGrp="1"/>
          </p:cNvGraphicFramePr>
          <p:nvPr>
            <p:extLst>
              <p:ext uri="{D42A27DB-BD31-4B8C-83A1-F6EECF244321}">
                <p14:modId xmlns:p14="http://schemas.microsoft.com/office/powerpoint/2010/main" val="2529365261"/>
              </p:ext>
            </p:extLst>
          </p:nvPr>
        </p:nvGraphicFramePr>
        <p:xfrm>
          <a:off x="1142999" y="2590800"/>
          <a:ext cx="6858002" cy="2497328"/>
        </p:xfrm>
        <a:graphic>
          <a:graphicData uri="http://schemas.openxmlformats.org/drawingml/2006/table">
            <a:tbl>
              <a:tblPr/>
              <a:tblGrid>
                <a:gridCol w="1747316"/>
                <a:gridCol w="910540"/>
                <a:gridCol w="845680"/>
                <a:gridCol w="845680"/>
                <a:gridCol w="801172"/>
                <a:gridCol w="801172"/>
                <a:gridCol w="906442"/>
              </a:tblGrid>
              <a:tr h="457200">
                <a:tc>
                  <a:txBody>
                    <a:bodyPr/>
                    <a:lstStyle/>
                    <a:p>
                      <a:pPr>
                        <a:lnSpc>
                          <a:spcPct val="115000"/>
                        </a:lnSpc>
                      </a:pPr>
                      <a:endParaRPr lang="en-US" sz="4000" b="1" dirty="0">
                        <a:latin typeface="+mn-lt"/>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algn="ctr">
                        <a:lnSpc>
                          <a:spcPct val="115000"/>
                        </a:lnSpc>
                        <a:spcBef>
                          <a:spcPts val="0"/>
                        </a:spcBef>
                        <a:spcAft>
                          <a:spcPts val="0"/>
                        </a:spcAft>
                      </a:pPr>
                      <a:r>
                        <a:rPr lang="en-US" sz="2400" b="1" i="1" dirty="0">
                          <a:latin typeface="+mn-lt"/>
                          <a:ea typeface="Times New Roman"/>
                          <a:cs typeface="Times New Roman"/>
                        </a:rPr>
                        <a:t>FY</a:t>
                      </a:r>
                      <a:endParaRPr lang="en-US" sz="4000" b="1" dirty="0">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pPr marL="0" marR="0" algn="ctr">
                        <a:lnSpc>
                          <a:spcPct val="115000"/>
                        </a:lnSpc>
                        <a:spcBef>
                          <a:spcPts val="0"/>
                        </a:spcBef>
                        <a:spcAft>
                          <a:spcPts val="0"/>
                        </a:spcAft>
                      </a:pPr>
                      <a:endParaRPr lang="en-US" sz="3200" b="1" dirty="0">
                        <a:latin typeface="Arial Narrow" pitchFamily="34" charset="0"/>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algn="ctr">
                        <a:lnSpc>
                          <a:spcPct val="115000"/>
                        </a:lnSpc>
                        <a:spcBef>
                          <a:spcPts val="0"/>
                        </a:spcBef>
                        <a:spcAft>
                          <a:spcPts val="0"/>
                        </a:spcAft>
                      </a:pPr>
                      <a:r>
                        <a:rPr lang="en-US" sz="2400" b="1" i="1" dirty="0">
                          <a:latin typeface="+mn-lt"/>
                          <a:ea typeface="Times New Roman"/>
                          <a:cs typeface="Times New Roman"/>
                        </a:rPr>
                        <a:t>SY</a:t>
                      </a:r>
                      <a:endParaRPr lang="en-US" sz="4000" b="1" dirty="0">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pPr marL="0" marR="0" algn="ctr">
                        <a:lnSpc>
                          <a:spcPct val="115000"/>
                        </a:lnSpc>
                        <a:spcBef>
                          <a:spcPts val="0"/>
                        </a:spcBef>
                        <a:spcAft>
                          <a:spcPts val="0"/>
                        </a:spcAft>
                      </a:pPr>
                      <a:endParaRPr lang="en-US" sz="3200" b="1" dirty="0">
                        <a:latin typeface="Arial Narrow" pitchFamily="34" charset="0"/>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8838">
                <a:tc>
                  <a:txBody>
                    <a:bodyPr/>
                    <a:lstStyle/>
                    <a:p>
                      <a:pPr marL="0" marR="0">
                        <a:lnSpc>
                          <a:spcPct val="115000"/>
                        </a:lnSpc>
                        <a:spcBef>
                          <a:spcPts val="0"/>
                        </a:spcBef>
                        <a:spcAft>
                          <a:spcPts val="0"/>
                        </a:spcAft>
                      </a:pPr>
                      <a:r>
                        <a:rPr lang="en-US" sz="2400" b="0" dirty="0">
                          <a:latin typeface="+mn-lt"/>
                          <a:ea typeface="Times New Roman"/>
                          <a:cs typeface="Times New Roman"/>
                        </a:rPr>
                        <a:t>Never</a:t>
                      </a:r>
                      <a:endParaRPr lang="en-US" sz="4000" b="0" dirty="0">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b="0" i="0" dirty="0">
                          <a:solidFill>
                            <a:srgbClr val="FFFFFF"/>
                          </a:solidFill>
                          <a:latin typeface="+mn-lt"/>
                          <a:ea typeface="Times New Roman"/>
                          <a:cs typeface="Times New Roman"/>
                        </a:rPr>
                        <a:t>11%</a:t>
                      </a:r>
                      <a:endParaRPr lang="en-US" sz="4000" b="0" i="0" dirty="0">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b="0" i="0" dirty="0" smtClean="0">
                          <a:solidFill>
                            <a:srgbClr val="FFFF00"/>
                          </a:solidFill>
                          <a:effectLst>
                            <a:outerShdw blurRad="38100" dist="38100" dir="2700000" algn="tl">
                              <a:srgbClr val="000000">
                                <a:alpha val="43137"/>
                              </a:srgbClr>
                            </a:outerShdw>
                          </a:effectLst>
                          <a:latin typeface="+mn-lt"/>
                          <a:ea typeface="Times New Roman"/>
                          <a:cs typeface="Times New Roman"/>
                        </a:rPr>
                        <a:t>11%</a:t>
                      </a:r>
                      <a:endParaRPr lang="en-US" sz="4000" b="0" i="0" dirty="0">
                        <a:solidFill>
                          <a:srgbClr val="FFFF00"/>
                        </a:solidFill>
                        <a:effectLst>
                          <a:outerShdw blurRad="38100" dist="38100" dir="2700000" algn="tl">
                            <a:srgbClr val="000000">
                              <a:alpha val="43137"/>
                            </a:srgbClr>
                          </a:outerShdw>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b="0" i="0" dirty="0" smtClean="0">
                          <a:solidFill>
                            <a:srgbClr val="CCFF99"/>
                          </a:solidFill>
                          <a:effectLst>
                            <a:outerShdw blurRad="38100" dist="38100" dir="2700000" algn="tl">
                              <a:srgbClr val="000000">
                                <a:alpha val="43137"/>
                              </a:srgbClr>
                            </a:outerShdw>
                          </a:effectLst>
                          <a:latin typeface="+mn-lt"/>
                          <a:ea typeface="Calibri"/>
                          <a:cs typeface="Times New Roman"/>
                        </a:rPr>
                        <a:t>9%</a:t>
                      </a:r>
                      <a:endParaRPr lang="en-US" sz="2400" b="0" i="0" dirty="0">
                        <a:solidFill>
                          <a:srgbClr val="CCFF99"/>
                        </a:solidFill>
                        <a:effectLst>
                          <a:outerShdw blurRad="38100" dist="38100" dir="2700000" algn="tl">
                            <a:srgbClr val="000000">
                              <a:alpha val="43137"/>
                            </a:srgbClr>
                          </a:outerShdw>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b="0" i="0" dirty="0">
                          <a:solidFill>
                            <a:srgbClr val="FFFFFF"/>
                          </a:solidFill>
                          <a:latin typeface="+mn-lt"/>
                          <a:ea typeface="Times New Roman"/>
                          <a:cs typeface="Times New Roman"/>
                        </a:rPr>
                        <a:t>12%</a:t>
                      </a:r>
                      <a:endParaRPr lang="en-US" sz="4000" b="0" i="0" dirty="0">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b="0" i="0" dirty="0" smtClean="0">
                          <a:solidFill>
                            <a:srgbClr val="FFFF00"/>
                          </a:solidFill>
                          <a:effectLst>
                            <a:outerShdw blurRad="38100" dist="38100" dir="2700000" algn="tl">
                              <a:srgbClr val="000000">
                                <a:alpha val="43137"/>
                              </a:srgbClr>
                            </a:outerShdw>
                          </a:effectLst>
                          <a:latin typeface="+mn-lt"/>
                          <a:ea typeface="Times New Roman"/>
                          <a:cs typeface="Times New Roman"/>
                        </a:rPr>
                        <a:t>11%</a:t>
                      </a:r>
                      <a:endParaRPr lang="en-US" sz="4000" b="0" i="0" dirty="0">
                        <a:solidFill>
                          <a:srgbClr val="FFFF00"/>
                        </a:solidFill>
                        <a:effectLst>
                          <a:outerShdw blurRad="38100" dist="38100" dir="2700000" algn="tl">
                            <a:srgbClr val="000000">
                              <a:alpha val="43137"/>
                            </a:srgbClr>
                          </a:outerShdw>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b="0" i="0" dirty="0" smtClean="0">
                          <a:solidFill>
                            <a:srgbClr val="CCFF99"/>
                          </a:solidFill>
                          <a:effectLst>
                            <a:outerShdw blurRad="38100" dist="38100" dir="2700000" algn="tl">
                              <a:srgbClr val="000000">
                                <a:alpha val="43137"/>
                              </a:srgbClr>
                            </a:outerShdw>
                          </a:effectLst>
                          <a:latin typeface="+mn-lt"/>
                          <a:ea typeface="Calibri"/>
                          <a:cs typeface="Times New Roman"/>
                        </a:rPr>
                        <a:t>12%</a:t>
                      </a:r>
                      <a:endParaRPr lang="en-US" sz="2400" b="0" i="0" dirty="0">
                        <a:solidFill>
                          <a:srgbClr val="CCFF99"/>
                        </a:solidFill>
                        <a:effectLst>
                          <a:outerShdw blurRad="38100" dist="38100" dir="2700000" algn="tl">
                            <a:srgbClr val="000000">
                              <a:alpha val="43137"/>
                            </a:srgbClr>
                          </a:outerShdw>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7700">
                <a:tc>
                  <a:txBody>
                    <a:bodyPr/>
                    <a:lstStyle/>
                    <a:p>
                      <a:pPr marL="0" marR="0">
                        <a:lnSpc>
                          <a:spcPct val="115000"/>
                        </a:lnSpc>
                        <a:spcBef>
                          <a:spcPts val="0"/>
                        </a:spcBef>
                        <a:spcAft>
                          <a:spcPts val="0"/>
                        </a:spcAft>
                      </a:pPr>
                      <a:r>
                        <a:rPr lang="en-US" sz="2400" b="0" dirty="0">
                          <a:latin typeface="+mn-lt"/>
                          <a:ea typeface="Times New Roman"/>
                          <a:cs typeface="Times New Roman"/>
                        </a:rPr>
                        <a:t>Sometimes</a:t>
                      </a:r>
                      <a:endParaRPr lang="en-US" sz="4000" b="0" dirty="0">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b="0" i="0" dirty="0">
                          <a:solidFill>
                            <a:srgbClr val="FFFFFF"/>
                          </a:solidFill>
                          <a:latin typeface="+mn-lt"/>
                          <a:ea typeface="Times New Roman"/>
                          <a:cs typeface="Times New Roman"/>
                        </a:rPr>
                        <a:t>29%</a:t>
                      </a:r>
                      <a:endParaRPr lang="en-US" sz="4000" b="0" i="0" dirty="0">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b="0" i="0" dirty="0" smtClean="0">
                          <a:solidFill>
                            <a:srgbClr val="FFFF00"/>
                          </a:solidFill>
                          <a:effectLst>
                            <a:outerShdw blurRad="38100" dist="38100" dir="2700000" algn="tl">
                              <a:srgbClr val="000000">
                                <a:alpha val="43137"/>
                              </a:srgbClr>
                            </a:outerShdw>
                          </a:effectLst>
                          <a:latin typeface="+mn-lt"/>
                          <a:ea typeface="Times New Roman"/>
                          <a:cs typeface="Times New Roman"/>
                        </a:rPr>
                        <a:t>28%</a:t>
                      </a:r>
                      <a:endParaRPr lang="en-US" sz="4000" b="0" i="0" dirty="0">
                        <a:solidFill>
                          <a:srgbClr val="FFFF00"/>
                        </a:solidFill>
                        <a:effectLst>
                          <a:outerShdw blurRad="38100" dist="38100" dir="2700000" algn="tl">
                            <a:srgbClr val="000000">
                              <a:alpha val="43137"/>
                            </a:srgbClr>
                          </a:outerShdw>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b="0" i="0" dirty="0" smtClean="0">
                          <a:solidFill>
                            <a:srgbClr val="CCFF99"/>
                          </a:solidFill>
                          <a:effectLst>
                            <a:outerShdw blurRad="38100" dist="38100" dir="2700000" algn="tl">
                              <a:srgbClr val="000000">
                                <a:alpha val="43137"/>
                              </a:srgbClr>
                            </a:outerShdw>
                          </a:effectLst>
                          <a:latin typeface="+mn-lt"/>
                          <a:ea typeface="Calibri"/>
                          <a:cs typeface="Times New Roman"/>
                        </a:rPr>
                        <a:t>21%</a:t>
                      </a:r>
                      <a:endParaRPr lang="en-US" sz="2400" b="0" i="0" dirty="0">
                        <a:solidFill>
                          <a:srgbClr val="CCFF99"/>
                        </a:solidFill>
                        <a:effectLst>
                          <a:outerShdw blurRad="38100" dist="38100" dir="2700000" algn="tl">
                            <a:srgbClr val="000000">
                              <a:alpha val="43137"/>
                            </a:srgbClr>
                          </a:outerShdw>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b="0" i="0" dirty="0">
                          <a:solidFill>
                            <a:srgbClr val="FFFFFF"/>
                          </a:solidFill>
                          <a:latin typeface="+mn-lt"/>
                          <a:ea typeface="Times New Roman"/>
                          <a:cs typeface="Times New Roman"/>
                        </a:rPr>
                        <a:t>35%</a:t>
                      </a:r>
                      <a:endParaRPr lang="en-US" sz="4000" b="0" i="0" dirty="0">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b="0" i="0" dirty="0" smtClean="0">
                          <a:solidFill>
                            <a:srgbClr val="FFFF00"/>
                          </a:solidFill>
                          <a:effectLst>
                            <a:outerShdw blurRad="38100" dist="38100" dir="2700000" algn="tl">
                              <a:srgbClr val="000000">
                                <a:alpha val="43137"/>
                              </a:srgbClr>
                            </a:outerShdw>
                          </a:effectLst>
                          <a:latin typeface="+mn-lt"/>
                          <a:ea typeface="Times New Roman"/>
                          <a:cs typeface="Times New Roman"/>
                        </a:rPr>
                        <a:t>29%</a:t>
                      </a:r>
                      <a:endParaRPr lang="en-US" sz="4000" b="0" i="0" dirty="0">
                        <a:solidFill>
                          <a:srgbClr val="FFFF00"/>
                        </a:solidFill>
                        <a:effectLst>
                          <a:outerShdw blurRad="38100" dist="38100" dir="2700000" algn="tl">
                            <a:srgbClr val="000000">
                              <a:alpha val="43137"/>
                            </a:srgbClr>
                          </a:outerShdw>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b="0" i="0" dirty="0" smtClean="0">
                          <a:solidFill>
                            <a:srgbClr val="CCFF99"/>
                          </a:solidFill>
                          <a:effectLst>
                            <a:outerShdw blurRad="38100" dist="38100" dir="2700000" algn="tl">
                              <a:srgbClr val="000000">
                                <a:alpha val="43137"/>
                              </a:srgbClr>
                            </a:outerShdw>
                          </a:effectLst>
                          <a:latin typeface="+mn-lt"/>
                          <a:ea typeface="Calibri"/>
                          <a:cs typeface="Times New Roman"/>
                        </a:rPr>
                        <a:t>33%</a:t>
                      </a:r>
                      <a:endParaRPr lang="en-US" sz="2400" b="0" i="0" dirty="0">
                        <a:solidFill>
                          <a:srgbClr val="CCFF99"/>
                        </a:solidFill>
                        <a:effectLst>
                          <a:outerShdw blurRad="38100" dist="38100" dir="2700000" algn="tl">
                            <a:srgbClr val="000000">
                              <a:alpha val="43137"/>
                            </a:srgbClr>
                          </a:outerShdw>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9750">
                <a:tc>
                  <a:txBody>
                    <a:bodyPr/>
                    <a:lstStyle/>
                    <a:p>
                      <a:pPr marL="0" marR="0">
                        <a:lnSpc>
                          <a:spcPct val="115000"/>
                        </a:lnSpc>
                        <a:spcBef>
                          <a:spcPts val="0"/>
                        </a:spcBef>
                        <a:spcAft>
                          <a:spcPts val="0"/>
                        </a:spcAft>
                      </a:pPr>
                      <a:r>
                        <a:rPr lang="en-US" sz="2400" b="0" dirty="0" smtClean="0">
                          <a:latin typeface="+mn-lt"/>
                          <a:ea typeface="Times New Roman"/>
                          <a:cs typeface="Times New Roman"/>
                        </a:rPr>
                        <a:t>Often/Very</a:t>
                      </a:r>
                      <a:endParaRPr lang="en-US" sz="4000" b="0" dirty="0">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b="0" i="0" dirty="0" smtClean="0">
                          <a:solidFill>
                            <a:srgbClr val="FFFFFF"/>
                          </a:solidFill>
                          <a:latin typeface="+mn-lt"/>
                          <a:ea typeface="Times New Roman"/>
                          <a:cs typeface="Times New Roman"/>
                        </a:rPr>
                        <a:t>61%</a:t>
                      </a:r>
                      <a:endParaRPr lang="en-US" sz="4000" b="0" i="0" dirty="0">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b="0" i="0" dirty="0" smtClean="0">
                          <a:solidFill>
                            <a:srgbClr val="FFFF00"/>
                          </a:solidFill>
                          <a:effectLst>
                            <a:outerShdw blurRad="38100" dist="38100" dir="2700000" algn="tl">
                              <a:srgbClr val="000000">
                                <a:alpha val="43137"/>
                              </a:srgbClr>
                            </a:outerShdw>
                          </a:effectLst>
                          <a:latin typeface="+mn-lt"/>
                          <a:ea typeface="Times New Roman"/>
                          <a:cs typeface="Times New Roman"/>
                        </a:rPr>
                        <a:t>61%</a:t>
                      </a:r>
                      <a:endParaRPr lang="en-US" sz="4000" b="0" i="0" dirty="0">
                        <a:solidFill>
                          <a:srgbClr val="FFFF00"/>
                        </a:solidFill>
                        <a:effectLst>
                          <a:outerShdw blurRad="38100" dist="38100" dir="2700000" algn="tl">
                            <a:srgbClr val="000000">
                              <a:alpha val="43137"/>
                            </a:srgbClr>
                          </a:outerShdw>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b="0" i="0" dirty="0" smtClean="0">
                          <a:solidFill>
                            <a:srgbClr val="CCFF99"/>
                          </a:solidFill>
                          <a:effectLst>
                            <a:outerShdw blurRad="38100" dist="38100" dir="2700000" algn="tl">
                              <a:srgbClr val="000000">
                                <a:alpha val="43137"/>
                              </a:srgbClr>
                            </a:outerShdw>
                          </a:effectLst>
                          <a:latin typeface="+mn-lt"/>
                          <a:ea typeface="Calibri"/>
                          <a:cs typeface="Times New Roman"/>
                        </a:rPr>
                        <a:t>70%</a:t>
                      </a:r>
                      <a:endParaRPr lang="en-US" sz="2400" b="0" i="0" dirty="0">
                        <a:solidFill>
                          <a:srgbClr val="CCFF99"/>
                        </a:solidFill>
                        <a:effectLst>
                          <a:outerShdw blurRad="38100" dist="38100" dir="2700000" algn="tl">
                            <a:srgbClr val="000000">
                              <a:alpha val="43137"/>
                            </a:srgbClr>
                          </a:outerShdw>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b="0" i="0" dirty="0" smtClean="0">
                          <a:solidFill>
                            <a:srgbClr val="FFFFFF"/>
                          </a:solidFill>
                          <a:latin typeface="+mn-lt"/>
                          <a:ea typeface="Times New Roman"/>
                          <a:cs typeface="Times New Roman"/>
                        </a:rPr>
                        <a:t>53%</a:t>
                      </a:r>
                      <a:endParaRPr lang="en-US" sz="4000" b="0" i="0" dirty="0">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b="0" i="0" dirty="0" smtClean="0">
                          <a:solidFill>
                            <a:srgbClr val="FFFF00"/>
                          </a:solidFill>
                          <a:effectLst>
                            <a:outerShdw blurRad="38100" dist="38100" dir="2700000" algn="tl">
                              <a:srgbClr val="000000">
                                <a:alpha val="43137"/>
                              </a:srgbClr>
                            </a:outerShdw>
                          </a:effectLst>
                          <a:latin typeface="+mn-lt"/>
                          <a:ea typeface="Times New Roman"/>
                          <a:cs typeface="Times New Roman"/>
                        </a:rPr>
                        <a:t>60%</a:t>
                      </a:r>
                      <a:endParaRPr lang="en-US" sz="4000" b="0" i="0" dirty="0">
                        <a:solidFill>
                          <a:srgbClr val="FFFF00"/>
                        </a:solidFill>
                        <a:effectLst>
                          <a:outerShdw blurRad="38100" dist="38100" dir="2700000" algn="tl">
                            <a:srgbClr val="000000">
                              <a:alpha val="43137"/>
                            </a:srgbClr>
                          </a:outerShdw>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b="0" i="0" dirty="0" smtClean="0">
                          <a:solidFill>
                            <a:srgbClr val="CCFF99"/>
                          </a:solidFill>
                          <a:effectLst>
                            <a:outerShdw blurRad="38100" dist="38100" dir="2700000" algn="tl">
                              <a:srgbClr val="000000">
                                <a:alpha val="43137"/>
                              </a:srgbClr>
                            </a:outerShdw>
                          </a:effectLst>
                          <a:latin typeface="+mn-lt"/>
                          <a:ea typeface="Calibri"/>
                          <a:cs typeface="Times New Roman"/>
                        </a:rPr>
                        <a:t>57%</a:t>
                      </a:r>
                      <a:endParaRPr lang="en-US" sz="2400" b="0" i="0" dirty="0">
                        <a:solidFill>
                          <a:srgbClr val="CCFF99"/>
                        </a:solidFill>
                        <a:effectLst>
                          <a:outerShdw blurRad="38100" dist="38100" dir="2700000" algn="tl">
                            <a:srgbClr val="000000">
                              <a:alpha val="43137"/>
                            </a:srgbClr>
                          </a:outerShdw>
                        </a:effectLst>
                        <a:latin typeface="+mn-lt"/>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TextBox 7"/>
          <p:cNvSpPr txBox="1"/>
          <p:nvPr/>
        </p:nvSpPr>
        <p:spPr>
          <a:xfrm>
            <a:off x="5715000" y="6324600"/>
            <a:ext cx="2895600" cy="400110"/>
          </a:xfrm>
          <a:prstGeom prst="rect">
            <a:avLst/>
          </a:prstGeom>
          <a:noFill/>
        </p:spPr>
        <p:txBody>
          <a:bodyPr wrap="square" rtlCol="0">
            <a:spAutoFit/>
          </a:bodyPr>
          <a:lstStyle/>
          <a:p>
            <a:r>
              <a:rPr lang="en-US" sz="2000" dirty="0" smtClean="0">
                <a:effectLst>
                  <a:outerShdw blurRad="38100" dist="38100" dir="2700000" algn="tl">
                    <a:srgbClr val="000000">
                      <a:alpha val="43137"/>
                    </a:srgbClr>
                  </a:outerShdw>
                </a:effectLst>
                <a:latin typeface="Bookman Old Style" pitchFamily="18" charset="0"/>
              </a:rPr>
              <a:t>2008 /</a:t>
            </a:r>
            <a:r>
              <a:rPr lang="en-US" sz="2000" dirty="0" smtClean="0">
                <a:solidFill>
                  <a:srgbClr val="92D050"/>
                </a:solidFill>
                <a:effectLst>
                  <a:outerShdw blurRad="38100" dist="38100" dir="2700000" algn="tl">
                    <a:srgbClr val="000000">
                      <a:alpha val="43137"/>
                    </a:srgbClr>
                  </a:outerShdw>
                </a:effectLst>
              </a:rPr>
              <a:t> </a:t>
            </a:r>
            <a:r>
              <a:rPr lang="en-US" sz="2000" dirty="0" smtClean="0">
                <a:solidFill>
                  <a:srgbClr val="FFFF00"/>
                </a:solidFill>
                <a:effectLst>
                  <a:outerShdw blurRad="38100" dist="38100" dir="2700000" algn="tl">
                    <a:srgbClr val="000000"/>
                  </a:outerShdw>
                </a:effectLst>
                <a:latin typeface="Bookman Old Style" pitchFamily="18" charset="0"/>
              </a:rPr>
              <a:t>2010 / </a:t>
            </a:r>
            <a:r>
              <a:rPr lang="en-US" sz="2000" dirty="0" smtClean="0">
                <a:solidFill>
                  <a:srgbClr val="CCFF99"/>
                </a:solidFill>
                <a:effectLst>
                  <a:outerShdw blurRad="38100" dist="38100" dir="2700000" algn="tl">
                    <a:srgbClr val="000000"/>
                  </a:outerShdw>
                </a:effectLst>
                <a:latin typeface="Bookman Old Style" pitchFamily="18" charset="0"/>
              </a:rPr>
              <a:t>2012</a:t>
            </a:r>
            <a:endParaRPr lang="en-US" sz="2000" dirty="0">
              <a:solidFill>
                <a:srgbClr val="CCFF99"/>
              </a:solidFill>
              <a:effectLst>
                <a:outerShdw blurRad="38100" dist="38100" dir="2700000" algn="tl">
                  <a:srgbClr val="000000"/>
                </a:outerShdw>
              </a:effectLst>
              <a:latin typeface="Bookman Old Style"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63540" y="271301"/>
            <a:ext cx="8216920" cy="947899"/>
          </a:xfrm>
          <a:noFill/>
          <a:ln/>
        </p:spPr>
        <p:txBody>
          <a:bodyPr rtlCol="0">
            <a:noAutofit/>
            <a:scene3d>
              <a:camera prst="orthographicFront"/>
              <a:lightRig rig="soft" dir="t"/>
            </a:scene3d>
            <a:sp3d prstMaterial="softEdge">
              <a:bevelT w="25400" h="25400"/>
            </a:sp3d>
          </a:bodyPr>
          <a:lstStyle/>
          <a:p>
            <a:pPr fontAlgn="auto">
              <a:spcAft>
                <a:spcPts val="0"/>
              </a:spcAft>
              <a:defRPr/>
            </a:pPr>
            <a:r>
              <a:rPr lang="en-US" sz="4400" dirty="0"/>
              <a:t>Supportive Campus Environment</a:t>
            </a:r>
          </a:p>
        </p:txBody>
      </p:sp>
      <p:sp>
        <p:nvSpPr>
          <p:cNvPr id="306179" name="Rectangle 3"/>
          <p:cNvSpPr>
            <a:spLocks noGrp="1" noChangeArrowheads="1"/>
          </p:cNvSpPr>
          <p:nvPr>
            <p:ph idx="1"/>
          </p:nvPr>
        </p:nvSpPr>
        <p:spPr>
          <a:xfrm>
            <a:off x="609600" y="1524000"/>
            <a:ext cx="7924800" cy="4343400"/>
          </a:xfrm>
        </p:spPr>
        <p:txBody>
          <a:bodyPr>
            <a:normAutofit/>
          </a:bodyPr>
          <a:lstStyle/>
          <a:p>
            <a:r>
              <a:rPr lang="en-US" sz="2600" b="1" dirty="0" smtClean="0">
                <a:effectLst/>
              </a:rPr>
              <a:t>To what extent does WCU help students cope with non-academic responsibilities (work, family, etc.)?    </a:t>
            </a:r>
            <a:endParaRPr lang="en-US" sz="2600" dirty="0" smtClean="0">
              <a:effectLst/>
            </a:endParaRPr>
          </a:p>
          <a:p>
            <a:pPr lvl="1"/>
            <a:r>
              <a:rPr lang="en-US" sz="2200" dirty="0" smtClean="0">
                <a:effectLst/>
              </a:rPr>
              <a:t>FY	40%	</a:t>
            </a:r>
            <a:r>
              <a:rPr lang="en-US" sz="2200" dirty="0" smtClean="0">
                <a:solidFill>
                  <a:srgbClr val="FFFF00"/>
                </a:solidFill>
                <a:effectLst>
                  <a:outerShdw blurRad="38100" dist="38100" dir="2700000" algn="tl">
                    <a:srgbClr val="000000">
                      <a:alpha val="43137"/>
                    </a:srgbClr>
                  </a:outerShdw>
                </a:effectLst>
              </a:rPr>
              <a:t>38%    </a:t>
            </a:r>
            <a:r>
              <a:rPr lang="en-US" sz="2200" dirty="0" smtClean="0">
                <a:solidFill>
                  <a:srgbClr val="CCFF99"/>
                </a:solidFill>
                <a:effectLst>
                  <a:outerShdw blurRad="38100" dist="38100" dir="2700000" algn="tl">
                    <a:srgbClr val="000000">
                      <a:alpha val="43137"/>
                    </a:srgbClr>
                  </a:outerShdw>
                </a:effectLst>
              </a:rPr>
              <a:t>34%</a:t>
            </a:r>
          </a:p>
          <a:p>
            <a:pPr lvl="1"/>
            <a:r>
              <a:rPr lang="en-US" sz="2200" dirty="0" smtClean="0">
                <a:effectLst/>
              </a:rPr>
              <a:t>SY	20%	</a:t>
            </a:r>
            <a:r>
              <a:rPr lang="en-US" sz="2200" dirty="0" smtClean="0">
                <a:solidFill>
                  <a:srgbClr val="FFFF00"/>
                </a:solidFill>
                <a:effectLst>
                  <a:outerShdw blurRad="38100" dist="38100" dir="2700000" algn="tl">
                    <a:srgbClr val="000000">
                      <a:alpha val="43137"/>
                    </a:srgbClr>
                  </a:outerShdw>
                </a:effectLst>
              </a:rPr>
              <a:t>27%    </a:t>
            </a:r>
            <a:r>
              <a:rPr lang="en-US" sz="2200" dirty="0" smtClean="0">
                <a:solidFill>
                  <a:srgbClr val="CCFF99"/>
                </a:solidFill>
                <a:effectLst>
                  <a:outerShdw blurRad="38100" dist="38100" dir="2700000" algn="tl">
                    <a:srgbClr val="000000">
                      <a:alpha val="43137"/>
                    </a:srgbClr>
                  </a:outerShdw>
                </a:effectLst>
              </a:rPr>
              <a:t>26%</a:t>
            </a:r>
          </a:p>
          <a:p>
            <a:pPr>
              <a:spcBef>
                <a:spcPts val="1800"/>
              </a:spcBef>
            </a:pPr>
            <a:r>
              <a:rPr lang="en-US" sz="2600" b="1" dirty="0" smtClean="0">
                <a:effectLst/>
              </a:rPr>
              <a:t>To what extent does WCU provide the support to thrive socially?   </a:t>
            </a:r>
            <a:endParaRPr lang="en-US" sz="2600" dirty="0">
              <a:effectLst/>
            </a:endParaRPr>
          </a:p>
          <a:p>
            <a:pPr lvl="1"/>
            <a:r>
              <a:rPr lang="en-US" sz="2200" dirty="0" smtClean="0">
                <a:effectLst/>
              </a:rPr>
              <a:t>FY	52%	</a:t>
            </a:r>
            <a:r>
              <a:rPr lang="en-US" sz="2200" dirty="0" smtClean="0">
                <a:solidFill>
                  <a:srgbClr val="FFFF00"/>
                </a:solidFill>
                <a:effectLst>
                  <a:outerShdw blurRad="38100" dist="38100" dir="2700000" algn="tl">
                    <a:srgbClr val="000000">
                      <a:alpha val="43137"/>
                    </a:srgbClr>
                  </a:outerShdw>
                </a:effectLst>
              </a:rPr>
              <a:t>50%    </a:t>
            </a:r>
            <a:r>
              <a:rPr lang="en-US" sz="2200" dirty="0" smtClean="0">
                <a:solidFill>
                  <a:srgbClr val="CCFF99"/>
                </a:solidFill>
                <a:effectLst>
                  <a:outerShdw blurRad="38100" dist="38100" dir="2700000" algn="tl">
                    <a:srgbClr val="000000">
                      <a:alpha val="43137"/>
                    </a:srgbClr>
                  </a:outerShdw>
                </a:effectLst>
              </a:rPr>
              <a:t>52%</a:t>
            </a:r>
          </a:p>
          <a:p>
            <a:pPr lvl="1"/>
            <a:r>
              <a:rPr lang="en-US" sz="2200" dirty="0" smtClean="0">
                <a:effectLst/>
              </a:rPr>
              <a:t>SY	32%	</a:t>
            </a:r>
            <a:r>
              <a:rPr lang="en-US" sz="2200" dirty="0" smtClean="0">
                <a:solidFill>
                  <a:srgbClr val="FFFF00"/>
                </a:solidFill>
                <a:effectLst>
                  <a:outerShdw blurRad="38100" dist="38100" dir="2700000" algn="tl">
                    <a:srgbClr val="000000">
                      <a:alpha val="43137"/>
                    </a:srgbClr>
                  </a:outerShdw>
                </a:effectLst>
              </a:rPr>
              <a:t>38%    </a:t>
            </a:r>
            <a:r>
              <a:rPr lang="en-US" sz="2200" dirty="0" smtClean="0">
                <a:solidFill>
                  <a:srgbClr val="CCFF99"/>
                </a:solidFill>
                <a:effectLst>
                  <a:outerShdw blurRad="38100" dist="38100" dir="2700000" algn="tl">
                    <a:srgbClr val="000000">
                      <a:alpha val="43137"/>
                    </a:srgbClr>
                  </a:outerShdw>
                </a:effectLst>
              </a:rPr>
              <a:t>38%</a:t>
            </a:r>
          </a:p>
          <a:p>
            <a:pPr lvl="1"/>
            <a:endParaRPr lang="en-US" sz="2200" dirty="0">
              <a:solidFill>
                <a:srgbClr val="CCFF99"/>
              </a:solidFill>
              <a:effectLst>
                <a:outerShdw blurRad="38100" dist="38100" dir="2700000" algn="tl">
                  <a:srgbClr val="000000">
                    <a:alpha val="43137"/>
                  </a:srgbClr>
                </a:outerShdw>
              </a:effectLst>
            </a:endParaRPr>
          </a:p>
          <a:p>
            <a:pPr marL="365760" lvl="1" indent="0" algn="r">
              <a:buNone/>
            </a:pPr>
            <a:r>
              <a:rPr lang="en-US" sz="2200" dirty="0" smtClean="0"/>
              <a:t>(Quite </a:t>
            </a:r>
            <a:r>
              <a:rPr lang="en-US" sz="2200" dirty="0"/>
              <a:t>a bit or very </a:t>
            </a:r>
            <a:r>
              <a:rPr lang="en-US" sz="2200" dirty="0" smtClean="0"/>
              <a:t>much)</a:t>
            </a:r>
            <a:endParaRPr lang="en-US" sz="2200" dirty="0"/>
          </a:p>
          <a:p>
            <a:pPr marL="365760" lvl="1" indent="0">
              <a:buNone/>
            </a:pPr>
            <a:endParaRPr lang="en-US" sz="2200" dirty="0" smtClean="0">
              <a:solidFill>
                <a:srgbClr val="CCFF99"/>
              </a:solidFill>
              <a:effectLst>
                <a:outerShdw blurRad="38100" dist="38100" dir="2700000" algn="tl">
                  <a:srgbClr val="000000">
                    <a:alpha val="43137"/>
                  </a:srgbClr>
                </a:outerShdw>
              </a:effectLst>
            </a:endParaRPr>
          </a:p>
        </p:txBody>
      </p:sp>
      <p:sp>
        <p:nvSpPr>
          <p:cNvPr id="5" name="TextBox 4"/>
          <p:cNvSpPr txBox="1"/>
          <p:nvPr/>
        </p:nvSpPr>
        <p:spPr>
          <a:xfrm>
            <a:off x="5562600" y="6324600"/>
            <a:ext cx="2819400" cy="400110"/>
          </a:xfrm>
          <a:prstGeom prst="rect">
            <a:avLst/>
          </a:prstGeom>
          <a:noFill/>
        </p:spPr>
        <p:txBody>
          <a:bodyPr wrap="square" rtlCol="0">
            <a:spAutoFit/>
          </a:bodyPr>
          <a:lstStyle/>
          <a:p>
            <a:r>
              <a:rPr lang="en-US" sz="2000" dirty="0" smtClean="0">
                <a:effectLst>
                  <a:outerShdw blurRad="38100" dist="38100" dir="2700000" algn="tl">
                    <a:srgbClr val="000000">
                      <a:alpha val="43137"/>
                    </a:srgbClr>
                  </a:outerShdw>
                </a:effectLst>
                <a:latin typeface="Bookman Old Style" pitchFamily="18" charset="0"/>
              </a:rPr>
              <a:t>2008 /</a:t>
            </a:r>
            <a:r>
              <a:rPr lang="en-US" sz="2000" dirty="0" smtClean="0">
                <a:solidFill>
                  <a:srgbClr val="92D050"/>
                </a:solidFill>
                <a:effectLst>
                  <a:outerShdw blurRad="38100" dist="38100" dir="2700000" algn="tl">
                    <a:srgbClr val="000000">
                      <a:alpha val="43137"/>
                    </a:srgbClr>
                  </a:outerShdw>
                </a:effectLst>
              </a:rPr>
              <a:t> </a:t>
            </a:r>
            <a:r>
              <a:rPr lang="en-US" sz="2000" dirty="0" smtClean="0">
                <a:solidFill>
                  <a:srgbClr val="FFFF00"/>
                </a:solidFill>
                <a:effectLst>
                  <a:outerShdw blurRad="38100" dist="38100" dir="2700000" algn="tl">
                    <a:srgbClr val="000000"/>
                  </a:outerShdw>
                </a:effectLst>
                <a:latin typeface="Bookman Old Style" pitchFamily="18" charset="0"/>
              </a:rPr>
              <a:t>2010 / </a:t>
            </a:r>
            <a:r>
              <a:rPr lang="en-US" sz="2000" dirty="0" smtClean="0">
                <a:solidFill>
                  <a:srgbClr val="CCFF99"/>
                </a:solidFill>
                <a:effectLst>
                  <a:outerShdw blurRad="38100" dist="38100" dir="2700000" algn="tl">
                    <a:srgbClr val="000000"/>
                  </a:outerShdw>
                </a:effectLst>
                <a:latin typeface="Bookman Old Style" pitchFamily="18" charset="0"/>
              </a:rPr>
              <a:t>2012</a:t>
            </a:r>
            <a:endParaRPr lang="en-US" sz="2000" dirty="0">
              <a:solidFill>
                <a:srgbClr val="CCFF99"/>
              </a:solidFill>
              <a:effectLst>
                <a:outerShdw blurRad="38100" dist="38100" dir="2700000" algn="tl">
                  <a:srgbClr val="000000"/>
                </a:outerShdw>
              </a:effectLst>
              <a:latin typeface="Bookman Old Styl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6179">
                                            <p:txEl>
                                              <p:pRg st="0" end="0"/>
                                            </p:txEl>
                                          </p:spTgt>
                                        </p:tgtEl>
                                        <p:attrNameLst>
                                          <p:attrName>style.visibility</p:attrName>
                                        </p:attrNameLst>
                                      </p:cBhvr>
                                      <p:to>
                                        <p:strVal val="visible"/>
                                      </p:to>
                                    </p:set>
                                    <p:animEffect transition="in" filter="fade">
                                      <p:cBhvr>
                                        <p:cTn id="7" dur="1000"/>
                                        <p:tgtEl>
                                          <p:spTgt spid="306179">
                                            <p:txEl>
                                              <p:pRg st="0" end="0"/>
                                            </p:txEl>
                                          </p:spTgt>
                                        </p:tgtEl>
                                      </p:cBhvr>
                                    </p:animEffect>
                                    <p:anim calcmode="lin" valueType="num">
                                      <p:cBhvr>
                                        <p:cTn id="8" dur="1000" fill="hold"/>
                                        <p:tgtEl>
                                          <p:spTgt spid="30617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6179">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06179">
                                            <p:txEl>
                                              <p:pRg st="1" end="1"/>
                                            </p:txEl>
                                          </p:spTgt>
                                        </p:tgtEl>
                                        <p:attrNameLst>
                                          <p:attrName>style.visibility</p:attrName>
                                        </p:attrNameLst>
                                      </p:cBhvr>
                                      <p:to>
                                        <p:strVal val="visible"/>
                                      </p:to>
                                    </p:set>
                                    <p:animEffect transition="in" filter="fade">
                                      <p:cBhvr>
                                        <p:cTn id="12" dur="1000"/>
                                        <p:tgtEl>
                                          <p:spTgt spid="306179">
                                            <p:txEl>
                                              <p:pRg st="1" end="1"/>
                                            </p:txEl>
                                          </p:spTgt>
                                        </p:tgtEl>
                                      </p:cBhvr>
                                    </p:animEffect>
                                    <p:anim calcmode="lin" valueType="num">
                                      <p:cBhvr>
                                        <p:cTn id="13" dur="1000" fill="hold"/>
                                        <p:tgtEl>
                                          <p:spTgt spid="306179">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06179">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06179">
                                            <p:txEl>
                                              <p:pRg st="2" end="2"/>
                                            </p:txEl>
                                          </p:spTgt>
                                        </p:tgtEl>
                                        <p:attrNameLst>
                                          <p:attrName>style.visibility</p:attrName>
                                        </p:attrNameLst>
                                      </p:cBhvr>
                                      <p:to>
                                        <p:strVal val="visible"/>
                                      </p:to>
                                    </p:set>
                                    <p:animEffect transition="in" filter="fade">
                                      <p:cBhvr>
                                        <p:cTn id="17" dur="1000"/>
                                        <p:tgtEl>
                                          <p:spTgt spid="306179">
                                            <p:txEl>
                                              <p:pRg st="2" end="2"/>
                                            </p:txEl>
                                          </p:spTgt>
                                        </p:tgtEl>
                                      </p:cBhvr>
                                    </p:animEffect>
                                    <p:anim calcmode="lin" valueType="num">
                                      <p:cBhvr>
                                        <p:cTn id="18" dur="1000" fill="hold"/>
                                        <p:tgtEl>
                                          <p:spTgt spid="306179">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0617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06179">
                                            <p:txEl>
                                              <p:pRg st="3" end="3"/>
                                            </p:txEl>
                                          </p:spTgt>
                                        </p:tgtEl>
                                        <p:attrNameLst>
                                          <p:attrName>style.visibility</p:attrName>
                                        </p:attrNameLst>
                                      </p:cBhvr>
                                      <p:to>
                                        <p:strVal val="visible"/>
                                      </p:to>
                                    </p:set>
                                    <p:animEffect transition="in" filter="fade">
                                      <p:cBhvr>
                                        <p:cTn id="24" dur="1000"/>
                                        <p:tgtEl>
                                          <p:spTgt spid="306179">
                                            <p:txEl>
                                              <p:pRg st="3" end="3"/>
                                            </p:txEl>
                                          </p:spTgt>
                                        </p:tgtEl>
                                      </p:cBhvr>
                                    </p:animEffect>
                                    <p:anim calcmode="lin" valueType="num">
                                      <p:cBhvr>
                                        <p:cTn id="25" dur="1000" fill="hold"/>
                                        <p:tgtEl>
                                          <p:spTgt spid="306179">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0617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79"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990599"/>
          </a:xfrm>
        </p:spPr>
        <p:txBody>
          <a:bodyPr>
            <a:normAutofit/>
          </a:bodyPr>
          <a:lstStyle/>
          <a:p>
            <a:pPr eaLnBrk="1" hangingPunct="1">
              <a:defRPr/>
            </a:pPr>
            <a:r>
              <a:rPr lang="en-US" sz="4000" dirty="0" smtClean="0"/>
              <a:t>Quality of Interactions</a:t>
            </a:r>
          </a:p>
        </p:txBody>
      </p:sp>
      <p:sp>
        <p:nvSpPr>
          <p:cNvPr id="3" name="Content Placeholder 2"/>
          <p:cNvSpPr>
            <a:spLocks noGrp="1"/>
          </p:cNvSpPr>
          <p:nvPr>
            <p:ph idx="1"/>
          </p:nvPr>
        </p:nvSpPr>
        <p:spPr>
          <a:xfrm>
            <a:off x="533400" y="1219200"/>
            <a:ext cx="8001000" cy="5029200"/>
          </a:xfrm>
        </p:spPr>
        <p:txBody>
          <a:bodyPr/>
          <a:lstStyle/>
          <a:p>
            <a:pPr eaLnBrk="1" hangingPunct="1">
              <a:defRPr/>
            </a:pPr>
            <a:r>
              <a:rPr lang="en-US" sz="2800" dirty="0" smtClean="0"/>
              <a:t>The quality of relationships with </a:t>
            </a:r>
            <a:r>
              <a:rPr lang="en-US" sz="2800" b="1" dirty="0" smtClean="0"/>
              <a:t>faculty</a:t>
            </a:r>
            <a:r>
              <a:rPr lang="en-US" sz="2800" dirty="0" smtClean="0"/>
              <a:t> </a:t>
            </a:r>
          </a:p>
          <a:p>
            <a:pPr lvl="1">
              <a:defRPr/>
            </a:pPr>
            <a:r>
              <a:rPr lang="en-US" sz="1800" dirty="0" smtClean="0"/>
              <a:t>Helpful, available (4-7)</a:t>
            </a:r>
          </a:p>
          <a:p>
            <a:pPr lvl="1" eaLnBrk="1" hangingPunct="1">
              <a:defRPr/>
            </a:pPr>
            <a:r>
              <a:rPr lang="en-US" sz="2400" dirty="0" smtClean="0"/>
              <a:t>FY  90%   </a:t>
            </a:r>
            <a:r>
              <a:rPr lang="en-US" sz="2400" dirty="0" smtClean="0">
                <a:solidFill>
                  <a:srgbClr val="FFFF00"/>
                </a:solidFill>
              </a:rPr>
              <a:t>94%</a:t>
            </a:r>
            <a:r>
              <a:rPr lang="en-US" sz="2400" dirty="0">
                <a:solidFill>
                  <a:srgbClr val="92D050"/>
                </a:solidFill>
              </a:rPr>
              <a:t> </a:t>
            </a:r>
            <a:r>
              <a:rPr lang="en-US" sz="2400" dirty="0" smtClean="0">
                <a:solidFill>
                  <a:srgbClr val="92D050"/>
                </a:solidFill>
              </a:rPr>
              <a:t> </a:t>
            </a:r>
            <a:r>
              <a:rPr lang="en-US" sz="2400" dirty="0" smtClean="0">
                <a:solidFill>
                  <a:srgbClr val="CCFF99"/>
                </a:solidFill>
              </a:rPr>
              <a:t>91%</a:t>
            </a:r>
            <a:r>
              <a:rPr lang="en-US" sz="2400" dirty="0" smtClean="0">
                <a:solidFill>
                  <a:srgbClr val="92D050"/>
                </a:solidFill>
              </a:rPr>
              <a:t>	</a:t>
            </a:r>
            <a:r>
              <a:rPr lang="en-US" sz="2400" dirty="0" smtClean="0"/>
              <a:t>SY</a:t>
            </a:r>
            <a:r>
              <a:rPr lang="en-US" sz="2400" dirty="0" smtClean="0">
                <a:solidFill>
                  <a:srgbClr val="92D050"/>
                </a:solidFill>
              </a:rPr>
              <a:t>   </a:t>
            </a:r>
            <a:r>
              <a:rPr lang="en-US" sz="2400" dirty="0" smtClean="0"/>
              <a:t>91%    </a:t>
            </a:r>
            <a:r>
              <a:rPr lang="en-US" sz="2400" dirty="0" smtClean="0">
                <a:solidFill>
                  <a:srgbClr val="FFFF00"/>
                </a:solidFill>
              </a:rPr>
              <a:t>94%   </a:t>
            </a:r>
            <a:r>
              <a:rPr lang="en-US" sz="2400" dirty="0" smtClean="0">
                <a:solidFill>
                  <a:srgbClr val="CCFF99"/>
                </a:solidFill>
              </a:rPr>
              <a:t>92%</a:t>
            </a:r>
          </a:p>
          <a:p>
            <a:pPr eaLnBrk="1" hangingPunct="1">
              <a:spcBef>
                <a:spcPts val="1800"/>
              </a:spcBef>
              <a:defRPr/>
            </a:pPr>
            <a:r>
              <a:rPr lang="en-US" sz="2800" dirty="0" smtClean="0"/>
              <a:t>The quality of relationships with </a:t>
            </a:r>
            <a:r>
              <a:rPr lang="en-US" sz="2800" b="1" dirty="0" smtClean="0"/>
              <a:t>administrative personnel and offices</a:t>
            </a:r>
            <a:endParaRPr lang="en-US" sz="2800" dirty="0" smtClean="0"/>
          </a:p>
          <a:p>
            <a:pPr lvl="1" eaLnBrk="1" hangingPunct="1">
              <a:defRPr/>
            </a:pPr>
            <a:r>
              <a:rPr lang="en-US" sz="1800" dirty="0" smtClean="0"/>
              <a:t>Helpful, considerate, flexible (4-7)</a:t>
            </a:r>
          </a:p>
          <a:p>
            <a:pPr lvl="1" eaLnBrk="1" hangingPunct="1">
              <a:defRPr/>
            </a:pPr>
            <a:r>
              <a:rPr lang="en-US" sz="2400" dirty="0" smtClean="0"/>
              <a:t>FY   78%   </a:t>
            </a:r>
            <a:r>
              <a:rPr lang="en-US" sz="2400" dirty="0" smtClean="0">
                <a:solidFill>
                  <a:srgbClr val="FFFF00"/>
                </a:solidFill>
              </a:rPr>
              <a:t>82%  </a:t>
            </a:r>
            <a:r>
              <a:rPr lang="en-US" sz="2400" dirty="0" smtClean="0">
                <a:solidFill>
                  <a:srgbClr val="CCFF99"/>
                </a:solidFill>
              </a:rPr>
              <a:t>83%</a:t>
            </a:r>
            <a:r>
              <a:rPr lang="en-US" sz="2400" dirty="0" smtClean="0">
                <a:solidFill>
                  <a:srgbClr val="92D050"/>
                </a:solidFill>
              </a:rPr>
              <a:t>	</a:t>
            </a:r>
            <a:r>
              <a:rPr lang="en-US" sz="2400" dirty="0" smtClean="0"/>
              <a:t>SY   70%    </a:t>
            </a:r>
            <a:r>
              <a:rPr lang="en-US" sz="2400" dirty="0" smtClean="0">
                <a:solidFill>
                  <a:srgbClr val="FFFF00"/>
                </a:solidFill>
              </a:rPr>
              <a:t>75%   </a:t>
            </a:r>
            <a:r>
              <a:rPr lang="en-US" sz="2400" dirty="0" smtClean="0">
                <a:solidFill>
                  <a:srgbClr val="CCFF99"/>
                </a:solidFill>
              </a:rPr>
              <a:t>73%</a:t>
            </a:r>
            <a:endParaRPr lang="en-US" sz="2000" dirty="0" smtClean="0">
              <a:solidFill>
                <a:srgbClr val="CCFF99"/>
              </a:solidFill>
            </a:endParaRPr>
          </a:p>
          <a:p>
            <a:pPr eaLnBrk="1" hangingPunct="1">
              <a:spcBef>
                <a:spcPts val="1800"/>
              </a:spcBef>
              <a:defRPr/>
            </a:pPr>
            <a:r>
              <a:rPr lang="en-US" sz="2800" dirty="0" smtClean="0"/>
              <a:t>The quality of relationships with </a:t>
            </a:r>
            <a:r>
              <a:rPr lang="en-US" sz="2800" b="1" dirty="0" smtClean="0"/>
              <a:t>other students </a:t>
            </a:r>
          </a:p>
          <a:p>
            <a:pPr lvl="1">
              <a:spcBef>
                <a:spcPts val="600"/>
              </a:spcBef>
              <a:defRPr/>
            </a:pPr>
            <a:r>
              <a:rPr lang="en-US" sz="1800" dirty="0" smtClean="0"/>
              <a:t>Friendly, supportive, sense of belonging (4-7)</a:t>
            </a:r>
          </a:p>
          <a:p>
            <a:pPr lvl="1" eaLnBrk="1" hangingPunct="1">
              <a:defRPr/>
            </a:pPr>
            <a:r>
              <a:rPr lang="en-US" sz="2400" dirty="0" smtClean="0"/>
              <a:t>FY 93%</a:t>
            </a:r>
            <a:r>
              <a:rPr lang="en-US" sz="2400" dirty="0"/>
              <a:t> </a:t>
            </a:r>
            <a:r>
              <a:rPr lang="en-US" sz="2400" dirty="0" smtClean="0"/>
              <a:t>  </a:t>
            </a:r>
            <a:r>
              <a:rPr lang="en-US" sz="2400" dirty="0" smtClean="0">
                <a:solidFill>
                  <a:srgbClr val="FFFF00"/>
                </a:solidFill>
              </a:rPr>
              <a:t>90%</a:t>
            </a:r>
            <a:r>
              <a:rPr lang="en-US" sz="2400" dirty="0">
                <a:solidFill>
                  <a:srgbClr val="92D050"/>
                </a:solidFill>
              </a:rPr>
              <a:t> </a:t>
            </a:r>
            <a:r>
              <a:rPr lang="en-US" sz="2400" dirty="0" smtClean="0">
                <a:solidFill>
                  <a:srgbClr val="92D050"/>
                </a:solidFill>
              </a:rPr>
              <a:t>  </a:t>
            </a:r>
            <a:r>
              <a:rPr lang="en-US" sz="2400" dirty="0" smtClean="0">
                <a:solidFill>
                  <a:srgbClr val="CCFF99"/>
                </a:solidFill>
              </a:rPr>
              <a:t>92%</a:t>
            </a:r>
            <a:r>
              <a:rPr lang="en-US" sz="2400" dirty="0" smtClean="0">
                <a:solidFill>
                  <a:srgbClr val="92D050"/>
                </a:solidFill>
              </a:rPr>
              <a:t>	</a:t>
            </a:r>
            <a:r>
              <a:rPr lang="en-US" sz="2400" dirty="0" smtClean="0"/>
              <a:t>SY  </a:t>
            </a:r>
            <a:r>
              <a:rPr lang="en-US" sz="2400" dirty="0" smtClean="0">
                <a:solidFill>
                  <a:srgbClr val="92D050"/>
                </a:solidFill>
              </a:rPr>
              <a:t> </a:t>
            </a:r>
            <a:r>
              <a:rPr lang="en-US" sz="2400" dirty="0" smtClean="0"/>
              <a:t>90%    </a:t>
            </a:r>
            <a:r>
              <a:rPr lang="en-US" sz="2400" dirty="0" smtClean="0">
                <a:solidFill>
                  <a:srgbClr val="FFFF00"/>
                </a:solidFill>
              </a:rPr>
              <a:t>93%   </a:t>
            </a:r>
            <a:r>
              <a:rPr lang="en-US" sz="2400" dirty="0" smtClean="0">
                <a:solidFill>
                  <a:srgbClr val="CCFF99"/>
                </a:solidFill>
              </a:rPr>
              <a:t>93%</a:t>
            </a:r>
          </a:p>
          <a:p>
            <a:pPr eaLnBrk="1" hangingPunct="1">
              <a:defRPr/>
            </a:pPr>
            <a:endParaRPr lang="en-US" sz="2400" dirty="0" smtClean="0">
              <a:solidFill>
                <a:srgbClr val="FF9999"/>
              </a:solidFill>
            </a:endParaRPr>
          </a:p>
        </p:txBody>
      </p:sp>
      <p:sp>
        <p:nvSpPr>
          <p:cNvPr id="5" name="TextBox 4"/>
          <p:cNvSpPr txBox="1"/>
          <p:nvPr/>
        </p:nvSpPr>
        <p:spPr>
          <a:xfrm>
            <a:off x="5181600" y="6324600"/>
            <a:ext cx="2971800" cy="400110"/>
          </a:xfrm>
          <a:prstGeom prst="rect">
            <a:avLst/>
          </a:prstGeom>
          <a:noFill/>
        </p:spPr>
        <p:txBody>
          <a:bodyPr wrap="square" rtlCol="0">
            <a:spAutoFit/>
          </a:bodyPr>
          <a:lstStyle/>
          <a:p>
            <a:r>
              <a:rPr lang="en-US" sz="2000" dirty="0" smtClean="0">
                <a:effectLst>
                  <a:outerShdw blurRad="38100" dist="38100" dir="2700000" algn="tl">
                    <a:srgbClr val="000000">
                      <a:alpha val="43137"/>
                    </a:srgbClr>
                  </a:outerShdw>
                </a:effectLst>
                <a:latin typeface="Bookman Old Style" pitchFamily="18" charset="0"/>
              </a:rPr>
              <a:t>2008 /</a:t>
            </a:r>
            <a:r>
              <a:rPr lang="en-US" sz="2000" dirty="0" smtClean="0">
                <a:solidFill>
                  <a:srgbClr val="92D050"/>
                </a:solidFill>
                <a:effectLst>
                  <a:outerShdw blurRad="38100" dist="38100" dir="2700000" algn="tl">
                    <a:srgbClr val="000000">
                      <a:alpha val="43137"/>
                    </a:srgbClr>
                  </a:outerShdw>
                </a:effectLst>
              </a:rPr>
              <a:t> </a:t>
            </a:r>
            <a:r>
              <a:rPr lang="en-US" sz="2000" dirty="0" smtClean="0">
                <a:solidFill>
                  <a:srgbClr val="FFFF00"/>
                </a:solidFill>
                <a:effectLst>
                  <a:outerShdw blurRad="38100" dist="38100" dir="2700000" algn="tl">
                    <a:srgbClr val="000000"/>
                  </a:outerShdw>
                </a:effectLst>
                <a:latin typeface="Bookman Old Style" pitchFamily="18" charset="0"/>
              </a:rPr>
              <a:t>2010 / </a:t>
            </a:r>
            <a:r>
              <a:rPr lang="en-US" sz="2000" dirty="0" smtClean="0">
                <a:solidFill>
                  <a:srgbClr val="CCFF99"/>
                </a:solidFill>
                <a:effectLst>
                  <a:outerShdw blurRad="38100" dist="38100" dir="2700000" algn="tl">
                    <a:srgbClr val="000000"/>
                  </a:outerShdw>
                </a:effectLst>
                <a:latin typeface="Bookman Old Style" pitchFamily="18" charset="0"/>
              </a:rPr>
              <a:t>2012</a:t>
            </a:r>
            <a:endParaRPr lang="en-US" sz="2000" dirty="0">
              <a:solidFill>
                <a:srgbClr val="CCFF99"/>
              </a:solidFill>
              <a:effectLst>
                <a:outerShdw blurRad="38100" dist="38100" dir="2700000" algn="tl">
                  <a:srgbClr val="000000"/>
                </a:outerShdw>
              </a:effectLst>
              <a:latin typeface="Bookman Old Style"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Advising</a:t>
            </a:r>
            <a:endParaRPr lang="en-US" sz="4400" dirty="0"/>
          </a:p>
        </p:txBody>
      </p:sp>
      <p:graphicFrame>
        <p:nvGraphicFramePr>
          <p:cNvPr id="5" name="Table 4"/>
          <p:cNvGraphicFramePr>
            <a:graphicFrameLocks noGrp="1"/>
          </p:cNvGraphicFramePr>
          <p:nvPr>
            <p:extLst>
              <p:ext uri="{D42A27DB-BD31-4B8C-83A1-F6EECF244321}">
                <p14:modId xmlns:p14="http://schemas.microsoft.com/office/powerpoint/2010/main" val="2693364585"/>
              </p:ext>
            </p:extLst>
          </p:nvPr>
        </p:nvGraphicFramePr>
        <p:xfrm>
          <a:off x="914400" y="1905000"/>
          <a:ext cx="7238998" cy="2962878"/>
        </p:xfrm>
        <a:graphic>
          <a:graphicData uri="http://schemas.openxmlformats.org/drawingml/2006/table">
            <a:tbl>
              <a:tblPr firstRow="1" firstCol="1" bandRow="1">
                <a:tableStyleId>{5C22544A-7EE6-4342-B048-85BDC9FD1C3A}</a:tableStyleId>
              </a:tblPr>
              <a:tblGrid>
                <a:gridCol w="1350436"/>
                <a:gridCol w="981427"/>
                <a:gridCol w="981427"/>
                <a:gridCol w="981427"/>
                <a:gridCol w="981427"/>
                <a:gridCol w="981427"/>
                <a:gridCol w="981427"/>
              </a:tblGrid>
              <a:tr h="493813">
                <a:tc>
                  <a:txBody>
                    <a:bodyPr/>
                    <a:lstStyle/>
                    <a:p>
                      <a:pPr>
                        <a:lnSpc>
                          <a:spcPct val="115000"/>
                        </a:lnSpc>
                      </a:pPr>
                      <a:endParaRPr lang="en-US" sz="1400" dirty="0">
                        <a:effectLst/>
                        <a:latin typeface="Calibri"/>
                        <a:cs typeface="Times New Roman"/>
                      </a:endParaRPr>
                    </a:p>
                  </a:txBody>
                  <a:tcPr marL="68580" marR="68580" marT="9525" marB="0" anchor="ctr"/>
                </a:tc>
                <a:tc gridSpan="3">
                  <a:txBody>
                    <a:bodyPr/>
                    <a:lstStyle/>
                    <a:p>
                      <a:pPr marL="0" marR="0" algn="ctr">
                        <a:lnSpc>
                          <a:spcPct val="115000"/>
                        </a:lnSpc>
                        <a:spcBef>
                          <a:spcPts val="0"/>
                        </a:spcBef>
                        <a:spcAft>
                          <a:spcPts val="0"/>
                        </a:spcAft>
                      </a:pPr>
                      <a:r>
                        <a:rPr lang="en-US" sz="2000" dirty="0">
                          <a:effectLst/>
                        </a:rPr>
                        <a:t>First-Year</a:t>
                      </a:r>
                      <a:endParaRPr lang="en-US" sz="1400" dirty="0">
                        <a:effectLst/>
                        <a:latin typeface="Calibri"/>
                        <a:ea typeface="Calibri"/>
                        <a:cs typeface="Times New Roman"/>
                      </a:endParaRPr>
                    </a:p>
                  </a:txBody>
                  <a:tcPr marL="68580" marR="68580" marT="9525" marB="0" anchor="ct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2000" dirty="0">
                          <a:effectLst/>
                        </a:rPr>
                        <a:t>Senior-Year</a:t>
                      </a:r>
                      <a:endParaRPr lang="en-US" sz="1400" dirty="0">
                        <a:effectLst/>
                        <a:latin typeface="Calibri"/>
                        <a:ea typeface="Calibri"/>
                        <a:cs typeface="Times New Roman"/>
                      </a:endParaRPr>
                    </a:p>
                  </a:txBody>
                  <a:tcPr marL="68580" marR="68580" marT="9525" marB="0" anchor="ctr"/>
                </a:tc>
                <a:tc hMerge="1">
                  <a:txBody>
                    <a:bodyPr/>
                    <a:lstStyle/>
                    <a:p>
                      <a:endParaRPr lang="en-US"/>
                    </a:p>
                  </a:txBody>
                  <a:tcPr/>
                </a:tc>
                <a:tc hMerge="1">
                  <a:txBody>
                    <a:bodyPr/>
                    <a:lstStyle/>
                    <a:p>
                      <a:endParaRPr lang="en-US"/>
                    </a:p>
                  </a:txBody>
                  <a:tcPr/>
                </a:tc>
              </a:tr>
              <a:tr h="493813">
                <a:tc>
                  <a:txBody>
                    <a:bodyPr/>
                    <a:lstStyle/>
                    <a:p>
                      <a:pPr>
                        <a:lnSpc>
                          <a:spcPct val="115000"/>
                        </a:lnSpc>
                      </a:pPr>
                      <a:endParaRPr lang="en-US" sz="1400">
                        <a:effectLst/>
                        <a:latin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a:effectLst/>
                        </a:rPr>
                        <a:t>2008</a:t>
                      </a:r>
                      <a:endParaRPr lang="en-US" sz="140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dirty="0">
                          <a:effectLst/>
                        </a:rPr>
                        <a:t>2010</a:t>
                      </a:r>
                      <a:endParaRPr lang="en-US" sz="1400" dirty="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dirty="0">
                          <a:effectLst/>
                        </a:rPr>
                        <a:t>2012</a:t>
                      </a:r>
                      <a:endParaRPr lang="en-US" sz="1400" dirty="0">
                        <a:effectLst/>
                        <a:latin typeface="Calibri"/>
                        <a:ea typeface="Calibri"/>
                        <a:cs typeface="Times New Roman"/>
                      </a:endParaRPr>
                    </a:p>
                  </a:txBody>
                  <a:tcPr marL="0" marR="0" marT="0" marB="0" anchor="ctr"/>
                </a:tc>
                <a:tc>
                  <a:txBody>
                    <a:bodyPr/>
                    <a:lstStyle/>
                    <a:p>
                      <a:pPr marL="0" marR="0" algn="ctr">
                        <a:lnSpc>
                          <a:spcPct val="115000"/>
                        </a:lnSpc>
                        <a:spcBef>
                          <a:spcPts val="0"/>
                        </a:spcBef>
                        <a:spcAft>
                          <a:spcPts val="0"/>
                        </a:spcAft>
                      </a:pPr>
                      <a:r>
                        <a:rPr lang="en-US" sz="2000" dirty="0">
                          <a:effectLst/>
                        </a:rPr>
                        <a:t>2008</a:t>
                      </a:r>
                      <a:endParaRPr lang="en-US" sz="1400" dirty="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a:effectLst/>
                        </a:rPr>
                        <a:t>2010</a:t>
                      </a:r>
                      <a:endParaRPr lang="en-US" sz="140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a:effectLst/>
                        </a:rPr>
                        <a:t>2012</a:t>
                      </a:r>
                      <a:endParaRPr lang="en-US" sz="1400">
                        <a:effectLst/>
                        <a:latin typeface="Calibri"/>
                        <a:ea typeface="Calibri"/>
                        <a:cs typeface="Times New Roman"/>
                      </a:endParaRPr>
                    </a:p>
                  </a:txBody>
                  <a:tcPr marL="0" marR="0" marT="0" marB="0" anchor="ctr"/>
                </a:tc>
              </a:tr>
              <a:tr h="493813">
                <a:tc>
                  <a:txBody>
                    <a:bodyPr/>
                    <a:lstStyle/>
                    <a:p>
                      <a:pPr marL="0" marR="0">
                        <a:lnSpc>
                          <a:spcPct val="115000"/>
                        </a:lnSpc>
                        <a:spcBef>
                          <a:spcPts val="0"/>
                        </a:spcBef>
                        <a:spcAft>
                          <a:spcPts val="0"/>
                        </a:spcAft>
                      </a:pPr>
                      <a:r>
                        <a:rPr lang="en-US" sz="2000" dirty="0">
                          <a:effectLst/>
                        </a:rPr>
                        <a:t>Poor </a:t>
                      </a:r>
                      <a:endParaRPr lang="en-US" sz="1400" dirty="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a:effectLst/>
                        </a:rPr>
                        <a:t>5%</a:t>
                      </a:r>
                      <a:endParaRPr lang="en-US" sz="140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a:effectLst/>
                        </a:rPr>
                        <a:t>6%</a:t>
                      </a:r>
                      <a:endParaRPr lang="en-US" sz="140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a:effectLst/>
                        </a:rPr>
                        <a:t>5%</a:t>
                      </a:r>
                      <a:endParaRPr lang="en-US" sz="1400">
                        <a:effectLst/>
                        <a:latin typeface="Calibri"/>
                        <a:ea typeface="Calibri"/>
                        <a:cs typeface="Times New Roman"/>
                      </a:endParaRPr>
                    </a:p>
                  </a:txBody>
                  <a:tcPr marL="0" marR="0" marT="0" marB="0" anchor="ctr"/>
                </a:tc>
                <a:tc>
                  <a:txBody>
                    <a:bodyPr/>
                    <a:lstStyle/>
                    <a:p>
                      <a:pPr marL="0" marR="0" algn="ctr">
                        <a:lnSpc>
                          <a:spcPct val="115000"/>
                        </a:lnSpc>
                        <a:spcBef>
                          <a:spcPts val="0"/>
                        </a:spcBef>
                        <a:spcAft>
                          <a:spcPts val="0"/>
                        </a:spcAft>
                      </a:pPr>
                      <a:r>
                        <a:rPr lang="en-US" sz="2000" dirty="0">
                          <a:effectLst/>
                        </a:rPr>
                        <a:t>14%</a:t>
                      </a:r>
                      <a:endParaRPr lang="en-US" sz="1400" dirty="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dirty="0">
                          <a:effectLst/>
                        </a:rPr>
                        <a:t>12%</a:t>
                      </a:r>
                      <a:endParaRPr lang="en-US" sz="1400" dirty="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a:effectLst/>
                        </a:rPr>
                        <a:t>11%</a:t>
                      </a:r>
                      <a:endParaRPr lang="en-US" sz="1400">
                        <a:effectLst/>
                        <a:latin typeface="Calibri"/>
                        <a:ea typeface="Calibri"/>
                        <a:cs typeface="Times New Roman"/>
                      </a:endParaRPr>
                    </a:p>
                  </a:txBody>
                  <a:tcPr marL="0" marR="0" marT="0" marB="0" anchor="ctr"/>
                </a:tc>
              </a:tr>
              <a:tr h="493813">
                <a:tc>
                  <a:txBody>
                    <a:bodyPr/>
                    <a:lstStyle/>
                    <a:p>
                      <a:pPr marL="0" marR="0">
                        <a:lnSpc>
                          <a:spcPct val="115000"/>
                        </a:lnSpc>
                        <a:spcBef>
                          <a:spcPts val="0"/>
                        </a:spcBef>
                        <a:spcAft>
                          <a:spcPts val="0"/>
                        </a:spcAft>
                      </a:pPr>
                      <a:r>
                        <a:rPr lang="en-US" sz="2000">
                          <a:effectLst/>
                        </a:rPr>
                        <a:t>Fair </a:t>
                      </a:r>
                      <a:endParaRPr lang="en-US" sz="140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a:effectLst/>
                        </a:rPr>
                        <a:t>21%</a:t>
                      </a:r>
                      <a:endParaRPr lang="en-US" sz="140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a:effectLst/>
                        </a:rPr>
                        <a:t>15%</a:t>
                      </a:r>
                      <a:endParaRPr lang="en-US" sz="140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a:effectLst/>
                        </a:rPr>
                        <a:t>14%</a:t>
                      </a:r>
                      <a:endParaRPr lang="en-US" sz="1400">
                        <a:effectLst/>
                        <a:latin typeface="Calibri"/>
                        <a:ea typeface="Calibri"/>
                        <a:cs typeface="Times New Roman"/>
                      </a:endParaRPr>
                    </a:p>
                  </a:txBody>
                  <a:tcPr marL="0" marR="0" marT="0" marB="0" anchor="ctr"/>
                </a:tc>
                <a:tc>
                  <a:txBody>
                    <a:bodyPr/>
                    <a:lstStyle/>
                    <a:p>
                      <a:pPr marL="0" marR="0" algn="ctr">
                        <a:lnSpc>
                          <a:spcPct val="115000"/>
                        </a:lnSpc>
                        <a:spcBef>
                          <a:spcPts val="0"/>
                        </a:spcBef>
                        <a:spcAft>
                          <a:spcPts val="0"/>
                        </a:spcAft>
                      </a:pPr>
                      <a:r>
                        <a:rPr lang="en-US" sz="2000">
                          <a:effectLst/>
                        </a:rPr>
                        <a:t>22%</a:t>
                      </a:r>
                      <a:endParaRPr lang="en-US" sz="140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dirty="0">
                          <a:effectLst/>
                        </a:rPr>
                        <a:t>21%</a:t>
                      </a:r>
                      <a:endParaRPr lang="en-US" sz="1400" dirty="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dirty="0">
                          <a:effectLst/>
                        </a:rPr>
                        <a:t>18%</a:t>
                      </a:r>
                      <a:endParaRPr lang="en-US" sz="1400" dirty="0">
                        <a:effectLst/>
                        <a:latin typeface="Calibri"/>
                        <a:ea typeface="Calibri"/>
                        <a:cs typeface="Times New Roman"/>
                      </a:endParaRPr>
                    </a:p>
                  </a:txBody>
                  <a:tcPr marL="0" marR="0" marT="0" marB="0" anchor="ctr"/>
                </a:tc>
              </a:tr>
              <a:tr h="493813">
                <a:tc>
                  <a:txBody>
                    <a:bodyPr/>
                    <a:lstStyle/>
                    <a:p>
                      <a:pPr marL="0" marR="0">
                        <a:lnSpc>
                          <a:spcPct val="115000"/>
                        </a:lnSpc>
                        <a:spcBef>
                          <a:spcPts val="0"/>
                        </a:spcBef>
                        <a:spcAft>
                          <a:spcPts val="0"/>
                        </a:spcAft>
                      </a:pPr>
                      <a:r>
                        <a:rPr lang="en-US" sz="2000">
                          <a:effectLst/>
                        </a:rPr>
                        <a:t>Good </a:t>
                      </a:r>
                      <a:endParaRPr lang="en-US" sz="140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a:effectLst/>
                        </a:rPr>
                        <a:t>51%</a:t>
                      </a:r>
                      <a:endParaRPr lang="en-US" sz="140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a:effectLst/>
                        </a:rPr>
                        <a:t>50%</a:t>
                      </a:r>
                      <a:endParaRPr lang="en-US" sz="140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a:effectLst/>
                        </a:rPr>
                        <a:t>46%</a:t>
                      </a:r>
                      <a:endParaRPr lang="en-US" sz="1400">
                        <a:effectLst/>
                        <a:latin typeface="Calibri"/>
                        <a:ea typeface="Calibri"/>
                        <a:cs typeface="Times New Roman"/>
                      </a:endParaRPr>
                    </a:p>
                  </a:txBody>
                  <a:tcPr marL="0" marR="0" marT="0" marB="0" anchor="ctr"/>
                </a:tc>
                <a:tc>
                  <a:txBody>
                    <a:bodyPr/>
                    <a:lstStyle/>
                    <a:p>
                      <a:pPr marL="0" marR="0" algn="ctr">
                        <a:lnSpc>
                          <a:spcPct val="115000"/>
                        </a:lnSpc>
                        <a:spcBef>
                          <a:spcPts val="0"/>
                        </a:spcBef>
                        <a:spcAft>
                          <a:spcPts val="0"/>
                        </a:spcAft>
                      </a:pPr>
                      <a:r>
                        <a:rPr lang="en-US" sz="2000">
                          <a:effectLst/>
                        </a:rPr>
                        <a:t>39%</a:t>
                      </a:r>
                      <a:endParaRPr lang="en-US" sz="140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a:effectLst/>
                        </a:rPr>
                        <a:t>42%</a:t>
                      </a:r>
                      <a:endParaRPr lang="en-US" sz="140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dirty="0">
                          <a:effectLst/>
                        </a:rPr>
                        <a:t>40%</a:t>
                      </a:r>
                      <a:endParaRPr lang="en-US" sz="1400" dirty="0">
                        <a:effectLst/>
                        <a:latin typeface="Calibri"/>
                        <a:ea typeface="Calibri"/>
                        <a:cs typeface="Times New Roman"/>
                      </a:endParaRPr>
                    </a:p>
                  </a:txBody>
                  <a:tcPr marL="0" marR="0" marT="0" marB="0" anchor="ctr"/>
                </a:tc>
              </a:tr>
              <a:tr h="493813">
                <a:tc>
                  <a:txBody>
                    <a:bodyPr/>
                    <a:lstStyle/>
                    <a:p>
                      <a:pPr marL="0" marR="0">
                        <a:lnSpc>
                          <a:spcPct val="115000"/>
                        </a:lnSpc>
                        <a:spcBef>
                          <a:spcPts val="0"/>
                        </a:spcBef>
                        <a:spcAft>
                          <a:spcPts val="0"/>
                        </a:spcAft>
                      </a:pPr>
                      <a:r>
                        <a:rPr lang="en-US" sz="2000">
                          <a:effectLst/>
                        </a:rPr>
                        <a:t>Excellent </a:t>
                      </a:r>
                      <a:endParaRPr lang="en-US" sz="140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a:effectLst/>
                        </a:rPr>
                        <a:t>23%</a:t>
                      </a:r>
                      <a:endParaRPr lang="en-US" sz="140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a:effectLst/>
                        </a:rPr>
                        <a:t>30%</a:t>
                      </a:r>
                      <a:endParaRPr lang="en-US" sz="140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a:effectLst/>
                        </a:rPr>
                        <a:t>35%</a:t>
                      </a:r>
                      <a:endParaRPr lang="en-US" sz="1400">
                        <a:effectLst/>
                        <a:latin typeface="Calibri"/>
                        <a:ea typeface="Calibri"/>
                        <a:cs typeface="Times New Roman"/>
                      </a:endParaRPr>
                    </a:p>
                  </a:txBody>
                  <a:tcPr marL="0" marR="0" marT="0" marB="0" anchor="ctr"/>
                </a:tc>
                <a:tc>
                  <a:txBody>
                    <a:bodyPr/>
                    <a:lstStyle/>
                    <a:p>
                      <a:pPr marL="0" marR="0" algn="ctr">
                        <a:lnSpc>
                          <a:spcPct val="115000"/>
                        </a:lnSpc>
                        <a:spcBef>
                          <a:spcPts val="0"/>
                        </a:spcBef>
                        <a:spcAft>
                          <a:spcPts val="0"/>
                        </a:spcAft>
                      </a:pPr>
                      <a:r>
                        <a:rPr lang="en-US" sz="2000">
                          <a:effectLst/>
                        </a:rPr>
                        <a:t>25%</a:t>
                      </a:r>
                      <a:endParaRPr lang="en-US" sz="140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a:effectLst/>
                        </a:rPr>
                        <a:t>25%</a:t>
                      </a:r>
                      <a:endParaRPr lang="en-US" sz="1400">
                        <a:effectLst/>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en-US" sz="2000" dirty="0">
                          <a:effectLst/>
                        </a:rPr>
                        <a:t>30%</a:t>
                      </a:r>
                      <a:endParaRPr lang="en-US" sz="14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3271549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5"/>
          <p:cNvSpPr>
            <a:spLocks noGrp="1"/>
          </p:cNvSpPr>
          <p:nvPr>
            <p:ph idx="1"/>
          </p:nvPr>
        </p:nvSpPr>
        <p:spPr>
          <a:xfrm>
            <a:off x="457200" y="762000"/>
            <a:ext cx="8229600" cy="5364163"/>
          </a:xfrm>
        </p:spPr>
        <p:txBody>
          <a:bodyPr>
            <a:noAutofit/>
          </a:bodyPr>
          <a:lstStyle/>
          <a:p>
            <a:r>
              <a:rPr lang="en-US" dirty="0" smtClean="0">
                <a:solidFill>
                  <a:schemeClr val="tx1"/>
                </a:solidFill>
              </a:rPr>
              <a:t>To what extent WCU has emphasized the </a:t>
            </a:r>
            <a:r>
              <a:rPr lang="en-US" dirty="0">
                <a:solidFill>
                  <a:schemeClr val="tx1"/>
                </a:solidFill>
              </a:rPr>
              <a:t>importance of developing a relationship with an academic advisor who can assist you with your academic, degree and career </a:t>
            </a:r>
            <a:r>
              <a:rPr lang="en-US" dirty="0" smtClean="0">
                <a:solidFill>
                  <a:schemeClr val="tx1"/>
                </a:solidFill>
              </a:rPr>
              <a:t>planning?</a:t>
            </a:r>
          </a:p>
          <a:p>
            <a:pPr marL="0" indent="0">
              <a:buNone/>
            </a:pPr>
            <a:r>
              <a:rPr lang="en-US" dirty="0" smtClean="0">
                <a:solidFill>
                  <a:schemeClr val="tx1"/>
                </a:solidFill>
              </a:rPr>
              <a:t>	</a:t>
            </a:r>
            <a:r>
              <a:rPr lang="en-US" dirty="0" smtClean="0">
                <a:solidFill>
                  <a:srgbClr val="92D050"/>
                </a:solidFill>
              </a:rPr>
              <a:t>FY	52%		SY	42%</a:t>
            </a:r>
          </a:p>
          <a:p>
            <a:pPr>
              <a:spcBef>
                <a:spcPts val="1800"/>
              </a:spcBef>
            </a:pPr>
            <a:r>
              <a:rPr lang="en-US" dirty="0">
                <a:solidFill>
                  <a:schemeClr val="tx1"/>
                </a:solidFill>
              </a:rPr>
              <a:t>Discussed selection of academic majors, minors, or academic concentrations with a faculty or staff </a:t>
            </a:r>
            <a:r>
              <a:rPr lang="en-US" dirty="0" smtClean="0">
                <a:solidFill>
                  <a:schemeClr val="tx1"/>
                </a:solidFill>
              </a:rPr>
              <a:t>member</a:t>
            </a:r>
          </a:p>
          <a:p>
            <a:pPr marL="0" indent="0">
              <a:buNone/>
            </a:pPr>
            <a:r>
              <a:rPr lang="en-US" dirty="0" smtClean="0">
                <a:solidFill>
                  <a:schemeClr val="tx1"/>
                </a:solidFill>
              </a:rPr>
              <a:t>	</a:t>
            </a:r>
            <a:r>
              <a:rPr lang="en-US" dirty="0" smtClean="0">
                <a:solidFill>
                  <a:srgbClr val="92D050"/>
                </a:solidFill>
              </a:rPr>
              <a:t>FY	36%		SY	35%</a:t>
            </a:r>
          </a:p>
          <a:p>
            <a:pPr>
              <a:spcBef>
                <a:spcPts val="1800"/>
              </a:spcBef>
            </a:pPr>
            <a:r>
              <a:rPr lang="en-US" dirty="0">
                <a:solidFill>
                  <a:schemeClr val="tx1"/>
                </a:solidFill>
              </a:rPr>
              <a:t>Discussed career related topics such as internships, resumes, and references with a career services professional, faculty or other staff </a:t>
            </a:r>
            <a:r>
              <a:rPr lang="en-US" dirty="0" smtClean="0">
                <a:solidFill>
                  <a:schemeClr val="tx1"/>
                </a:solidFill>
              </a:rPr>
              <a:t>member</a:t>
            </a:r>
          </a:p>
          <a:p>
            <a:pPr marL="0" indent="0">
              <a:buNone/>
            </a:pPr>
            <a:r>
              <a:rPr lang="en-US" dirty="0" smtClean="0">
                <a:solidFill>
                  <a:schemeClr val="tx1"/>
                </a:solidFill>
              </a:rPr>
              <a:t>	</a:t>
            </a:r>
            <a:r>
              <a:rPr lang="en-US" dirty="0" smtClean="0">
                <a:solidFill>
                  <a:srgbClr val="92D050"/>
                </a:solidFill>
              </a:rPr>
              <a:t>FY	21%		SY	44%</a:t>
            </a:r>
            <a:endParaRPr lang="en-US" dirty="0">
              <a:solidFill>
                <a:srgbClr val="92D050"/>
              </a:solidFill>
            </a:endParaRPr>
          </a:p>
        </p:txBody>
      </p:sp>
    </p:spTree>
    <p:extLst>
      <p:ext uri="{BB962C8B-B14F-4D97-AF65-F5344CB8AC3E}">
        <p14:creationId xmlns:p14="http://schemas.microsoft.com/office/powerpoint/2010/main" val="2328432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Progression toward a degree</a:t>
            </a:r>
            <a:endParaRPr lang="en-US" sz="4400" dirty="0"/>
          </a:p>
        </p:txBody>
      </p:sp>
      <p:sp>
        <p:nvSpPr>
          <p:cNvPr id="3" name="Content Placeholder 2"/>
          <p:cNvSpPr>
            <a:spLocks noGrp="1"/>
          </p:cNvSpPr>
          <p:nvPr>
            <p:ph idx="1"/>
          </p:nvPr>
        </p:nvSpPr>
        <p:spPr>
          <a:xfrm>
            <a:off x="457200" y="1600201"/>
            <a:ext cx="8229600" cy="3886200"/>
          </a:xfrm>
        </p:spPr>
        <p:txBody>
          <a:bodyPr>
            <a:normAutofit/>
          </a:bodyPr>
          <a:lstStyle/>
          <a:p>
            <a:r>
              <a:rPr lang="en-US" sz="3200" dirty="0" smtClean="0">
                <a:solidFill>
                  <a:schemeClr val="tx1"/>
                </a:solidFill>
              </a:rPr>
              <a:t>Changed your major (at least once)</a:t>
            </a:r>
          </a:p>
          <a:p>
            <a:pPr marL="0" indent="0">
              <a:buNone/>
            </a:pPr>
            <a:r>
              <a:rPr lang="en-US" sz="3200" dirty="0" smtClean="0">
                <a:solidFill>
                  <a:schemeClr val="tx1"/>
                </a:solidFill>
              </a:rPr>
              <a:t>	</a:t>
            </a:r>
            <a:r>
              <a:rPr lang="en-US" sz="3200" dirty="0" smtClean="0">
                <a:solidFill>
                  <a:srgbClr val="FFFF66"/>
                </a:solidFill>
                <a:effectLst>
                  <a:outerShdw blurRad="38100" dist="38100" dir="2700000" algn="tl">
                    <a:srgbClr val="000000">
                      <a:alpha val="43137"/>
                    </a:srgbClr>
                  </a:outerShdw>
                </a:effectLst>
              </a:rPr>
              <a:t>37%</a:t>
            </a:r>
            <a:r>
              <a:rPr lang="en-US" sz="3200" dirty="0" smtClean="0">
                <a:solidFill>
                  <a:schemeClr val="tx1"/>
                </a:solidFill>
                <a:effectLst>
                  <a:outerShdw blurRad="38100" dist="38100" dir="2700000" algn="tl">
                    <a:srgbClr val="000000">
                      <a:alpha val="43137"/>
                    </a:srgbClr>
                  </a:outerShdw>
                </a:effectLst>
              </a:rPr>
              <a:t>		</a:t>
            </a:r>
            <a:r>
              <a:rPr lang="en-US" sz="3200" dirty="0" smtClean="0">
                <a:solidFill>
                  <a:srgbClr val="92D050"/>
                </a:solidFill>
                <a:effectLst>
                  <a:outerShdw blurRad="38100" dist="38100" dir="2700000" algn="tl">
                    <a:srgbClr val="000000">
                      <a:alpha val="43137"/>
                    </a:srgbClr>
                  </a:outerShdw>
                </a:effectLst>
              </a:rPr>
              <a:t>39%</a:t>
            </a:r>
          </a:p>
          <a:p>
            <a:endParaRPr lang="en-US" sz="3200" dirty="0" smtClean="0">
              <a:solidFill>
                <a:schemeClr val="tx1"/>
              </a:solidFill>
            </a:endParaRPr>
          </a:p>
          <a:p>
            <a:r>
              <a:rPr lang="en-US" sz="3200" dirty="0" smtClean="0">
                <a:solidFill>
                  <a:schemeClr val="tx1"/>
                </a:solidFill>
              </a:rPr>
              <a:t>Delayed </a:t>
            </a:r>
            <a:r>
              <a:rPr lang="en-US" sz="3200" dirty="0">
                <a:solidFill>
                  <a:schemeClr val="tx1"/>
                </a:solidFill>
              </a:rPr>
              <a:t>your graduation plans because courses were not available when </a:t>
            </a:r>
            <a:r>
              <a:rPr lang="en-US" sz="3200" dirty="0" smtClean="0">
                <a:solidFill>
                  <a:schemeClr val="tx1"/>
                </a:solidFill>
              </a:rPr>
              <a:t>needed (at least once)</a:t>
            </a:r>
          </a:p>
          <a:p>
            <a:pPr marL="0" indent="0">
              <a:buNone/>
            </a:pPr>
            <a:r>
              <a:rPr lang="en-US" sz="3200" dirty="0" smtClean="0">
                <a:solidFill>
                  <a:schemeClr val="tx1"/>
                </a:solidFill>
              </a:rPr>
              <a:t>	</a:t>
            </a:r>
            <a:r>
              <a:rPr lang="en-US" sz="3200" dirty="0" smtClean="0">
                <a:solidFill>
                  <a:srgbClr val="FFFF66"/>
                </a:solidFill>
                <a:effectLst>
                  <a:outerShdw blurRad="38100" dist="38100" dir="2700000" algn="tl">
                    <a:srgbClr val="000000">
                      <a:alpha val="43137"/>
                    </a:srgbClr>
                  </a:outerShdw>
                </a:effectLst>
              </a:rPr>
              <a:t>28%</a:t>
            </a:r>
            <a:r>
              <a:rPr lang="en-US" sz="3200" dirty="0" smtClean="0">
                <a:solidFill>
                  <a:schemeClr val="tx1"/>
                </a:solidFill>
                <a:effectLst>
                  <a:outerShdw blurRad="38100" dist="38100" dir="2700000" algn="tl">
                    <a:srgbClr val="000000">
                      <a:alpha val="43137"/>
                    </a:srgbClr>
                  </a:outerShdw>
                </a:effectLst>
              </a:rPr>
              <a:t>		</a:t>
            </a:r>
            <a:r>
              <a:rPr lang="en-US" sz="3200" dirty="0" smtClean="0">
                <a:solidFill>
                  <a:srgbClr val="92D050"/>
                </a:solidFill>
                <a:effectLst>
                  <a:outerShdw blurRad="38100" dist="38100" dir="2700000" algn="tl">
                    <a:srgbClr val="000000">
                      <a:alpha val="43137"/>
                    </a:srgbClr>
                  </a:outerShdw>
                </a:effectLst>
              </a:rPr>
              <a:t>31%</a:t>
            </a:r>
            <a:endParaRPr lang="en-US" sz="3200" dirty="0">
              <a:solidFill>
                <a:srgbClr val="92D050"/>
              </a:solidFill>
              <a:effectLst>
                <a:outerShdw blurRad="38100" dist="38100" dir="2700000" algn="tl">
                  <a:srgbClr val="000000">
                    <a:alpha val="43137"/>
                  </a:srgbClr>
                </a:outerShdw>
              </a:effectLst>
            </a:endParaRPr>
          </a:p>
        </p:txBody>
      </p:sp>
      <p:sp>
        <p:nvSpPr>
          <p:cNvPr id="4" name="TextBox 3"/>
          <p:cNvSpPr txBox="1"/>
          <p:nvPr/>
        </p:nvSpPr>
        <p:spPr>
          <a:xfrm>
            <a:off x="4800600" y="5924490"/>
            <a:ext cx="3352800" cy="400110"/>
          </a:xfrm>
          <a:prstGeom prst="rect">
            <a:avLst/>
          </a:prstGeom>
          <a:noFill/>
        </p:spPr>
        <p:txBody>
          <a:bodyPr wrap="square" rtlCol="0">
            <a:spAutoFit/>
          </a:bodyPr>
          <a:lstStyle/>
          <a:p>
            <a:r>
              <a:rPr lang="en-US" sz="2000" dirty="0" smtClean="0">
                <a:solidFill>
                  <a:srgbClr val="FFFF00"/>
                </a:solidFill>
                <a:effectLst>
                  <a:outerShdw blurRad="38100" dist="38100" dir="2700000" algn="tl">
                    <a:srgbClr val="000000"/>
                  </a:outerShdw>
                </a:effectLst>
                <a:latin typeface="Bookman Old Style" pitchFamily="18" charset="0"/>
              </a:rPr>
              <a:t>2010 / </a:t>
            </a:r>
            <a:r>
              <a:rPr lang="en-US" sz="2000" dirty="0" smtClean="0">
                <a:solidFill>
                  <a:srgbClr val="CCFF99"/>
                </a:solidFill>
                <a:effectLst>
                  <a:outerShdw blurRad="38100" dist="38100" dir="2700000" algn="tl">
                    <a:srgbClr val="000000"/>
                  </a:outerShdw>
                </a:effectLst>
                <a:latin typeface="Bookman Old Style" pitchFamily="18" charset="0"/>
              </a:rPr>
              <a:t>2012</a:t>
            </a:r>
            <a:endParaRPr lang="en-US" sz="2000" dirty="0">
              <a:solidFill>
                <a:srgbClr val="CCFF99"/>
              </a:solidFill>
              <a:effectLst>
                <a:outerShdw blurRad="38100" dist="38100" dir="2700000" algn="tl">
                  <a:srgbClr val="000000"/>
                </a:outerShdw>
              </a:effectLst>
              <a:latin typeface="Bookman Old Style" pitchFamily="18" charset="0"/>
            </a:endParaRPr>
          </a:p>
        </p:txBody>
      </p:sp>
    </p:spTree>
    <p:extLst>
      <p:ext uri="{BB962C8B-B14F-4D97-AF65-F5344CB8AC3E}">
        <p14:creationId xmlns:p14="http://schemas.microsoft.com/office/powerpoint/2010/main" val="1281856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143000" y="533400"/>
            <a:ext cx="7010400" cy="1828800"/>
          </a:xfrm>
        </p:spPr>
        <p:txBody>
          <a:bodyPr>
            <a:noAutofit/>
          </a:bodyPr>
          <a:lstStyle/>
          <a:p>
            <a:r>
              <a:rPr lang="en-US" sz="4000" dirty="0"/>
              <a:t>How would you evaluate your entire educational experience at this institution?</a:t>
            </a:r>
          </a:p>
        </p:txBody>
      </p:sp>
      <p:sp>
        <p:nvSpPr>
          <p:cNvPr id="3" name="Content Placeholder 2"/>
          <p:cNvSpPr>
            <a:spLocks noGrp="1"/>
          </p:cNvSpPr>
          <p:nvPr>
            <p:ph idx="4294967295"/>
          </p:nvPr>
        </p:nvSpPr>
        <p:spPr>
          <a:xfrm>
            <a:off x="1170296" y="2743200"/>
            <a:ext cx="7010400" cy="2362200"/>
          </a:xfrm>
        </p:spPr>
        <p:txBody>
          <a:bodyPr>
            <a:normAutofit/>
          </a:bodyPr>
          <a:lstStyle/>
          <a:p>
            <a:r>
              <a:rPr lang="en-US" sz="2800" dirty="0"/>
              <a:t>Good or Excellent</a:t>
            </a:r>
          </a:p>
          <a:p>
            <a:pPr lvl="1"/>
            <a:r>
              <a:rPr lang="en-US" sz="2800" dirty="0" smtClean="0"/>
              <a:t>FY	    		89%   </a:t>
            </a:r>
            <a:r>
              <a:rPr lang="en-US" sz="2800" dirty="0" smtClean="0">
                <a:solidFill>
                  <a:srgbClr val="FFFF00"/>
                </a:solidFill>
              </a:rPr>
              <a:t>90%   </a:t>
            </a:r>
            <a:r>
              <a:rPr lang="en-US" sz="2800" dirty="0" smtClean="0">
                <a:solidFill>
                  <a:srgbClr val="CCFF99"/>
                </a:solidFill>
              </a:rPr>
              <a:t>92%</a:t>
            </a:r>
            <a:endParaRPr lang="en-US" sz="2800" dirty="0">
              <a:solidFill>
                <a:srgbClr val="CCFF99"/>
              </a:solidFill>
              <a:effectLst>
                <a:outerShdw blurRad="38100" dist="38100" dir="2700000" algn="tl">
                  <a:srgbClr val="FFFFFF"/>
                </a:outerShdw>
              </a:effectLst>
            </a:endParaRPr>
          </a:p>
          <a:p>
            <a:pPr lvl="1"/>
            <a:r>
              <a:rPr lang="en-US" sz="2800" dirty="0" smtClean="0"/>
              <a:t>Senior  		84%	 </a:t>
            </a:r>
            <a:r>
              <a:rPr lang="en-US" sz="2800" dirty="0" smtClean="0">
                <a:solidFill>
                  <a:srgbClr val="FFFF00"/>
                </a:solidFill>
              </a:rPr>
              <a:t>90%   </a:t>
            </a:r>
            <a:r>
              <a:rPr lang="en-US" sz="2800" dirty="0" smtClean="0">
                <a:solidFill>
                  <a:srgbClr val="CCFF99"/>
                </a:solidFill>
              </a:rPr>
              <a:t>86%</a:t>
            </a:r>
            <a:endParaRPr lang="en-US" sz="2800" dirty="0">
              <a:solidFill>
                <a:srgbClr val="CCFF99"/>
              </a:solidFill>
              <a:effectLst>
                <a:outerShdw blurRad="38100" dist="38100" dir="2700000" algn="tl">
                  <a:srgbClr val="FFFFFF"/>
                </a:outerShdw>
              </a:effectLst>
            </a:endParaRPr>
          </a:p>
        </p:txBody>
      </p:sp>
      <p:sp>
        <p:nvSpPr>
          <p:cNvPr id="11" name="TextBox 10"/>
          <p:cNvSpPr txBox="1"/>
          <p:nvPr/>
        </p:nvSpPr>
        <p:spPr>
          <a:xfrm>
            <a:off x="4800600" y="5924490"/>
            <a:ext cx="3352800" cy="400110"/>
          </a:xfrm>
          <a:prstGeom prst="rect">
            <a:avLst/>
          </a:prstGeom>
          <a:noFill/>
        </p:spPr>
        <p:txBody>
          <a:bodyPr wrap="square" rtlCol="0">
            <a:spAutoFit/>
          </a:bodyPr>
          <a:lstStyle/>
          <a:p>
            <a:r>
              <a:rPr lang="en-US" sz="2000" dirty="0" smtClean="0">
                <a:effectLst>
                  <a:outerShdw blurRad="38100" dist="38100" dir="2700000" algn="tl">
                    <a:srgbClr val="000000">
                      <a:alpha val="43137"/>
                    </a:srgbClr>
                  </a:outerShdw>
                </a:effectLst>
                <a:latin typeface="Bookman Old Style" pitchFamily="18" charset="0"/>
              </a:rPr>
              <a:t>2008 /</a:t>
            </a:r>
            <a:r>
              <a:rPr lang="en-US" sz="2000" dirty="0" smtClean="0">
                <a:solidFill>
                  <a:srgbClr val="92D050"/>
                </a:solidFill>
                <a:effectLst>
                  <a:outerShdw blurRad="38100" dist="38100" dir="2700000" algn="tl">
                    <a:srgbClr val="000000">
                      <a:alpha val="43137"/>
                    </a:srgbClr>
                  </a:outerShdw>
                </a:effectLst>
              </a:rPr>
              <a:t> </a:t>
            </a:r>
            <a:r>
              <a:rPr lang="en-US" sz="2000" dirty="0" smtClean="0">
                <a:solidFill>
                  <a:srgbClr val="FFFF00"/>
                </a:solidFill>
                <a:effectLst>
                  <a:outerShdw blurRad="38100" dist="38100" dir="2700000" algn="tl">
                    <a:srgbClr val="000000"/>
                  </a:outerShdw>
                </a:effectLst>
                <a:latin typeface="Bookman Old Style" pitchFamily="18" charset="0"/>
              </a:rPr>
              <a:t>2010 / </a:t>
            </a:r>
            <a:r>
              <a:rPr lang="en-US" sz="2000" dirty="0" smtClean="0">
                <a:solidFill>
                  <a:srgbClr val="CCFF99"/>
                </a:solidFill>
                <a:effectLst>
                  <a:outerShdw blurRad="38100" dist="38100" dir="2700000" algn="tl">
                    <a:srgbClr val="000000"/>
                  </a:outerShdw>
                </a:effectLst>
                <a:latin typeface="Bookman Old Style" pitchFamily="18" charset="0"/>
              </a:rPr>
              <a:t>2012</a:t>
            </a:r>
            <a:endParaRPr lang="en-US" sz="2000" dirty="0">
              <a:solidFill>
                <a:srgbClr val="CCFF99"/>
              </a:solidFill>
              <a:effectLst>
                <a:outerShdw blurRad="38100" dist="38100" dir="2700000" algn="tl">
                  <a:srgbClr val="000000"/>
                </a:outerShdw>
              </a:effectLst>
              <a:latin typeface="Bookman Old Style"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fontScale="90000"/>
          </a:bodyPr>
          <a:lstStyle/>
          <a:p>
            <a:pPr eaLnBrk="1" hangingPunct="1"/>
            <a:r>
              <a:rPr lang="en-US" sz="4000" b="1" smtClean="0">
                <a:effectLst/>
              </a:rPr>
              <a:t>What is NSSE and </a:t>
            </a:r>
            <a:r>
              <a:rPr lang="en-US" sz="4000" smtClean="0">
                <a:effectLst/>
              </a:rPr>
              <a:t/>
            </a:r>
            <a:br>
              <a:rPr lang="en-US" sz="4000" smtClean="0">
                <a:effectLst/>
              </a:rPr>
            </a:br>
            <a:r>
              <a:rPr lang="en-US" sz="4000" b="1" smtClean="0">
                <a:effectLst/>
              </a:rPr>
              <a:t>What Does it Measure?</a:t>
            </a:r>
          </a:p>
        </p:txBody>
      </p:sp>
      <p:sp>
        <p:nvSpPr>
          <p:cNvPr id="14339" name="Rectangle 3"/>
          <p:cNvSpPr>
            <a:spLocks noGrp="1" noChangeArrowheads="1"/>
          </p:cNvSpPr>
          <p:nvPr>
            <p:ph idx="1"/>
          </p:nvPr>
        </p:nvSpPr>
        <p:spPr>
          <a:xfrm>
            <a:off x="457200" y="1676400"/>
            <a:ext cx="8229600" cy="4724400"/>
          </a:xfrm>
        </p:spPr>
        <p:txBody>
          <a:bodyPr/>
          <a:lstStyle/>
          <a:p>
            <a:pPr eaLnBrk="1" hangingPunct="1">
              <a:defRPr/>
            </a:pPr>
            <a:r>
              <a:rPr lang="en-US" sz="2800" dirty="0" smtClean="0">
                <a:effectLst/>
              </a:rPr>
              <a:t>A survey that provides an annual snapshot of student engagement in programs and activities that institutions provide for their learning and personal development.</a:t>
            </a:r>
          </a:p>
          <a:p>
            <a:pPr lvl="1" eaLnBrk="1" hangingPunct="1">
              <a:defRPr/>
            </a:pPr>
            <a:r>
              <a:rPr lang="en-US" sz="2400" dirty="0" smtClean="0">
                <a:effectLst/>
              </a:rPr>
              <a:t>Results provide an estimate of how undergraduates spend their time and what they gain from attending college.</a:t>
            </a:r>
          </a:p>
          <a:p>
            <a:pPr lvl="1" eaLnBrk="1" hangingPunct="1">
              <a:defRPr/>
            </a:pPr>
            <a:r>
              <a:rPr lang="en-US" sz="2400" dirty="0" smtClean="0">
                <a:effectLst/>
              </a:rPr>
              <a:t>NSSE items represent empirically confirmed “good practices”; they reflect behaviors associated with desired outcomes of college.</a:t>
            </a:r>
            <a:endParaRPr lang="en-US" sz="2400" dirty="0" smtClean="0"/>
          </a:p>
        </p:txBody>
      </p:sp>
      <p:sp>
        <p:nvSpPr>
          <p:cNvPr id="4" name="Content Placeholder 2"/>
          <p:cNvSpPr txBox="1">
            <a:spLocks/>
          </p:cNvSpPr>
          <p:nvPr/>
        </p:nvSpPr>
        <p:spPr>
          <a:xfrm>
            <a:off x="1524000" y="5257800"/>
            <a:ext cx="5105400" cy="990601"/>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r>
              <a:rPr lang="en-US" sz="2800" dirty="0" smtClean="0">
                <a:solidFill>
                  <a:schemeClr val="tx1"/>
                </a:solidFill>
              </a:rPr>
              <a:t>540 First Year</a:t>
            </a:r>
          </a:p>
          <a:p>
            <a:r>
              <a:rPr lang="en-US" sz="2800" dirty="0" smtClean="0">
                <a:solidFill>
                  <a:schemeClr val="tx1"/>
                </a:solidFill>
              </a:rPr>
              <a:t>955 Seniors</a:t>
            </a:r>
            <a:endParaRPr lang="en-US" sz="2800"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idx="4294967295"/>
          </p:nvPr>
        </p:nvSpPr>
        <p:spPr>
          <a:xfrm>
            <a:off x="685800" y="609600"/>
            <a:ext cx="7680969" cy="1828800"/>
          </a:xfrm>
        </p:spPr>
        <p:txBody>
          <a:bodyPr>
            <a:noAutofit/>
          </a:bodyPr>
          <a:lstStyle/>
          <a:p>
            <a:r>
              <a:rPr lang="en-US" sz="4000" dirty="0"/>
              <a:t>If you could start over again, would you go to the same institution you are now attending?</a:t>
            </a:r>
          </a:p>
        </p:txBody>
      </p:sp>
      <p:sp>
        <p:nvSpPr>
          <p:cNvPr id="273411" name="TextBox 5"/>
          <p:cNvSpPr txBox="1">
            <a:spLocks noChangeArrowheads="1"/>
          </p:cNvSpPr>
          <p:nvPr/>
        </p:nvSpPr>
        <p:spPr bwMode="auto">
          <a:xfrm>
            <a:off x="2057400" y="2667000"/>
            <a:ext cx="4953000" cy="3108543"/>
          </a:xfrm>
          <a:prstGeom prst="rect">
            <a:avLst/>
          </a:prstGeom>
          <a:noFill/>
          <a:ln w="9525">
            <a:noFill/>
            <a:miter lim="800000"/>
            <a:headEnd/>
            <a:tailEnd/>
          </a:ln>
        </p:spPr>
        <p:txBody>
          <a:bodyPr wrap="square">
            <a:spAutoFit/>
          </a:bodyPr>
          <a:lstStyle/>
          <a:p>
            <a:r>
              <a:rPr lang="en-US" sz="2800" dirty="0" smtClean="0">
                <a:latin typeface="+mn-lt"/>
              </a:rPr>
              <a:t>Probably </a:t>
            </a:r>
            <a:r>
              <a:rPr lang="en-US" sz="2800" dirty="0">
                <a:latin typeface="+mn-lt"/>
              </a:rPr>
              <a:t>Yes		</a:t>
            </a:r>
          </a:p>
          <a:p>
            <a:r>
              <a:rPr lang="en-US" sz="2800" dirty="0" smtClean="0">
                <a:latin typeface="+mn-lt"/>
              </a:rPr>
              <a:t>FY </a:t>
            </a:r>
            <a:r>
              <a:rPr lang="en-US" sz="2800" dirty="0">
                <a:latin typeface="+mn-lt"/>
              </a:rPr>
              <a:t>– </a:t>
            </a:r>
            <a:r>
              <a:rPr lang="en-US" sz="2800" dirty="0" smtClean="0">
                <a:latin typeface="+mn-lt"/>
              </a:rPr>
              <a:t>46% / </a:t>
            </a:r>
            <a:r>
              <a:rPr lang="en-US" sz="2800" dirty="0" smtClean="0">
                <a:solidFill>
                  <a:srgbClr val="FFFF00"/>
                </a:solidFill>
                <a:effectLst>
                  <a:outerShdw blurRad="38100" dist="38100" dir="2700000" algn="tl">
                    <a:srgbClr val="000000">
                      <a:alpha val="43137"/>
                    </a:srgbClr>
                  </a:outerShdw>
                </a:effectLst>
                <a:latin typeface="+mn-lt"/>
              </a:rPr>
              <a:t>41% / </a:t>
            </a:r>
            <a:r>
              <a:rPr lang="en-US" sz="2800" dirty="0" smtClean="0">
                <a:solidFill>
                  <a:srgbClr val="CCFF99"/>
                </a:solidFill>
                <a:effectLst>
                  <a:outerShdw blurRad="38100" dist="38100" dir="2700000" algn="tl">
                    <a:srgbClr val="000000">
                      <a:alpha val="43137"/>
                    </a:srgbClr>
                  </a:outerShdw>
                </a:effectLst>
                <a:latin typeface="+mn-lt"/>
              </a:rPr>
              <a:t>38%</a:t>
            </a:r>
            <a:r>
              <a:rPr lang="en-US" sz="2800" dirty="0">
                <a:latin typeface="+mn-lt"/>
              </a:rPr>
              <a:t> </a:t>
            </a:r>
            <a:r>
              <a:rPr lang="en-US" sz="2800" dirty="0" smtClean="0">
                <a:latin typeface="+mn-lt"/>
              </a:rPr>
              <a:t> </a:t>
            </a:r>
          </a:p>
          <a:p>
            <a:r>
              <a:rPr lang="en-US" sz="2800" dirty="0" smtClean="0">
                <a:latin typeface="+mn-lt"/>
              </a:rPr>
              <a:t>SY </a:t>
            </a:r>
            <a:r>
              <a:rPr lang="en-US" sz="2800" dirty="0">
                <a:latin typeface="+mn-lt"/>
              </a:rPr>
              <a:t>– </a:t>
            </a:r>
            <a:r>
              <a:rPr lang="en-US" sz="2800" dirty="0" smtClean="0">
                <a:latin typeface="+mn-lt"/>
              </a:rPr>
              <a:t>41% / </a:t>
            </a:r>
            <a:r>
              <a:rPr lang="en-US" sz="2800" dirty="0" smtClean="0">
                <a:solidFill>
                  <a:srgbClr val="FFFF00"/>
                </a:solidFill>
                <a:effectLst>
                  <a:outerShdw blurRad="38100" dist="38100" dir="2700000" algn="tl">
                    <a:srgbClr val="000000">
                      <a:alpha val="43137"/>
                    </a:srgbClr>
                  </a:outerShdw>
                </a:effectLst>
                <a:latin typeface="+mn-lt"/>
              </a:rPr>
              <a:t>40%</a:t>
            </a:r>
            <a:r>
              <a:rPr lang="en-US" sz="2800" dirty="0">
                <a:latin typeface="+mn-lt"/>
              </a:rPr>
              <a:t> </a:t>
            </a:r>
            <a:r>
              <a:rPr lang="en-US" sz="2800" dirty="0" smtClean="0">
                <a:solidFill>
                  <a:srgbClr val="FFFF00"/>
                </a:solidFill>
                <a:effectLst>
                  <a:outerShdw blurRad="38100" dist="38100" dir="2700000" algn="tl">
                    <a:srgbClr val="000000">
                      <a:alpha val="43137"/>
                    </a:srgbClr>
                  </a:outerShdw>
                </a:effectLst>
                <a:latin typeface="+mn-lt"/>
              </a:rPr>
              <a:t>/</a:t>
            </a:r>
            <a:r>
              <a:rPr lang="en-US" sz="2800" dirty="0" smtClean="0">
                <a:latin typeface="+mn-lt"/>
              </a:rPr>
              <a:t> </a:t>
            </a:r>
            <a:r>
              <a:rPr lang="en-US" sz="2800" dirty="0" smtClean="0">
                <a:solidFill>
                  <a:srgbClr val="CCFF99"/>
                </a:solidFill>
                <a:latin typeface="+mn-lt"/>
              </a:rPr>
              <a:t>36%</a:t>
            </a:r>
            <a:endParaRPr lang="en-US" sz="2800" dirty="0">
              <a:solidFill>
                <a:srgbClr val="CCFF99"/>
              </a:solidFill>
              <a:effectLst>
                <a:outerShdw blurRad="38100" dist="38100" dir="2700000" algn="tl">
                  <a:srgbClr val="000000">
                    <a:alpha val="43137"/>
                  </a:srgbClr>
                </a:outerShdw>
              </a:effectLst>
              <a:latin typeface="+mn-lt"/>
            </a:endParaRPr>
          </a:p>
          <a:p>
            <a:endParaRPr lang="en-US" sz="2800" dirty="0" smtClean="0">
              <a:latin typeface="+mn-lt"/>
            </a:endParaRPr>
          </a:p>
          <a:p>
            <a:r>
              <a:rPr lang="en-US" sz="2800" dirty="0" smtClean="0">
                <a:latin typeface="+mn-lt"/>
              </a:rPr>
              <a:t>Definitely Yes</a:t>
            </a:r>
          </a:p>
          <a:p>
            <a:r>
              <a:rPr lang="en-US" sz="2800" dirty="0" smtClean="0">
                <a:latin typeface="+mn-lt"/>
              </a:rPr>
              <a:t>FY – 40</a:t>
            </a:r>
            <a:r>
              <a:rPr lang="en-US" sz="2800" dirty="0">
                <a:latin typeface="+mn-lt"/>
              </a:rPr>
              <a:t>% / </a:t>
            </a:r>
            <a:r>
              <a:rPr lang="en-US" sz="2800" dirty="0">
                <a:solidFill>
                  <a:srgbClr val="FFFF00"/>
                </a:solidFill>
                <a:effectLst>
                  <a:outerShdw blurRad="38100" dist="38100" dir="2700000" algn="tl">
                    <a:srgbClr val="000000">
                      <a:alpha val="43137"/>
                    </a:srgbClr>
                  </a:outerShdw>
                </a:effectLst>
                <a:latin typeface="+mn-lt"/>
              </a:rPr>
              <a:t>45% / </a:t>
            </a:r>
            <a:r>
              <a:rPr lang="en-US" sz="2800" dirty="0">
                <a:solidFill>
                  <a:srgbClr val="CCFF99"/>
                </a:solidFill>
                <a:effectLst>
                  <a:outerShdw blurRad="38100" dist="38100" dir="2700000" algn="tl">
                    <a:srgbClr val="000000">
                      <a:alpha val="43137"/>
                    </a:srgbClr>
                  </a:outerShdw>
                </a:effectLst>
                <a:latin typeface="+mn-lt"/>
              </a:rPr>
              <a:t>50%</a:t>
            </a:r>
          </a:p>
          <a:p>
            <a:r>
              <a:rPr lang="en-US" sz="2800" dirty="0" smtClean="0">
                <a:latin typeface="+mn-lt"/>
              </a:rPr>
              <a:t>SY – 39</a:t>
            </a:r>
            <a:r>
              <a:rPr lang="en-US" sz="2800" dirty="0">
                <a:latin typeface="+mn-lt"/>
              </a:rPr>
              <a:t>% / </a:t>
            </a:r>
            <a:r>
              <a:rPr lang="en-US" sz="2800" dirty="0">
                <a:solidFill>
                  <a:srgbClr val="FFFF00"/>
                </a:solidFill>
                <a:effectLst>
                  <a:outerShdw blurRad="38100" dist="38100" dir="2700000" algn="tl">
                    <a:srgbClr val="000000">
                      <a:alpha val="43137"/>
                    </a:srgbClr>
                  </a:outerShdw>
                </a:effectLst>
                <a:latin typeface="+mn-lt"/>
              </a:rPr>
              <a:t>44% / </a:t>
            </a:r>
            <a:r>
              <a:rPr lang="en-US" sz="2800" dirty="0">
                <a:solidFill>
                  <a:srgbClr val="CCFF99"/>
                </a:solidFill>
                <a:effectLst>
                  <a:outerShdw blurRad="38100" dist="38100" dir="2700000" algn="tl">
                    <a:srgbClr val="000000">
                      <a:alpha val="43137"/>
                    </a:srgbClr>
                  </a:outerShdw>
                </a:effectLst>
                <a:latin typeface="+mn-lt"/>
              </a:rPr>
              <a:t>47</a:t>
            </a:r>
            <a:r>
              <a:rPr lang="en-US" sz="2800" dirty="0" smtClean="0">
                <a:solidFill>
                  <a:srgbClr val="CCFF99"/>
                </a:solidFill>
                <a:effectLst>
                  <a:outerShdw blurRad="38100" dist="38100" dir="2700000" algn="tl">
                    <a:srgbClr val="000000">
                      <a:alpha val="43137"/>
                    </a:srgbClr>
                  </a:outerShdw>
                </a:effectLst>
                <a:latin typeface="+mn-lt"/>
              </a:rPr>
              <a:t>%</a:t>
            </a:r>
            <a:endParaRPr lang="en-US" sz="2800" dirty="0">
              <a:solidFill>
                <a:srgbClr val="CCFF99"/>
              </a:solidFill>
              <a:effectLst>
                <a:outerShdw blurRad="38100" dist="38100" dir="2700000" algn="tl">
                  <a:srgbClr val="000000">
                    <a:alpha val="43137"/>
                  </a:srgbClr>
                </a:outerShdw>
              </a:effectLst>
              <a:latin typeface="+mn-lt"/>
            </a:endParaRPr>
          </a:p>
        </p:txBody>
      </p:sp>
      <p:sp>
        <p:nvSpPr>
          <p:cNvPr id="8" name="TextBox 7"/>
          <p:cNvSpPr txBox="1"/>
          <p:nvPr/>
        </p:nvSpPr>
        <p:spPr>
          <a:xfrm>
            <a:off x="5257800" y="6324600"/>
            <a:ext cx="2895600" cy="400110"/>
          </a:xfrm>
          <a:prstGeom prst="rect">
            <a:avLst/>
          </a:prstGeom>
          <a:noFill/>
        </p:spPr>
        <p:txBody>
          <a:bodyPr wrap="square" rtlCol="0">
            <a:spAutoFit/>
          </a:bodyPr>
          <a:lstStyle/>
          <a:p>
            <a:r>
              <a:rPr lang="en-US" sz="2000" dirty="0" smtClean="0">
                <a:effectLst>
                  <a:outerShdw blurRad="38100" dist="38100" dir="2700000" algn="tl">
                    <a:srgbClr val="000000">
                      <a:alpha val="43137"/>
                    </a:srgbClr>
                  </a:outerShdw>
                </a:effectLst>
                <a:latin typeface="Bookman Old Style" pitchFamily="18" charset="0"/>
              </a:rPr>
              <a:t>2008 /</a:t>
            </a:r>
            <a:r>
              <a:rPr lang="en-US" sz="2000" dirty="0" smtClean="0">
                <a:solidFill>
                  <a:srgbClr val="92D050"/>
                </a:solidFill>
                <a:effectLst>
                  <a:outerShdw blurRad="38100" dist="38100" dir="2700000" algn="tl">
                    <a:srgbClr val="000000">
                      <a:alpha val="43137"/>
                    </a:srgbClr>
                  </a:outerShdw>
                </a:effectLst>
              </a:rPr>
              <a:t> </a:t>
            </a:r>
            <a:r>
              <a:rPr lang="en-US" sz="2000" dirty="0" smtClean="0">
                <a:solidFill>
                  <a:srgbClr val="FFFF00"/>
                </a:solidFill>
                <a:effectLst>
                  <a:outerShdw blurRad="38100" dist="38100" dir="2700000" algn="tl">
                    <a:srgbClr val="000000"/>
                  </a:outerShdw>
                </a:effectLst>
                <a:latin typeface="Bookman Old Style" pitchFamily="18" charset="0"/>
              </a:rPr>
              <a:t>2010 / </a:t>
            </a:r>
            <a:r>
              <a:rPr lang="en-US" sz="2000" dirty="0" smtClean="0">
                <a:solidFill>
                  <a:srgbClr val="CCFF99"/>
                </a:solidFill>
                <a:effectLst>
                  <a:outerShdw blurRad="38100" dist="38100" dir="2700000" algn="tl">
                    <a:srgbClr val="000000"/>
                  </a:outerShdw>
                </a:effectLst>
                <a:latin typeface="Bookman Old Style" pitchFamily="18" charset="0"/>
              </a:rPr>
              <a:t>2012</a:t>
            </a:r>
            <a:endParaRPr lang="en-US" sz="2000" dirty="0">
              <a:solidFill>
                <a:srgbClr val="CCFF99"/>
              </a:solidFill>
              <a:effectLst>
                <a:outerShdw blurRad="38100" dist="38100" dir="2700000" algn="tl">
                  <a:srgbClr val="000000"/>
                </a:outerShdw>
              </a:effectLst>
              <a:latin typeface="Bookman Old Style"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15962"/>
          </a:xfrm>
        </p:spPr>
        <p:txBody>
          <a:bodyPr/>
          <a:lstStyle/>
          <a:p>
            <a:r>
              <a:rPr lang="en-US" dirty="0" smtClean="0"/>
              <a:t>Significance of Means and Effect Size</a:t>
            </a:r>
            <a:endParaRPr lang="en-US" dirty="0"/>
          </a:p>
        </p:txBody>
      </p:sp>
      <p:sp>
        <p:nvSpPr>
          <p:cNvPr id="4" name="Content Placeholder 3"/>
          <p:cNvSpPr>
            <a:spLocks noGrp="1"/>
          </p:cNvSpPr>
          <p:nvPr>
            <p:ph idx="1"/>
          </p:nvPr>
        </p:nvSpPr>
        <p:spPr>
          <a:xfrm>
            <a:off x="457200" y="1143000"/>
            <a:ext cx="8229600" cy="5334000"/>
          </a:xfrm>
        </p:spPr>
        <p:txBody>
          <a:bodyPr>
            <a:normAutofit lnSpcReduction="10000"/>
          </a:bodyPr>
          <a:lstStyle/>
          <a:p>
            <a:r>
              <a:rPr lang="en-US" dirty="0"/>
              <a:t>Just because a mean difference is statistically significant doesn’t mean that the result is relevant or important.</a:t>
            </a:r>
          </a:p>
          <a:p>
            <a:r>
              <a:rPr lang="en-US" dirty="0"/>
              <a:t>Effect size indicates the “practical significance” of the mean difference. </a:t>
            </a:r>
          </a:p>
          <a:p>
            <a:r>
              <a:rPr lang="en-US" dirty="0"/>
              <a:t>In practice, an effect size of .2 is often considered small, .5 moderate, and .8 large.</a:t>
            </a:r>
          </a:p>
          <a:p>
            <a:r>
              <a:rPr lang="en-US" dirty="0"/>
              <a:t>A positive sign indicates that WCU’s institution's mean was greater, thus showing an affirmative result for us.</a:t>
            </a:r>
          </a:p>
          <a:p>
            <a:r>
              <a:rPr lang="en-US" dirty="0"/>
              <a:t>A negative sign indicates we lag behind the comparison group, suggesting that the student behavior or institutional practice represented by the item may warrant attention.</a:t>
            </a:r>
          </a:p>
          <a:p>
            <a:r>
              <a:rPr lang="en-US" dirty="0">
                <a:solidFill>
                  <a:schemeClr val="tx1"/>
                </a:solidFill>
              </a:rPr>
              <a:t>WCU results are very similar to those of other institutions of our type and size.  Only one area showed a greater than .2 negative difference: use of technology.</a:t>
            </a:r>
          </a:p>
        </p:txBody>
      </p:sp>
    </p:spTree>
    <p:extLst>
      <p:ext uri="{BB962C8B-B14F-4D97-AF65-F5344CB8AC3E}">
        <p14:creationId xmlns:p14="http://schemas.microsoft.com/office/powerpoint/2010/main" val="3932451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en-US" smtClean="0"/>
              <a:t>NSSE Results</a:t>
            </a:r>
          </a:p>
        </p:txBody>
      </p:sp>
      <p:sp>
        <p:nvSpPr>
          <p:cNvPr id="16387" name="Rectangle 3"/>
          <p:cNvSpPr>
            <a:spLocks noGrp="1" noChangeArrowheads="1"/>
          </p:cNvSpPr>
          <p:nvPr>
            <p:ph idx="1"/>
          </p:nvPr>
        </p:nvSpPr>
        <p:spPr/>
        <p:txBody>
          <a:bodyPr>
            <a:normAutofit/>
          </a:bodyPr>
          <a:lstStyle/>
          <a:p>
            <a:pPr eaLnBrk="1" hangingPunct="1">
              <a:defRPr/>
            </a:pPr>
            <a:r>
              <a:rPr lang="en-US" sz="2800" smtClean="0">
                <a:effectLst/>
              </a:rPr>
              <a:t>Are </a:t>
            </a:r>
            <a:r>
              <a:rPr lang="en-US" sz="2800" smtClean="0">
                <a:solidFill>
                  <a:srgbClr val="FFCC00"/>
                </a:solidFill>
                <a:effectLst/>
              </a:rPr>
              <a:t>diagnostic</a:t>
            </a:r>
            <a:r>
              <a:rPr lang="en-US" sz="2800" smtClean="0">
                <a:effectLst/>
              </a:rPr>
              <a:t>; to help institutions look holistically at undergraduate experience</a:t>
            </a:r>
          </a:p>
          <a:p>
            <a:pPr eaLnBrk="1" hangingPunct="1">
              <a:defRPr/>
            </a:pPr>
            <a:r>
              <a:rPr lang="en-US" sz="2800" smtClean="0">
                <a:effectLst/>
              </a:rPr>
              <a:t>Help </a:t>
            </a:r>
            <a:r>
              <a:rPr lang="en-US" sz="2800" smtClean="0">
                <a:solidFill>
                  <a:srgbClr val="FFCC00"/>
                </a:solidFill>
                <a:effectLst/>
              </a:rPr>
              <a:t>pinpoint</a:t>
            </a:r>
            <a:r>
              <a:rPr lang="en-US" sz="2800" smtClean="0">
                <a:effectLst/>
              </a:rPr>
              <a:t> aspects not in line with mission, or what institution expects</a:t>
            </a:r>
          </a:p>
          <a:p>
            <a:pPr eaLnBrk="1" hangingPunct="1">
              <a:defRPr/>
            </a:pPr>
            <a:r>
              <a:rPr lang="en-US" sz="2800" smtClean="0">
                <a:effectLst/>
              </a:rPr>
              <a:t>Identify </a:t>
            </a:r>
            <a:r>
              <a:rPr lang="en-US" sz="2800" smtClean="0">
                <a:solidFill>
                  <a:srgbClr val="FFCC00"/>
                </a:solidFill>
                <a:effectLst/>
              </a:rPr>
              <a:t>weaknesses and strengths</a:t>
            </a:r>
            <a:r>
              <a:rPr lang="en-US" sz="2800" smtClean="0">
                <a:effectLst/>
              </a:rPr>
              <a:t> in educational programs</a:t>
            </a:r>
          </a:p>
          <a:p>
            <a:pPr eaLnBrk="1" hangingPunct="1">
              <a:defRPr/>
            </a:pPr>
            <a:r>
              <a:rPr lang="en-US" sz="2800" smtClean="0">
                <a:effectLst/>
              </a:rPr>
              <a:t>Help institutions know what to </a:t>
            </a:r>
            <a:r>
              <a:rPr lang="en-US" sz="2800" smtClean="0">
                <a:solidFill>
                  <a:srgbClr val="FFCC00"/>
                </a:solidFill>
                <a:effectLst/>
              </a:rPr>
              <a:t>focus on to</a:t>
            </a:r>
            <a:r>
              <a:rPr lang="en-US" sz="2800" smtClean="0">
                <a:effectLst/>
              </a:rPr>
              <a:t> </a:t>
            </a:r>
            <a:r>
              <a:rPr lang="en-US" sz="2800" smtClean="0">
                <a:solidFill>
                  <a:srgbClr val="FFCC00"/>
                </a:solidFill>
                <a:effectLst/>
              </a:rPr>
              <a:t>improve</a:t>
            </a:r>
            <a:r>
              <a:rPr lang="en-US" sz="2800" smtClean="0">
                <a:effectLst/>
              </a:rPr>
              <a:t> student learning and success</a:t>
            </a:r>
          </a:p>
          <a:p>
            <a:pPr eaLnBrk="1" hangingPunct="1">
              <a:defRPr/>
            </a:pPr>
            <a:endParaRPr lang="en-US" sz="28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Oval 23"/>
          <p:cNvSpPr>
            <a:spLocks noChangeAspect="1" noChangeArrowheads="1"/>
          </p:cNvSpPr>
          <p:nvPr/>
        </p:nvSpPr>
        <p:spPr bwMode="auto">
          <a:xfrm>
            <a:off x="228600" y="1676400"/>
            <a:ext cx="3190875" cy="1671638"/>
          </a:xfrm>
          <a:prstGeom prst="ellipse">
            <a:avLst/>
          </a:prstGeom>
          <a:solidFill>
            <a:srgbClr val="FF0066">
              <a:alpha val="64705"/>
            </a:srgbClr>
          </a:solidFill>
          <a:ln w="9525" algn="ctr">
            <a:solidFill>
              <a:schemeClr val="tx1"/>
            </a:solidFill>
            <a:round/>
            <a:headEnd/>
            <a:tailEnd/>
          </a:ln>
        </p:spPr>
        <p:txBody>
          <a:bodyPr wrap="none" anchor="ctr"/>
          <a:lstStyle/>
          <a:p>
            <a:pPr algn="ctr"/>
            <a:endParaRPr lang="en-US" b="1">
              <a:solidFill>
                <a:srgbClr val="000080"/>
              </a:solidFill>
              <a:latin typeface="Arial" charset="0"/>
            </a:endParaRPr>
          </a:p>
        </p:txBody>
      </p:sp>
      <p:sp>
        <p:nvSpPr>
          <p:cNvPr id="14339" name="Oval 19"/>
          <p:cNvSpPr>
            <a:spLocks noChangeAspect="1" noChangeArrowheads="1"/>
          </p:cNvSpPr>
          <p:nvPr/>
        </p:nvSpPr>
        <p:spPr bwMode="auto">
          <a:xfrm>
            <a:off x="5562600" y="1676400"/>
            <a:ext cx="3190875" cy="1671638"/>
          </a:xfrm>
          <a:prstGeom prst="ellipse">
            <a:avLst/>
          </a:prstGeom>
          <a:solidFill>
            <a:srgbClr val="00B050"/>
          </a:solidFill>
          <a:ln w="9525" algn="ctr">
            <a:solidFill>
              <a:schemeClr val="tx1"/>
            </a:solidFill>
            <a:round/>
            <a:headEnd/>
            <a:tailEnd/>
          </a:ln>
        </p:spPr>
        <p:txBody>
          <a:bodyPr wrap="none" anchor="ctr"/>
          <a:lstStyle/>
          <a:p>
            <a:pPr algn="ctr"/>
            <a:endParaRPr lang="en-US" b="1">
              <a:latin typeface="Arial" charset="0"/>
            </a:endParaRPr>
          </a:p>
        </p:txBody>
      </p:sp>
      <p:sp>
        <p:nvSpPr>
          <p:cNvPr id="36868" name="Rectangle 1"/>
          <p:cNvSpPr>
            <a:spLocks noGrp="1" noChangeArrowheads="1"/>
          </p:cNvSpPr>
          <p:nvPr>
            <p:ph type="title" idx="4294967295"/>
          </p:nvPr>
        </p:nvSpPr>
        <p:spPr>
          <a:xfrm>
            <a:off x="381000" y="274638"/>
            <a:ext cx="7848600" cy="1143000"/>
          </a:xfrm>
        </p:spPr>
        <p:txBody>
          <a:bodyPr rIns="132080">
            <a:noAutofit/>
            <a:scene3d>
              <a:camera prst="orthographicFront"/>
              <a:lightRig rig="soft" dir="t"/>
            </a:scene3d>
            <a:sp3d prstMaterial="softEdge">
              <a:bevelT w="25400" h="25400"/>
            </a:sp3d>
          </a:bodyPr>
          <a:lstStyle/>
          <a:p>
            <a:pPr eaLnBrk="1" fontAlgn="auto" hangingPunct="1">
              <a:spcAft>
                <a:spcPts val="0"/>
              </a:spcAft>
              <a:defRPr/>
            </a:pPr>
            <a:r>
              <a:rPr lang="en-US" sz="4000" b="1" kern="1200" dirty="0">
                <a:solidFill>
                  <a:schemeClr val="tx1"/>
                </a:solidFill>
              </a:rPr>
              <a:t>NSSE Indicators of</a:t>
            </a:r>
            <a:br>
              <a:rPr lang="en-US" sz="4000" b="1" kern="1200" dirty="0">
                <a:solidFill>
                  <a:schemeClr val="tx1"/>
                </a:solidFill>
              </a:rPr>
            </a:br>
            <a:r>
              <a:rPr lang="en-US" sz="4000" b="1" kern="1200" dirty="0">
                <a:solidFill>
                  <a:schemeClr val="tx1"/>
                </a:solidFill>
              </a:rPr>
              <a:t>Effective Educational Practice</a:t>
            </a:r>
          </a:p>
        </p:txBody>
      </p:sp>
      <p:sp>
        <p:nvSpPr>
          <p:cNvPr id="14341" name="Text Box 11"/>
          <p:cNvSpPr txBox="1">
            <a:spLocks noChangeArrowheads="1"/>
          </p:cNvSpPr>
          <p:nvPr/>
        </p:nvSpPr>
        <p:spPr bwMode="auto">
          <a:xfrm>
            <a:off x="609600" y="2209800"/>
            <a:ext cx="2590800" cy="701675"/>
          </a:xfrm>
          <a:prstGeom prst="rect">
            <a:avLst/>
          </a:prstGeom>
          <a:noFill/>
          <a:ln w="9525">
            <a:noFill/>
            <a:miter lim="800000"/>
            <a:headEnd/>
            <a:tailEnd/>
          </a:ln>
        </p:spPr>
        <p:txBody>
          <a:bodyPr>
            <a:spAutoFit/>
          </a:bodyPr>
          <a:lstStyle/>
          <a:p>
            <a:pPr algn="ctr">
              <a:spcBef>
                <a:spcPct val="50000"/>
              </a:spcBef>
            </a:pPr>
            <a:r>
              <a:rPr lang="en-US" sz="2000" b="1">
                <a:solidFill>
                  <a:srgbClr val="00007E"/>
                </a:solidFill>
                <a:latin typeface="Tahoma" pitchFamily="34" charset="0"/>
              </a:rPr>
              <a:t>Level of Academic Challenge</a:t>
            </a:r>
          </a:p>
        </p:txBody>
      </p:sp>
      <p:sp>
        <p:nvSpPr>
          <p:cNvPr id="14342" name="Oval 15"/>
          <p:cNvSpPr>
            <a:spLocks noChangeAspect="1" noChangeArrowheads="1"/>
          </p:cNvSpPr>
          <p:nvPr/>
        </p:nvSpPr>
        <p:spPr bwMode="auto">
          <a:xfrm>
            <a:off x="2895600" y="3048000"/>
            <a:ext cx="3190875" cy="1671638"/>
          </a:xfrm>
          <a:prstGeom prst="ellipse">
            <a:avLst/>
          </a:prstGeom>
          <a:solidFill>
            <a:srgbClr val="81A7D1"/>
          </a:solidFill>
          <a:ln w="9525" algn="ctr">
            <a:solidFill>
              <a:schemeClr val="tx1"/>
            </a:solidFill>
            <a:round/>
            <a:headEnd/>
            <a:tailEnd/>
          </a:ln>
        </p:spPr>
        <p:txBody>
          <a:bodyPr wrap="none" anchor="ctr"/>
          <a:lstStyle/>
          <a:p>
            <a:pPr algn="ctr"/>
            <a:endParaRPr lang="en-US" b="1">
              <a:solidFill>
                <a:srgbClr val="000080"/>
              </a:solidFill>
              <a:latin typeface="Arial" charset="0"/>
            </a:endParaRPr>
          </a:p>
        </p:txBody>
      </p:sp>
      <p:sp>
        <p:nvSpPr>
          <p:cNvPr id="14343" name="Oval 16"/>
          <p:cNvSpPr>
            <a:spLocks noChangeAspect="1" noChangeArrowheads="1"/>
          </p:cNvSpPr>
          <p:nvPr/>
        </p:nvSpPr>
        <p:spPr bwMode="auto">
          <a:xfrm>
            <a:off x="5638800" y="4648200"/>
            <a:ext cx="3190875" cy="1671638"/>
          </a:xfrm>
          <a:prstGeom prst="ellipse">
            <a:avLst/>
          </a:prstGeom>
          <a:solidFill>
            <a:schemeClr val="accent1"/>
          </a:solidFill>
          <a:ln w="9525" algn="ctr">
            <a:solidFill>
              <a:schemeClr val="tx1"/>
            </a:solidFill>
            <a:round/>
            <a:headEnd/>
            <a:tailEnd/>
          </a:ln>
        </p:spPr>
        <p:txBody>
          <a:bodyPr wrap="none" anchor="ctr"/>
          <a:lstStyle/>
          <a:p>
            <a:pPr algn="ctr"/>
            <a:endParaRPr lang="en-US" b="1">
              <a:solidFill>
                <a:srgbClr val="000080"/>
              </a:solidFill>
              <a:latin typeface="Arial" charset="0"/>
            </a:endParaRPr>
          </a:p>
        </p:txBody>
      </p:sp>
      <p:sp>
        <p:nvSpPr>
          <p:cNvPr id="14344" name="Text Box 17"/>
          <p:cNvSpPr txBox="1">
            <a:spLocks noChangeArrowheads="1"/>
          </p:cNvSpPr>
          <p:nvPr/>
        </p:nvSpPr>
        <p:spPr bwMode="auto">
          <a:xfrm>
            <a:off x="5943600" y="1905000"/>
            <a:ext cx="2590800" cy="1006475"/>
          </a:xfrm>
          <a:prstGeom prst="rect">
            <a:avLst/>
          </a:prstGeom>
          <a:noFill/>
          <a:ln w="9525">
            <a:noFill/>
            <a:miter lim="800000"/>
            <a:headEnd/>
            <a:tailEnd/>
          </a:ln>
        </p:spPr>
        <p:txBody>
          <a:bodyPr>
            <a:spAutoFit/>
          </a:bodyPr>
          <a:lstStyle/>
          <a:p>
            <a:pPr algn="ctr">
              <a:spcBef>
                <a:spcPct val="50000"/>
              </a:spcBef>
            </a:pPr>
            <a:r>
              <a:rPr lang="en-US" sz="2000" b="1">
                <a:solidFill>
                  <a:srgbClr val="000099"/>
                </a:solidFill>
                <a:latin typeface="Tahoma" pitchFamily="34" charset="0"/>
              </a:rPr>
              <a:t>Active &amp; Collaborative Learning</a:t>
            </a:r>
          </a:p>
        </p:txBody>
      </p:sp>
      <p:sp>
        <p:nvSpPr>
          <p:cNvPr id="14345" name="Text Box 18"/>
          <p:cNvSpPr txBox="1">
            <a:spLocks noChangeArrowheads="1"/>
          </p:cNvSpPr>
          <p:nvPr/>
        </p:nvSpPr>
        <p:spPr bwMode="auto">
          <a:xfrm>
            <a:off x="3200400" y="3352800"/>
            <a:ext cx="2590800" cy="1006475"/>
          </a:xfrm>
          <a:prstGeom prst="rect">
            <a:avLst/>
          </a:prstGeom>
          <a:noFill/>
          <a:ln w="9525">
            <a:noFill/>
            <a:miter lim="800000"/>
            <a:headEnd/>
            <a:tailEnd/>
          </a:ln>
        </p:spPr>
        <p:txBody>
          <a:bodyPr>
            <a:spAutoFit/>
          </a:bodyPr>
          <a:lstStyle/>
          <a:p>
            <a:pPr algn="ctr">
              <a:spcBef>
                <a:spcPct val="50000"/>
              </a:spcBef>
            </a:pPr>
            <a:r>
              <a:rPr lang="en-US" sz="2000" b="1">
                <a:solidFill>
                  <a:srgbClr val="000099"/>
                </a:solidFill>
                <a:latin typeface="Tahoma" pitchFamily="34" charset="0"/>
              </a:rPr>
              <a:t>Enriching Educational Experiences</a:t>
            </a:r>
          </a:p>
        </p:txBody>
      </p:sp>
      <p:sp>
        <p:nvSpPr>
          <p:cNvPr id="14346" name="Oval 20"/>
          <p:cNvSpPr>
            <a:spLocks noChangeAspect="1" noChangeArrowheads="1"/>
          </p:cNvSpPr>
          <p:nvPr/>
        </p:nvSpPr>
        <p:spPr bwMode="auto">
          <a:xfrm>
            <a:off x="381000" y="4572000"/>
            <a:ext cx="3190875" cy="1671638"/>
          </a:xfrm>
          <a:prstGeom prst="ellipse">
            <a:avLst/>
          </a:prstGeom>
          <a:solidFill>
            <a:srgbClr val="FFFFC1"/>
          </a:solidFill>
          <a:ln w="9525" algn="ctr">
            <a:solidFill>
              <a:schemeClr val="tx1"/>
            </a:solidFill>
            <a:round/>
            <a:headEnd/>
            <a:tailEnd/>
          </a:ln>
        </p:spPr>
        <p:txBody>
          <a:bodyPr wrap="none" anchor="ctr"/>
          <a:lstStyle/>
          <a:p>
            <a:pPr algn="ctr"/>
            <a:endParaRPr lang="en-US" b="1">
              <a:solidFill>
                <a:srgbClr val="000080"/>
              </a:solidFill>
              <a:latin typeface="Arial" charset="0"/>
            </a:endParaRPr>
          </a:p>
        </p:txBody>
      </p:sp>
      <p:sp>
        <p:nvSpPr>
          <p:cNvPr id="14347" name="Text Box 21"/>
          <p:cNvSpPr txBox="1">
            <a:spLocks noChangeArrowheads="1"/>
          </p:cNvSpPr>
          <p:nvPr/>
        </p:nvSpPr>
        <p:spPr bwMode="auto">
          <a:xfrm>
            <a:off x="685800" y="5029200"/>
            <a:ext cx="2590800" cy="701675"/>
          </a:xfrm>
          <a:prstGeom prst="rect">
            <a:avLst/>
          </a:prstGeom>
          <a:noFill/>
          <a:ln w="9525">
            <a:noFill/>
            <a:miter lim="800000"/>
            <a:headEnd/>
            <a:tailEnd/>
          </a:ln>
        </p:spPr>
        <p:txBody>
          <a:bodyPr>
            <a:spAutoFit/>
          </a:bodyPr>
          <a:lstStyle/>
          <a:p>
            <a:pPr algn="ctr">
              <a:spcBef>
                <a:spcPct val="50000"/>
              </a:spcBef>
            </a:pPr>
            <a:r>
              <a:rPr lang="en-US" sz="2000" b="1">
                <a:solidFill>
                  <a:srgbClr val="000099"/>
                </a:solidFill>
                <a:latin typeface="Tahoma" pitchFamily="34" charset="0"/>
              </a:rPr>
              <a:t>Student – Faculty Interaction</a:t>
            </a:r>
          </a:p>
        </p:txBody>
      </p:sp>
      <p:sp>
        <p:nvSpPr>
          <p:cNvPr id="14348" name="Text Box 22"/>
          <p:cNvSpPr txBox="1">
            <a:spLocks noChangeArrowheads="1"/>
          </p:cNvSpPr>
          <p:nvPr/>
        </p:nvSpPr>
        <p:spPr bwMode="auto">
          <a:xfrm>
            <a:off x="6019800" y="4953000"/>
            <a:ext cx="2590800" cy="1006475"/>
          </a:xfrm>
          <a:prstGeom prst="rect">
            <a:avLst/>
          </a:prstGeom>
          <a:noFill/>
          <a:ln w="9525">
            <a:noFill/>
            <a:miter lim="800000"/>
            <a:headEnd/>
            <a:tailEnd/>
          </a:ln>
        </p:spPr>
        <p:txBody>
          <a:bodyPr>
            <a:spAutoFit/>
          </a:bodyPr>
          <a:lstStyle/>
          <a:p>
            <a:pPr algn="ctr">
              <a:spcBef>
                <a:spcPct val="50000"/>
              </a:spcBef>
            </a:pPr>
            <a:r>
              <a:rPr lang="en-US" sz="2000" b="1">
                <a:solidFill>
                  <a:srgbClr val="000099"/>
                </a:solidFill>
                <a:latin typeface="Tahoma" pitchFamily="34" charset="0"/>
              </a:rPr>
              <a:t>Supportive Campus Environment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Multi-Year Benchmark Comparison</a:t>
            </a:r>
            <a:endParaRPr lang="en-US" sz="4000" dirty="0"/>
          </a:p>
        </p:txBody>
      </p:sp>
      <p:sp>
        <p:nvSpPr>
          <p:cNvPr id="5" name="TextBox 4"/>
          <p:cNvSpPr txBox="1"/>
          <p:nvPr/>
        </p:nvSpPr>
        <p:spPr>
          <a:xfrm>
            <a:off x="3352800" y="1255931"/>
            <a:ext cx="2514600" cy="400110"/>
          </a:xfrm>
          <a:prstGeom prst="rect">
            <a:avLst/>
          </a:prstGeom>
          <a:noFill/>
        </p:spPr>
        <p:txBody>
          <a:bodyPr wrap="square" rtlCol="0">
            <a:spAutoFit/>
          </a:bodyPr>
          <a:lstStyle/>
          <a:p>
            <a:pPr algn="ctr"/>
            <a:r>
              <a:rPr lang="en-US" sz="2000" b="1" dirty="0" smtClean="0"/>
              <a:t>First Year</a:t>
            </a:r>
            <a:endParaRPr lang="en-US" sz="2000" b="1" dirty="0"/>
          </a:p>
        </p:txBody>
      </p:sp>
      <p:graphicFrame>
        <p:nvGraphicFramePr>
          <p:cNvPr id="9" name="Chart 8"/>
          <p:cNvGraphicFramePr>
            <a:graphicFrameLocks/>
          </p:cNvGraphicFramePr>
          <p:nvPr>
            <p:extLst>
              <p:ext uri="{D42A27DB-BD31-4B8C-83A1-F6EECF244321}">
                <p14:modId xmlns:p14="http://schemas.microsoft.com/office/powerpoint/2010/main" val="3586017865"/>
              </p:ext>
            </p:extLst>
          </p:nvPr>
        </p:nvGraphicFramePr>
        <p:xfrm>
          <a:off x="457200" y="1648080"/>
          <a:ext cx="5410200" cy="34573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070631770"/>
              </p:ext>
            </p:extLst>
          </p:nvPr>
        </p:nvGraphicFramePr>
        <p:xfrm>
          <a:off x="5486400" y="3581400"/>
          <a:ext cx="3048000" cy="2362200"/>
        </p:xfrm>
        <a:graphic>
          <a:graphicData uri="http://schemas.openxmlformats.org/drawingml/2006/table">
            <a:tbl>
              <a:tblPr>
                <a:tableStyleId>{616DA210-FB5B-4158-B5E0-FEB733F419BA}</a:tableStyleId>
              </a:tblPr>
              <a:tblGrid>
                <a:gridCol w="762000"/>
                <a:gridCol w="762000"/>
                <a:gridCol w="762000"/>
                <a:gridCol w="762000"/>
              </a:tblGrid>
              <a:tr h="393700">
                <a:tc>
                  <a:txBody>
                    <a:bodyPr/>
                    <a:lstStyle/>
                    <a:p>
                      <a:pPr algn="ctr" fontAlgn="b"/>
                      <a:endParaRPr lang="en-US" sz="1600" b="1" i="0" u="none" strike="noStrike" dirty="0">
                        <a:solidFill>
                          <a:schemeClr val="tx1"/>
                        </a:solidFill>
                        <a:effectLst/>
                        <a:latin typeface="Times New Roman"/>
                      </a:endParaRPr>
                    </a:p>
                  </a:txBody>
                  <a:tcPr marL="9525" marR="9525" marT="9525" marB="0" anchor="ctr"/>
                </a:tc>
                <a:tc>
                  <a:txBody>
                    <a:bodyPr/>
                    <a:lstStyle/>
                    <a:p>
                      <a:pPr algn="ctr" fontAlgn="ctr"/>
                      <a:r>
                        <a:rPr lang="en-US" sz="1600" b="1" u="none" strike="noStrike" dirty="0">
                          <a:effectLst/>
                        </a:rPr>
                        <a:t>'08</a:t>
                      </a:r>
                      <a:endParaRPr lang="en-US" sz="1600" b="1" i="0" u="none" strike="noStrike" dirty="0">
                        <a:solidFill>
                          <a:schemeClr val="tx1"/>
                        </a:solidFill>
                        <a:effectLst/>
                        <a:latin typeface="Times New Roman"/>
                      </a:endParaRPr>
                    </a:p>
                  </a:txBody>
                  <a:tcPr marL="9525" marR="9525" marT="9525" marB="0" anchor="ctr"/>
                </a:tc>
                <a:tc>
                  <a:txBody>
                    <a:bodyPr/>
                    <a:lstStyle/>
                    <a:p>
                      <a:pPr algn="ctr" fontAlgn="ctr"/>
                      <a:r>
                        <a:rPr lang="en-US" sz="1600" b="1" u="none" strike="noStrike" dirty="0">
                          <a:effectLst/>
                        </a:rPr>
                        <a:t>'10</a:t>
                      </a:r>
                      <a:endParaRPr lang="en-US" sz="1600" b="1" i="0" u="none" strike="noStrike" dirty="0">
                        <a:solidFill>
                          <a:schemeClr val="tx1"/>
                        </a:solidFill>
                        <a:effectLst/>
                        <a:latin typeface="Times New Roman"/>
                      </a:endParaRPr>
                    </a:p>
                  </a:txBody>
                  <a:tcPr marL="9525" marR="9525" marT="9525" marB="0" anchor="ctr"/>
                </a:tc>
                <a:tc>
                  <a:txBody>
                    <a:bodyPr/>
                    <a:lstStyle/>
                    <a:p>
                      <a:pPr algn="ctr" fontAlgn="ctr"/>
                      <a:r>
                        <a:rPr lang="en-US" sz="1600" b="1" u="none" strike="noStrike" dirty="0">
                          <a:effectLst/>
                        </a:rPr>
                        <a:t>'12</a:t>
                      </a:r>
                      <a:endParaRPr lang="en-US" sz="1600" b="1" i="0" u="none" strike="noStrike" dirty="0">
                        <a:solidFill>
                          <a:schemeClr val="tx1"/>
                        </a:solidFill>
                        <a:effectLst/>
                        <a:latin typeface="Times New Roman"/>
                      </a:endParaRPr>
                    </a:p>
                  </a:txBody>
                  <a:tcPr marL="9525" marR="9525" marT="9525" marB="0" anchor="ctr"/>
                </a:tc>
              </a:tr>
              <a:tr h="393700">
                <a:tc>
                  <a:txBody>
                    <a:bodyPr/>
                    <a:lstStyle/>
                    <a:p>
                      <a:pPr algn="ctr" fontAlgn="b"/>
                      <a:r>
                        <a:rPr lang="en-US" sz="1600" u="none" strike="noStrike">
                          <a:effectLst/>
                        </a:rPr>
                        <a:t>LAC</a:t>
                      </a:r>
                      <a:endParaRPr lang="en-US" sz="1600" b="1" i="0" u="none" strike="noStrike">
                        <a:solidFill>
                          <a:schemeClr val="tx1"/>
                        </a:solidFill>
                        <a:effectLst/>
                        <a:latin typeface="Times New Roman"/>
                      </a:endParaRPr>
                    </a:p>
                  </a:txBody>
                  <a:tcPr marL="9525" marR="9525" marT="9525" marB="0" anchor="ctr"/>
                </a:tc>
                <a:tc>
                  <a:txBody>
                    <a:bodyPr/>
                    <a:lstStyle/>
                    <a:p>
                      <a:pPr algn="ctr" fontAlgn="b"/>
                      <a:r>
                        <a:rPr lang="en-US" sz="1600" u="none" strike="noStrike" dirty="0">
                          <a:effectLst/>
                        </a:rPr>
                        <a:t>54.5</a:t>
                      </a:r>
                      <a:endParaRPr lang="en-US" sz="1600" b="1" i="0" u="none" strike="noStrike" dirty="0">
                        <a:solidFill>
                          <a:schemeClr val="tx1"/>
                        </a:solidFill>
                        <a:effectLst/>
                        <a:latin typeface="Times New Roman"/>
                      </a:endParaRPr>
                    </a:p>
                  </a:txBody>
                  <a:tcPr marL="9525" marR="9525" marT="9525" marB="0" anchor="ctr"/>
                </a:tc>
                <a:tc>
                  <a:txBody>
                    <a:bodyPr/>
                    <a:lstStyle/>
                    <a:p>
                      <a:pPr algn="ctr" fontAlgn="b"/>
                      <a:r>
                        <a:rPr lang="en-US" sz="1600" u="none" strike="noStrike">
                          <a:effectLst/>
                        </a:rPr>
                        <a:t>57.8</a:t>
                      </a:r>
                      <a:endParaRPr lang="en-US" sz="1600" b="1" i="0" u="none" strike="noStrike">
                        <a:solidFill>
                          <a:schemeClr val="tx1"/>
                        </a:solidFill>
                        <a:effectLst/>
                        <a:latin typeface="Times New Roman"/>
                      </a:endParaRPr>
                    </a:p>
                  </a:txBody>
                  <a:tcPr marL="9525" marR="9525" marT="9525" marB="0" anchor="ctr"/>
                </a:tc>
                <a:tc>
                  <a:txBody>
                    <a:bodyPr/>
                    <a:lstStyle/>
                    <a:p>
                      <a:pPr algn="ctr" fontAlgn="b"/>
                      <a:r>
                        <a:rPr lang="en-US" sz="1600" u="none" strike="noStrike">
                          <a:effectLst/>
                        </a:rPr>
                        <a:t>57.3</a:t>
                      </a:r>
                      <a:endParaRPr lang="en-US" sz="1600" b="1" i="0" u="none" strike="noStrike">
                        <a:solidFill>
                          <a:schemeClr val="tx1"/>
                        </a:solidFill>
                        <a:effectLst/>
                        <a:latin typeface="Calibri"/>
                      </a:endParaRPr>
                    </a:p>
                  </a:txBody>
                  <a:tcPr marL="9525" marR="9525" marT="9525" marB="0" anchor="ctr"/>
                </a:tc>
              </a:tr>
              <a:tr h="393700">
                <a:tc>
                  <a:txBody>
                    <a:bodyPr/>
                    <a:lstStyle/>
                    <a:p>
                      <a:pPr algn="ctr" fontAlgn="b"/>
                      <a:r>
                        <a:rPr lang="en-US" sz="1600" u="none" strike="noStrike">
                          <a:effectLst/>
                        </a:rPr>
                        <a:t>ACL</a:t>
                      </a:r>
                      <a:endParaRPr lang="en-US" sz="1600" b="1" i="0" u="none" strike="noStrike">
                        <a:solidFill>
                          <a:schemeClr val="tx1"/>
                        </a:solidFill>
                        <a:effectLst/>
                        <a:latin typeface="Times New Roman"/>
                      </a:endParaRPr>
                    </a:p>
                  </a:txBody>
                  <a:tcPr marL="9525" marR="9525" marT="9525" marB="0" anchor="ctr"/>
                </a:tc>
                <a:tc>
                  <a:txBody>
                    <a:bodyPr/>
                    <a:lstStyle/>
                    <a:p>
                      <a:pPr algn="ctr" fontAlgn="b"/>
                      <a:r>
                        <a:rPr lang="en-US" sz="1600" u="none" strike="noStrike" dirty="0">
                          <a:effectLst/>
                        </a:rPr>
                        <a:t>48.8</a:t>
                      </a:r>
                      <a:endParaRPr lang="en-US" sz="1600" b="1" i="0" u="none" strike="noStrike" dirty="0">
                        <a:solidFill>
                          <a:schemeClr val="tx1"/>
                        </a:solidFill>
                        <a:effectLst/>
                        <a:latin typeface="Times New Roman"/>
                      </a:endParaRPr>
                    </a:p>
                  </a:txBody>
                  <a:tcPr marL="9525" marR="9525" marT="9525" marB="0" anchor="ctr"/>
                </a:tc>
                <a:tc>
                  <a:txBody>
                    <a:bodyPr/>
                    <a:lstStyle/>
                    <a:p>
                      <a:pPr algn="ctr" fontAlgn="b"/>
                      <a:r>
                        <a:rPr lang="en-US" sz="1600" u="none" strike="noStrike" dirty="0">
                          <a:effectLst/>
                        </a:rPr>
                        <a:t>51.4</a:t>
                      </a:r>
                      <a:endParaRPr lang="en-US" sz="1600" b="1" i="0" u="none" strike="noStrike" dirty="0">
                        <a:solidFill>
                          <a:schemeClr val="tx1"/>
                        </a:solidFill>
                        <a:effectLst/>
                        <a:latin typeface="Times New Roman"/>
                      </a:endParaRPr>
                    </a:p>
                  </a:txBody>
                  <a:tcPr marL="9525" marR="9525" marT="9525" marB="0" anchor="ctr"/>
                </a:tc>
                <a:tc>
                  <a:txBody>
                    <a:bodyPr/>
                    <a:lstStyle/>
                    <a:p>
                      <a:pPr algn="ctr" fontAlgn="b"/>
                      <a:r>
                        <a:rPr lang="en-US" sz="1600" u="none" strike="noStrike">
                          <a:effectLst/>
                        </a:rPr>
                        <a:t>50.7</a:t>
                      </a:r>
                      <a:endParaRPr lang="en-US" sz="1600" b="1" i="0" u="none" strike="noStrike">
                        <a:solidFill>
                          <a:schemeClr val="tx1"/>
                        </a:solidFill>
                        <a:effectLst/>
                        <a:latin typeface="Calibri"/>
                      </a:endParaRPr>
                    </a:p>
                  </a:txBody>
                  <a:tcPr marL="9525" marR="9525" marT="9525" marB="0" anchor="ctr"/>
                </a:tc>
              </a:tr>
              <a:tr h="393700">
                <a:tc>
                  <a:txBody>
                    <a:bodyPr/>
                    <a:lstStyle/>
                    <a:p>
                      <a:pPr algn="ctr" fontAlgn="b"/>
                      <a:r>
                        <a:rPr lang="en-US" sz="1600" u="none" strike="noStrike">
                          <a:effectLst/>
                        </a:rPr>
                        <a:t>SFI</a:t>
                      </a:r>
                      <a:endParaRPr lang="en-US" sz="1600" b="1" i="0" u="none" strike="noStrike">
                        <a:solidFill>
                          <a:schemeClr val="tx1"/>
                        </a:solidFill>
                        <a:effectLst/>
                        <a:latin typeface="Times New Roman"/>
                      </a:endParaRPr>
                    </a:p>
                  </a:txBody>
                  <a:tcPr marL="9525" marR="9525" marT="9525" marB="0" anchor="ctr"/>
                </a:tc>
                <a:tc>
                  <a:txBody>
                    <a:bodyPr/>
                    <a:lstStyle/>
                    <a:p>
                      <a:pPr algn="ctr" fontAlgn="b"/>
                      <a:r>
                        <a:rPr lang="en-US" sz="1600" u="none" strike="noStrike">
                          <a:effectLst/>
                        </a:rPr>
                        <a:t>38.7</a:t>
                      </a:r>
                      <a:endParaRPr lang="en-US" sz="1600" b="1" i="0" u="none" strike="noStrike">
                        <a:solidFill>
                          <a:schemeClr val="tx1"/>
                        </a:solidFill>
                        <a:effectLst/>
                        <a:latin typeface="Times New Roman"/>
                      </a:endParaRPr>
                    </a:p>
                  </a:txBody>
                  <a:tcPr marL="9525" marR="9525" marT="9525" marB="0" anchor="ctr"/>
                </a:tc>
                <a:tc>
                  <a:txBody>
                    <a:bodyPr/>
                    <a:lstStyle/>
                    <a:p>
                      <a:pPr algn="ctr" fontAlgn="b"/>
                      <a:r>
                        <a:rPr lang="en-US" sz="1600" u="none" strike="noStrike" dirty="0">
                          <a:effectLst/>
                        </a:rPr>
                        <a:t>43.7</a:t>
                      </a:r>
                      <a:endParaRPr lang="en-US" sz="1600" b="1" i="0" u="none" strike="noStrike" dirty="0">
                        <a:solidFill>
                          <a:schemeClr val="tx1"/>
                        </a:solidFill>
                        <a:effectLst/>
                        <a:latin typeface="Times New Roman"/>
                      </a:endParaRPr>
                    </a:p>
                  </a:txBody>
                  <a:tcPr marL="9525" marR="9525" marT="9525" marB="0" anchor="ctr"/>
                </a:tc>
                <a:tc>
                  <a:txBody>
                    <a:bodyPr/>
                    <a:lstStyle/>
                    <a:p>
                      <a:pPr algn="ctr" fontAlgn="b"/>
                      <a:r>
                        <a:rPr lang="en-US" sz="1600" u="none" strike="noStrike" dirty="0">
                          <a:effectLst/>
                        </a:rPr>
                        <a:t>41.8</a:t>
                      </a:r>
                      <a:endParaRPr lang="en-US" sz="1600" b="1" i="0" u="none" strike="noStrike" dirty="0">
                        <a:solidFill>
                          <a:schemeClr val="tx1"/>
                        </a:solidFill>
                        <a:effectLst/>
                        <a:latin typeface="Calibri"/>
                      </a:endParaRPr>
                    </a:p>
                  </a:txBody>
                  <a:tcPr marL="9525" marR="9525" marT="9525" marB="0" anchor="ctr"/>
                </a:tc>
              </a:tr>
              <a:tr h="393700">
                <a:tc>
                  <a:txBody>
                    <a:bodyPr/>
                    <a:lstStyle/>
                    <a:p>
                      <a:pPr algn="ctr" fontAlgn="b"/>
                      <a:r>
                        <a:rPr lang="en-US" sz="1600" u="none" strike="noStrike">
                          <a:effectLst/>
                        </a:rPr>
                        <a:t>EEE</a:t>
                      </a:r>
                      <a:endParaRPr lang="en-US" sz="1600" b="1" i="0" u="none" strike="noStrike">
                        <a:solidFill>
                          <a:schemeClr val="tx1"/>
                        </a:solidFill>
                        <a:effectLst/>
                        <a:latin typeface="Times New Roman"/>
                      </a:endParaRPr>
                    </a:p>
                  </a:txBody>
                  <a:tcPr marL="9525" marR="9525" marT="9525" marB="0" anchor="ctr"/>
                </a:tc>
                <a:tc>
                  <a:txBody>
                    <a:bodyPr/>
                    <a:lstStyle/>
                    <a:p>
                      <a:pPr algn="ctr" fontAlgn="b"/>
                      <a:r>
                        <a:rPr lang="en-US" sz="1600" u="none" strike="noStrike">
                          <a:effectLst/>
                        </a:rPr>
                        <a:t>33.8</a:t>
                      </a:r>
                      <a:endParaRPr lang="en-US" sz="1600" b="1" i="0" u="none" strike="noStrike">
                        <a:solidFill>
                          <a:schemeClr val="tx1"/>
                        </a:solidFill>
                        <a:effectLst/>
                        <a:latin typeface="Times New Roman"/>
                      </a:endParaRPr>
                    </a:p>
                  </a:txBody>
                  <a:tcPr marL="9525" marR="9525" marT="9525" marB="0" anchor="ctr"/>
                </a:tc>
                <a:tc>
                  <a:txBody>
                    <a:bodyPr/>
                    <a:lstStyle/>
                    <a:p>
                      <a:pPr algn="ctr" fontAlgn="b"/>
                      <a:r>
                        <a:rPr lang="en-US" sz="1600" u="none" strike="noStrike">
                          <a:effectLst/>
                        </a:rPr>
                        <a:t>38.5</a:t>
                      </a:r>
                      <a:endParaRPr lang="en-US" sz="1600" b="1" i="0" u="none" strike="noStrike">
                        <a:solidFill>
                          <a:schemeClr val="tx1"/>
                        </a:solidFill>
                        <a:effectLst/>
                        <a:latin typeface="Times New Roman"/>
                      </a:endParaRPr>
                    </a:p>
                  </a:txBody>
                  <a:tcPr marL="9525" marR="9525" marT="9525" marB="0" anchor="ctr"/>
                </a:tc>
                <a:tc>
                  <a:txBody>
                    <a:bodyPr/>
                    <a:lstStyle/>
                    <a:p>
                      <a:pPr algn="ctr" fontAlgn="b"/>
                      <a:r>
                        <a:rPr lang="en-US" sz="1600" u="none" strike="noStrike" dirty="0">
                          <a:effectLst/>
                        </a:rPr>
                        <a:t>37.6</a:t>
                      </a:r>
                      <a:endParaRPr lang="en-US" sz="1600" b="1" i="0" u="none" strike="noStrike" dirty="0">
                        <a:solidFill>
                          <a:schemeClr val="tx1"/>
                        </a:solidFill>
                        <a:effectLst/>
                        <a:latin typeface="Calibri"/>
                      </a:endParaRPr>
                    </a:p>
                  </a:txBody>
                  <a:tcPr marL="9525" marR="9525" marT="9525" marB="0" anchor="ctr"/>
                </a:tc>
              </a:tr>
              <a:tr h="393700">
                <a:tc>
                  <a:txBody>
                    <a:bodyPr/>
                    <a:lstStyle/>
                    <a:p>
                      <a:pPr algn="ctr" fontAlgn="b"/>
                      <a:r>
                        <a:rPr lang="en-US" sz="1600" u="none" strike="noStrike">
                          <a:effectLst/>
                        </a:rPr>
                        <a:t>SCE</a:t>
                      </a:r>
                      <a:endParaRPr lang="en-US" sz="1600" b="1" i="0" u="none" strike="noStrike">
                        <a:solidFill>
                          <a:schemeClr val="tx1"/>
                        </a:solidFill>
                        <a:effectLst/>
                        <a:latin typeface="Times New Roman"/>
                      </a:endParaRPr>
                    </a:p>
                  </a:txBody>
                  <a:tcPr marL="9525" marR="9525" marT="9525" marB="0" anchor="ctr"/>
                </a:tc>
                <a:tc>
                  <a:txBody>
                    <a:bodyPr/>
                    <a:lstStyle/>
                    <a:p>
                      <a:pPr algn="ctr" fontAlgn="b"/>
                      <a:r>
                        <a:rPr lang="en-US" sz="1600" u="none" strike="noStrike" dirty="0">
                          <a:effectLst/>
                        </a:rPr>
                        <a:t>55.4</a:t>
                      </a:r>
                      <a:endParaRPr lang="en-US" sz="1600" b="1" i="0" u="none" strike="noStrike" dirty="0">
                        <a:solidFill>
                          <a:schemeClr val="tx1"/>
                        </a:solidFill>
                        <a:effectLst/>
                        <a:latin typeface="Times New Roman"/>
                      </a:endParaRPr>
                    </a:p>
                  </a:txBody>
                  <a:tcPr marL="9525" marR="9525" marT="9525" marB="0" anchor="ctr"/>
                </a:tc>
                <a:tc>
                  <a:txBody>
                    <a:bodyPr/>
                    <a:lstStyle/>
                    <a:p>
                      <a:pPr algn="ctr" fontAlgn="b"/>
                      <a:r>
                        <a:rPr lang="en-US" sz="1600" u="none" strike="noStrike">
                          <a:effectLst/>
                        </a:rPr>
                        <a:t>58.8</a:t>
                      </a:r>
                      <a:endParaRPr lang="en-US" sz="1600" b="1" i="0" u="none" strike="noStrike">
                        <a:solidFill>
                          <a:schemeClr val="tx1"/>
                        </a:solidFill>
                        <a:effectLst/>
                        <a:latin typeface="Times New Roman"/>
                      </a:endParaRPr>
                    </a:p>
                  </a:txBody>
                  <a:tcPr marL="9525" marR="9525" marT="9525" marB="0" anchor="ctr"/>
                </a:tc>
                <a:tc>
                  <a:txBody>
                    <a:bodyPr/>
                    <a:lstStyle/>
                    <a:p>
                      <a:pPr algn="ctr" fontAlgn="b"/>
                      <a:r>
                        <a:rPr lang="en-US" sz="1600" u="none" strike="noStrike" dirty="0">
                          <a:effectLst/>
                        </a:rPr>
                        <a:t>57.9</a:t>
                      </a:r>
                      <a:endParaRPr lang="en-US" sz="1600" b="1" i="0" u="none" strike="noStrike" dirty="0">
                        <a:solidFill>
                          <a:schemeClr val="tx1"/>
                        </a:solidFill>
                        <a:effectLst/>
                        <a:latin typeface="Calibri"/>
                      </a:endParaRPr>
                    </a:p>
                  </a:txBody>
                  <a:tcPr marL="9525" marR="9525" marT="9525" marB="0" anchor="ctr"/>
                </a:tc>
              </a:tr>
            </a:tbl>
          </a:graphicData>
        </a:graphic>
      </p:graphicFrame>
    </p:spTree>
    <p:extLst>
      <p:ext uri="{BB962C8B-B14F-4D97-AF65-F5344CB8AC3E}">
        <p14:creationId xmlns:p14="http://schemas.microsoft.com/office/powerpoint/2010/main" val="989657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Multi-Year Benchmark Comparison</a:t>
            </a:r>
            <a:endParaRPr lang="en-US" sz="4000" dirty="0"/>
          </a:p>
        </p:txBody>
      </p:sp>
      <p:sp>
        <p:nvSpPr>
          <p:cNvPr id="15" name="TextBox 14"/>
          <p:cNvSpPr txBox="1"/>
          <p:nvPr/>
        </p:nvSpPr>
        <p:spPr>
          <a:xfrm>
            <a:off x="3419901" y="1228635"/>
            <a:ext cx="2514600" cy="400110"/>
          </a:xfrm>
          <a:prstGeom prst="rect">
            <a:avLst/>
          </a:prstGeom>
          <a:noFill/>
        </p:spPr>
        <p:txBody>
          <a:bodyPr wrap="square" rtlCol="0">
            <a:spAutoFit/>
          </a:bodyPr>
          <a:lstStyle/>
          <a:p>
            <a:pPr algn="ctr"/>
            <a:r>
              <a:rPr lang="en-US" sz="2000" b="1" dirty="0" smtClean="0"/>
              <a:t>Seniors</a:t>
            </a:r>
            <a:endParaRPr lang="en-US" b="1" dirty="0"/>
          </a:p>
        </p:txBody>
      </p:sp>
      <p:graphicFrame>
        <p:nvGraphicFramePr>
          <p:cNvPr id="7" name="Chart 6"/>
          <p:cNvGraphicFramePr>
            <a:graphicFrameLocks/>
          </p:cNvGraphicFramePr>
          <p:nvPr>
            <p:extLst>
              <p:ext uri="{D42A27DB-BD31-4B8C-83A1-F6EECF244321}">
                <p14:modId xmlns:p14="http://schemas.microsoft.com/office/powerpoint/2010/main" val="2263640346"/>
              </p:ext>
            </p:extLst>
          </p:nvPr>
        </p:nvGraphicFramePr>
        <p:xfrm>
          <a:off x="380999" y="1752600"/>
          <a:ext cx="5553501" cy="3886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131657866"/>
              </p:ext>
            </p:extLst>
          </p:nvPr>
        </p:nvGraphicFramePr>
        <p:xfrm>
          <a:off x="5715000" y="4114800"/>
          <a:ext cx="2866032" cy="1981200"/>
        </p:xfrm>
        <a:graphic>
          <a:graphicData uri="http://schemas.openxmlformats.org/drawingml/2006/table">
            <a:tbl>
              <a:tblPr>
                <a:tableStyleId>{616DA210-FB5B-4158-B5E0-FEB733F419BA}</a:tableStyleId>
              </a:tblPr>
              <a:tblGrid>
                <a:gridCol w="716508"/>
                <a:gridCol w="716508"/>
                <a:gridCol w="716508"/>
                <a:gridCol w="716508"/>
              </a:tblGrid>
              <a:tr h="330200">
                <a:tc>
                  <a:txBody>
                    <a:bodyPr/>
                    <a:lstStyle/>
                    <a:p>
                      <a:pPr algn="ctr" fontAlgn="b"/>
                      <a:endParaRPr lang="en-US" sz="1600" b="0" i="0" u="none" strike="noStrike" dirty="0">
                        <a:solidFill>
                          <a:srgbClr val="000000"/>
                        </a:solidFill>
                        <a:effectLst/>
                        <a:latin typeface="Times New Roman"/>
                      </a:endParaRPr>
                    </a:p>
                  </a:txBody>
                  <a:tcPr marL="9525" marR="9525" marT="9525" marB="0" anchor="b"/>
                </a:tc>
                <a:tc>
                  <a:txBody>
                    <a:bodyPr/>
                    <a:lstStyle/>
                    <a:p>
                      <a:pPr algn="ctr" fontAlgn="ctr"/>
                      <a:r>
                        <a:rPr lang="en-US" sz="1600" u="none" strike="noStrike" dirty="0">
                          <a:effectLst/>
                        </a:rPr>
                        <a:t>'08</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'10</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'12</a:t>
                      </a:r>
                      <a:endParaRPr lang="en-US" sz="1600" b="0" i="0" u="none" strike="noStrike">
                        <a:solidFill>
                          <a:srgbClr val="000000"/>
                        </a:solidFill>
                        <a:effectLst/>
                        <a:latin typeface="Times New Roman"/>
                      </a:endParaRPr>
                    </a:p>
                  </a:txBody>
                  <a:tcPr marL="9525" marR="9525" marT="9525" marB="0" anchor="ctr"/>
                </a:tc>
              </a:tr>
              <a:tr h="330200">
                <a:tc>
                  <a:txBody>
                    <a:bodyPr/>
                    <a:lstStyle/>
                    <a:p>
                      <a:pPr algn="ctr" fontAlgn="b"/>
                      <a:r>
                        <a:rPr lang="en-US" sz="1600" u="none" strike="noStrike">
                          <a:effectLst/>
                        </a:rPr>
                        <a:t>LAC</a:t>
                      </a:r>
                      <a:endParaRPr lang="en-US" sz="1600" b="0" i="0" u="none" strike="noStrike">
                        <a:solidFill>
                          <a:srgbClr val="000000"/>
                        </a:solidFill>
                        <a:effectLst/>
                        <a:latin typeface="Times New Roman"/>
                      </a:endParaRPr>
                    </a:p>
                  </a:txBody>
                  <a:tcPr marL="9525" marR="9525" marT="9525" marB="0" anchor="b"/>
                </a:tc>
                <a:tc>
                  <a:txBody>
                    <a:bodyPr/>
                    <a:lstStyle/>
                    <a:p>
                      <a:pPr algn="ctr" fontAlgn="b"/>
                      <a:r>
                        <a:rPr lang="en-US" sz="1600" u="none" strike="noStrike">
                          <a:effectLst/>
                        </a:rPr>
                        <a:t>52.0</a:t>
                      </a:r>
                      <a:endParaRPr lang="en-US" sz="1600" b="0" i="0" u="none" strike="noStrike">
                        <a:solidFill>
                          <a:srgbClr val="000000"/>
                        </a:solidFill>
                        <a:effectLst/>
                        <a:latin typeface="Times New Roman"/>
                      </a:endParaRPr>
                    </a:p>
                  </a:txBody>
                  <a:tcPr marL="9525" marR="9525" marT="9525" marB="0" anchor="b"/>
                </a:tc>
                <a:tc>
                  <a:txBody>
                    <a:bodyPr/>
                    <a:lstStyle/>
                    <a:p>
                      <a:pPr algn="ctr" fontAlgn="b"/>
                      <a:r>
                        <a:rPr lang="en-US" sz="1600" u="none" strike="noStrike">
                          <a:effectLst/>
                        </a:rPr>
                        <a:t>51.7</a:t>
                      </a:r>
                      <a:endParaRPr lang="en-US" sz="1600" b="0" i="0" u="none" strike="noStrike">
                        <a:solidFill>
                          <a:srgbClr val="000000"/>
                        </a:solidFill>
                        <a:effectLst/>
                        <a:latin typeface="Times New Roman"/>
                      </a:endParaRPr>
                    </a:p>
                  </a:txBody>
                  <a:tcPr marL="9525" marR="9525" marT="9525" marB="0" anchor="b"/>
                </a:tc>
                <a:tc>
                  <a:txBody>
                    <a:bodyPr/>
                    <a:lstStyle/>
                    <a:p>
                      <a:pPr algn="ctr" fontAlgn="b"/>
                      <a:r>
                        <a:rPr lang="en-US" sz="1600" u="none" strike="noStrike">
                          <a:effectLst/>
                        </a:rPr>
                        <a:t>52.9</a:t>
                      </a:r>
                      <a:endParaRPr lang="en-US" sz="1600" b="0" i="0" u="none" strike="noStrike">
                        <a:solidFill>
                          <a:srgbClr val="000000"/>
                        </a:solidFill>
                        <a:effectLst/>
                        <a:latin typeface="Calibri"/>
                      </a:endParaRPr>
                    </a:p>
                  </a:txBody>
                  <a:tcPr marL="9525" marR="9525" marT="9525" marB="0" anchor="b"/>
                </a:tc>
              </a:tr>
              <a:tr h="330200">
                <a:tc>
                  <a:txBody>
                    <a:bodyPr/>
                    <a:lstStyle/>
                    <a:p>
                      <a:pPr algn="ctr" fontAlgn="b"/>
                      <a:r>
                        <a:rPr lang="en-US" sz="1600" u="none" strike="noStrike">
                          <a:effectLst/>
                        </a:rPr>
                        <a:t>ACL</a:t>
                      </a:r>
                      <a:endParaRPr lang="en-US" sz="1600" b="0" i="0" u="none" strike="noStrike">
                        <a:solidFill>
                          <a:srgbClr val="000000"/>
                        </a:solidFill>
                        <a:effectLst/>
                        <a:latin typeface="Times New Roman"/>
                      </a:endParaRPr>
                    </a:p>
                  </a:txBody>
                  <a:tcPr marL="9525" marR="9525" marT="9525" marB="0" anchor="b"/>
                </a:tc>
                <a:tc>
                  <a:txBody>
                    <a:bodyPr/>
                    <a:lstStyle/>
                    <a:p>
                      <a:pPr algn="ctr" fontAlgn="b"/>
                      <a:r>
                        <a:rPr lang="en-US" sz="1600" u="none" strike="noStrike">
                          <a:effectLst/>
                        </a:rPr>
                        <a:t>42.6</a:t>
                      </a:r>
                      <a:endParaRPr lang="en-US" sz="1600" b="0" i="0" u="none" strike="noStrike">
                        <a:solidFill>
                          <a:srgbClr val="000000"/>
                        </a:solidFill>
                        <a:effectLst/>
                        <a:latin typeface="Times New Roman"/>
                      </a:endParaRPr>
                    </a:p>
                  </a:txBody>
                  <a:tcPr marL="9525" marR="9525" marT="9525" marB="0" anchor="b"/>
                </a:tc>
                <a:tc>
                  <a:txBody>
                    <a:bodyPr/>
                    <a:lstStyle/>
                    <a:p>
                      <a:pPr algn="ctr" fontAlgn="b"/>
                      <a:r>
                        <a:rPr lang="en-US" sz="1600" u="none" strike="noStrike">
                          <a:effectLst/>
                        </a:rPr>
                        <a:t>41.4</a:t>
                      </a:r>
                      <a:endParaRPr lang="en-US" sz="1600" b="0" i="0" u="none" strike="noStrike">
                        <a:solidFill>
                          <a:srgbClr val="000000"/>
                        </a:solidFill>
                        <a:effectLst/>
                        <a:latin typeface="Times New Roman"/>
                      </a:endParaRPr>
                    </a:p>
                  </a:txBody>
                  <a:tcPr marL="9525" marR="9525" marT="9525" marB="0" anchor="b"/>
                </a:tc>
                <a:tc>
                  <a:txBody>
                    <a:bodyPr/>
                    <a:lstStyle/>
                    <a:p>
                      <a:pPr algn="ctr" fontAlgn="b"/>
                      <a:r>
                        <a:rPr lang="en-US" sz="1600" u="none" strike="noStrike">
                          <a:effectLst/>
                        </a:rPr>
                        <a:t>41.7</a:t>
                      </a:r>
                      <a:endParaRPr lang="en-US" sz="1600" b="0" i="0" u="none" strike="noStrike">
                        <a:solidFill>
                          <a:srgbClr val="000000"/>
                        </a:solidFill>
                        <a:effectLst/>
                        <a:latin typeface="Calibri"/>
                      </a:endParaRPr>
                    </a:p>
                  </a:txBody>
                  <a:tcPr marL="9525" marR="9525" marT="9525" marB="0" anchor="b"/>
                </a:tc>
              </a:tr>
              <a:tr h="330200">
                <a:tc>
                  <a:txBody>
                    <a:bodyPr/>
                    <a:lstStyle/>
                    <a:p>
                      <a:pPr algn="ctr" fontAlgn="b"/>
                      <a:r>
                        <a:rPr lang="en-US" sz="1600" u="none" strike="noStrike">
                          <a:effectLst/>
                        </a:rPr>
                        <a:t>SFI</a:t>
                      </a:r>
                      <a:endParaRPr lang="en-US" sz="1600" b="0" i="0" u="none" strike="noStrike">
                        <a:solidFill>
                          <a:srgbClr val="000000"/>
                        </a:solidFill>
                        <a:effectLst/>
                        <a:latin typeface="Times New Roman"/>
                      </a:endParaRPr>
                    </a:p>
                  </a:txBody>
                  <a:tcPr marL="9525" marR="9525" marT="9525" marB="0" anchor="b"/>
                </a:tc>
                <a:tc>
                  <a:txBody>
                    <a:bodyPr/>
                    <a:lstStyle/>
                    <a:p>
                      <a:pPr algn="ctr" fontAlgn="b"/>
                      <a:r>
                        <a:rPr lang="en-US" sz="1600" u="none" strike="noStrike">
                          <a:effectLst/>
                        </a:rPr>
                        <a:t>34.7</a:t>
                      </a:r>
                      <a:endParaRPr lang="en-US" sz="1600" b="0" i="0" u="none" strike="noStrike">
                        <a:solidFill>
                          <a:srgbClr val="000000"/>
                        </a:solidFill>
                        <a:effectLst/>
                        <a:latin typeface="Times New Roman"/>
                      </a:endParaRPr>
                    </a:p>
                  </a:txBody>
                  <a:tcPr marL="9525" marR="9525" marT="9525" marB="0" anchor="b"/>
                </a:tc>
                <a:tc>
                  <a:txBody>
                    <a:bodyPr/>
                    <a:lstStyle/>
                    <a:p>
                      <a:pPr algn="ctr" fontAlgn="b"/>
                      <a:r>
                        <a:rPr lang="en-US" sz="1600" u="none" strike="noStrike">
                          <a:effectLst/>
                        </a:rPr>
                        <a:t>32.6</a:t>
                      </a:r>
                      <a:endParaRPr lang="en-US" sz="1600" b="0" i="0" u="none" strike="noStrike">
                        <a:solidFill>
                          <a:srgbClr val="000000"/>
                        </a:solidFill>
                        <a:effectLst/>
                        <a:latin typeface="Times New Roman"/>
                      </a:endParaRPr>
                    </a:p>
                  </a:txBody>
                  <a:tcPr marL="9525" marR="9525" marT="9525" marB="0" anchor="b"/>
                </a:tc>
                <a:tc>
                  <a:txBody>
                    <a:bodyPr/>
                    <a:lstStyle/>
                    <a:p>
                      <a:pPr algn="ctr" fontAlgn="b"/>
                      <a:r>
                        <a:rPr lang="en-US" sz="1600" u="none" strike="noStrike">
                          <a:effectLst/>
                        </a:rPr>
                        <a:t>33.8</a:t>
                      </a:r>
                      <a:endParaRPr lang="en-US" sz="1600" b="0" i="0" u="none" strike="noStrike">
                        <a:solidFill>
                          <a:srgbClr val="000000"/>
                        </a:solidFill>
                        <a:effectLst/>
                        <a:latin typeface="Calibri"/>
                      </a:endParaRPr>
                    </a:p>
                  </a:txBody>
                  <a:tcPr marL="9525" marR="9525" marT="9525" marB="0" anchor="b"/>
                </a:tc>
              </a:tr>
              <a:tr h="330200">
                <a:tc>
                  <a:txBody>
                    <a:bodyPr/>
                    <a:lstStyle/>
                    <a:p>
                      <a:pPr algn="ctr" fontAlgn="b"/>
                      <a:r>
                        <a:rPr lang="en-US" sz="1600" u="none" strike="noStrike">
                          <a:effectLst/>
                        </a:rPr>
                        <a:t>EEE</a:t>
                      </a:r>
                      <a:endParaRPr lang="en-US" sz="1600" b="0" i="0" u="none" strike="noStrike">
                        <a:solidFill>
                          <a:srgbClr val="000000"/>
                        </a:solidFill>
                        <a:effectLst/>
                        <a:latin typeface="Times New Roman"/>
                      </a:endParaRPr>
                    </a:p>
                  </a:txBody>
                  <a:tcPr marL="9525" marR="9525" marT="9525" marB="0" anchor="b"/>
                </a:tc>
                <a:tc>
                  <a:txBody>
                    <a:bodyPr/>
                    <a:lstStyle/>
                    <a:p>
                      <a:pPr algn="ctr" fontAlgn="b"/>
                      <a:r>
                        <a:rPr lang="en-US" sz="1600" u="none" strike="noStrike">
                          <a:effectLst/>
                        </a:rPr>
                        <a:t>27.9</a:t>
                      </a:r>
                      <a:endParaRPr lang="en-US" sz="1600" b="0" i="0" u="none" strike="noStrike">
                        <a:solidFill>
                          <a:srgbClr val="000000"/>
                        </a:solidFill>
                        <a:effectLst/>
                        <a:latin typeface="Times New Roman"/>
                      </a:endParaRPr>
                    </a:p>
                  </a:txBody>
                  <a:tcPr marL="9525" marR="9525" marT="9525" marB="0" anchor="b"/>
                </a:tc>
                <a:tc>
                  <a:txBody>
                    <a:bodyPr/>
                    <a:lstStyle/>
                    <a:p>
                      <a:pPr algn="ctr" fontAlgn="b"/>
                      <a:r>
                        <a:rPr lang="en-US" sz="1600" u="none" strike="noStrike">
                          <a:effectLst/>
                        </a:rPr>
                        <a:t>25.3</a:t>
                      </a:r>
                      <a:endParaRPr lang="en-US" sz="1600" b="0" i="0" u="none" strike="noStrike">
                        <a:solidFill>
                          <a:srgbClr val="000000"/>
                        </a:solidFill>
                        <a:effectLst/>
                        <a:latin typeface="Times New Roman"/>
                      </a:endParaRPr>
                    </a:p>
                  </a:txBody>
                  <a:tcPr marL="9525" marR="9525" marT="9525" marB="0" anchor="b"/>
                </a:tc>
                <a:tc>
                  <a:txBody>
                    <a:bodyPr/>
                    <a:lstStyle/>
                    <a:p>
                      <a:pPr algn="ctr" fontAlgn="b"/>
                      <a:r>
                        <a:rPr lang="en-US" sz="1600" u="none" strike="noStrike">
                          <a:effectLst/>
                        </a:rPr>
                        <a:t>27.6</a:t>
                      </a:r>
                      <a:endParaRPr lang="en-US" sz="1600" b="0" i="0" u="none" strike="noStrike">
                        <a:solidFill>
                          <a:srgbClr val="000000"/>
                        </a:solidFill>
                        <a:effectLst/>
                        <a:latin typeface="Calibri"/>
                      </a:endParaRPr>
                    </a:p>
                  </a:txBody>
                  <a:tcPr marL="9525" marR="9525" marT="9525" marB="0" anchor="b"/>
                </a:tc>
              </a:tr>
              <a:tr h="330200">
                <a:tc>
                  <a:txBody>
                    <a:bodyPr/>
                    <a:lstStyle/>
                    <a:p>
                      <a:pPr algn="ctr" fontAlgn="b"/>
                      <a:r>
                        <a:rPr lang="en-US" sz="1600" u="none" strike="noStrike">
                          <a:effectLst/>
                        </a:rPr>
                        <a:t>SCE</a:t>
                      </a:r>
                      <a:endParaRPr lang="en-US" sz="1600" b="0" i="0" u="none" strike="noStrike">
                        <a:solidFill>
                          <a:srgbClr val="000000"/>
                        </a:solidFill>
                        <a:effectLst/>
                        <a:latin typeface="Times New Roman"/>
                      </a:endParaRPr>
                    </a:p>
                  </a:txBody>
                  <a:tcPr marL="9525" marR="9525" marT="9525" marB="0" anchor="b"/>
                </a:tc>
                <a:tc>
                  <a:txBody>
                    <a:bodyPr/>
                    <a:lstStyle/>
                    <a:p>
                      <a:pPr algn="ctr" fontAlgn="b"/>
                      <a:r>
                        <a:rPr lang="en-US" sz="1600" u="none" strike="noStrike">
                          <a:effectLst/>
                        </a:rPr>
                        <a:t>61.1</a:t>
                      </a:r>
                      <a:endParaRPr lang="en-US" sz="1600" b="0" i="0" u="none" strike="noStrike">
                        <a:solidFill>
                          <a:srgbClr val="000000"/>
                        </a:solidFill>
                        <a:effectLst/>
                        <a:latin typeface="Times New Roman"/>
                      </a:endParaRPr>
                    </a:p>
                  </a:txBody>
                  <a:tcPr marL="9525" marR="9525" marT="9525" marB="0" anchor="b"/>
                </a:tc>
                <a:tc>
                  <a:txBody>
                    <a:bodyPr/>
                    <a:lstStyle/>
                    <a:p>
                      <a:pPr algn="ctr" fontAlgn="b"/>
                      <a:r>
                        <a:rPr lang="en-US" sz="1600" u="none" strike="noStrike">
                          <a:effectLst/>
                        </a:rPr>
                        <a:t>61.2</a:t>
                      </a:r>
                      <a:endParaRPr lang="en-US" sz="1600" b="0" i="0" u="none" strike="noStrike">
                        <a:solidFill>
                          <a:srgbClr val="000000"/>
                        </a:solidFill>
                        <a:effectLst/>
                        <a:latin typeface="Times New Roman"/>
                      </a:endParaRPr>
                    </a:p>
                  </a:txBody>
                  <a:tcPr marL="9525" marR="9525" marT="9525" marB="0" anchor="b"/>
                </a:tc>
                <a:tc>
                  <a:txBody>
                    <a:bodyPr/>
                    <a:lstStyle/>
                    <a:p>
                      <a:pPr algn="ctr" fontAlgn="b"/>
                      <a:r>
                        <a:rPr lang="en-US" sz="1600" u="none" strike="noStrike" dirty="0">
                          <a:effectLst/>
                        </a:rPr>
                        <a:t>61.4</a:t>
                      </a:r>
                      <a:endParaRPr lang="en-US" sz="16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271173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Autofit/>
          </a:bodyPr>
          <a:lstStyle/>
          <a:p>
            <a:r>
              <a:rPr lang="en-US" sz="4000" dirty="0" smtClean="0"/>
              <a:t>How do we do in questions related to diversity?</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42660234"/>
              </p:ext>
            </p:extLst>
          </p:nvPr>
        </p:nvGraphicFramePr>
        <p:xfrm>
          <a:off x="457200" y="1752600"/>
          <a:ext cx="8229600" cy="4509786"/>
        </p:xfrm>
        <a:graphic>
          <a:graphicData uri="http://schemas.openxmlformats.org/drawingml/2006/table">
            <a:tbl>
              <a:tblPr firstRow="1" bandRow="1">
                <a:tableStyleId>{3C2FFA5D-87B4-456A-9821-1D502468CF0F}</a:tableStyleId>
              </a:tblPr>
              <a:tblGrid>
                <a:gridCol w="6248400"/>
                <a:gridCol w="990600"/>
                <a:gridCol w="990600"/>
              </a:tblGrid>
              <a:tr h="389739">
                <a:tc>
                  <a:txBody>
                    <a:bodyPr/>
                    <a:lstStyle/>
                    <a:p>
                      <a:r>
                        <a:rPr lang="en-US" dirty="0" smtClean="0">
                          <a:effectLst>
                            <a:outerShdw blurRad="38100" dist="38100" dir="2700000" algn="tl">
                              <a:srgbClr val="000000">
                                <a:alpha val="43137"/>
                              </a:srgbClr>
                            </a:outerShdw>
                          </a:effectLst>
                        </a:rPr>
                        <a:t>Response from seniors </a:t>
                      </a:r>
                      <a:r>
                        <a:rPr lang="en-US" sz="1600" dirty="0" smtClean="0">
                          <a:effectLst/>
                        </a:rPr>
                        <a:t>(Often/Very Often)</a:t>
                      </a:r>
                      <a:endParaRPr lang="en-US" b="1" i="1" dirty="0">
                        <a:effectLst>
                          <a:outerShdw blurRad="38100" dist="38100" dir="2700000" algn="tl">
                            <a:srgbClr val="000000">
                              <a:alpha val="43137"/>
                            </a:srgbClr>
                          </a:outerShdw>
                        </a:effectLst>
                      </a:endParaRPr>
                    </a:p>
                  </a:txBody>
                  <a:tcPr anchor="ctr"/>
                </a:tc>
                <a:tc>
                  <a:txBody>
                    <a:bodyPr/>
                    <a:lstStyle/>
                    <a:p>
                      <a:pPr algn="ctr"/>
                      <a:r>
                        <a:rPr lang="en-US" dirty="0" smtClean="0">
                          <a:effectLst>
                            <a:outerShdw blurRad="38100" dist="38100" dir="2700000" algn="tl">
                              <a:srgbClr val="000000">
                                <a:alpha val="43137"/>
                              </a:srgbClr>
                            </a:outerShdw>
                          </a:effectLst>
                        </a:rPr>
                        <a:t>WCU</a:t>
                      </a:r>
                      <a:endParaRPr lang="en-US" b="1" dirty="0">
                        <a:effectLst>
                          <a:outerShdw blurRad="38100" dist="38100" dir="2700000" algn="tl">
                            <a:srgbClr val="000000">
                              <a:alpha val="43137"/>
                            </a:srgbClr>
                          </a:outerShdw>
                        </a:effectLst>
                      </a:endParaRPr>
                    </a:p>
                  </a:txBody>
                  <a:tcPr anchor="ctr"/>
                </a:tc>
                <a:tc>
                  <a:txBody>
                    <a:bodyPr/>
                    <a:lstStyle/>
                    <a:p>
                      <a:pPr algn="ctr"/>
                      <a:r>
                        <a:rPr lang="en-US" dirty="0" smtClean="0">
                          <a:effectLst>
                            <a:outerShdw blurRad="38100" dist="38100" dir="2700000" algn="tl">
                              <a:srgbClr val="000000">
                                <a:alpha val="43137"/>
                              </a:srgbClr>
                            </a:outerShdw>
                          </a:effectLst>
                        </a:rPr>
                        <a:t>Public</a:t>
                      </a:r>
                      <a:endParaRPr lang="en-US" b="1" dirty="0">
                        <a:effectLst>
                          <a:outerShdw blurRad="38100" dist="38100" dir="2700000" algn="tl">
                            <a:srgbClr val="000000">
                              <a:alpha val="43137"/>
                            </a:srgbClr>
                          </a:outerShdw>
                        </a:effectLst>
                      </a:endParaRPr>
                    </a:p>
                  </a:txBody>
                  <a:tcPr anchor="ctr"/>
                </a:tc>
              </a:tr>
              <a:tr h="736767">
                <a:tc>
                  <a:txBody>
                    <a:bodyPr/>
                    <a:lstStyle/>
                    <a:p>
                      <a:r>
                        <a:rPr lang="en-US" sz="2200" baseline="0" dirty="0" smtClean="0"/>
                        <a:t>Had serious conversations with students of a different race or ethnicity than your own.</a:t>
                      </a:r>
                      <a:endParaRPr lang="en-US" sz="2200" baseline="0" dirty="0"/>
                    </a:p>
                  </a:txBody>
                  <a:tcPr anchor="ctr"/>
                </a:tc>
                <a:tc>
                  <a:txBody>
                    <a:bodyPr/>
                    <a:lstStyle/>
                    <a:p>
                      <a:pPr algn="ctr"/>
                      <a:r>
                        <a:rPr lang="en-US" sz="2400" dirty="0" smtClean="0"/>
                        <a:t>55%</a:t>
                      </a:r>
                      <a:endParaRPr lang="en-US" sz="2400" dirty="0"/>
                    </a:p>
                  </a:txBody>
                  <a:tcPr anchor="ctr"/>
                </a:tc>
                <a:tc>
                  <a:txBody>
                    <a:bodyPr/>
                    <a:lstStyle/>
                    <a:p>
                      <a:pPr algn="ctr"/>
                      <a:r>
                        <a:rPr lang="en-US" sz="2400" dirty="0" smtClean="0"/>
                        <a:t>52%</a:t>
                      </a:r>
                      <a:endParaRPr lang="en-US" sz="2400" dirty="0"/>
                    </a:p>
                  </a:txBody>
                  <a:tcPr anchor="ctr"/>
                </a:tc>
              </a:tr>
              <a:tr h="1057100">
                <a:tc>
                  <a:txBody>
                    <a:bodyPr/>
                    <a:lstStyle/>
                    <a:p>
                      <a:r>
                        <a:rPr lang="en-US" sz="2200" baseline="0" dirty="0" smtClean="0"/>
                        <a:t>Had serious conversations with students who are very different from you in terms of their religious beliefs, political opinions, or personal values.</a:t>
                      </a:r>
                      <a:endParaRPr lang="en-US" sz="2200" baseline="0" dirty="0"/>
                    </a:p>
                  </a:txBody>
                  <a:tcPr anchor="ctr"/>
                </a:tc>
                <a:tc>
                  <a:txBody>
                    <a:bodyPr/>
                    <a:lstStyle/>
                    <a:p>
                      <a:pPr algn="ctr"/>
                      <a:r>
                        <a:rPr lang="en-US" sz="2400" dirty="0" smtClean="0"/>
                        <a:t>55%</a:t>
                      </a:r>
                      <a:endParaRPr lang="en-US" sz="2400" dirty="0"/>
                    </a:p>
                  </a:txBody>
                  <a:tcPr anchor="ctr"/>
                </a:tc>
                <a:tc>
                  <a:txBody>
                    <a:bodyPr/>
                    <a:lstStyle/>
                    <a:p>
                      <a:pPr algn="ctr"/>
                      <a:r>
                        <a:rPr lang="en-US" sz="2400" dirty="0" smtClean="0"/>
                        <a:t>54%</a:t>
                      </a:r>
                      <a:endParaRPr lang="en-US" sz="2400" dirty="0"/>
                    </a:p>
                  </a:txBody>
                  <a:tcPr anchor="ctr"/>
                </a:tc>
              </a:tr>
              <a:tr h="736767">
                <a:tc>
                  <a:txBody>
                    <a:bodyPr/>
                    <a:lstStyle/>
                    <a:p>
                      <a:r>
                        <a:rPr lang="en-US" sz="2200" baseline="0" dirty="0" smtClean="0"/>
                        <a:t>Encouraging contact among students from different economic, social, and racial or ethnic backgrounds.</a:t>
                      </a:r>
                      <a:endParaRPr lang="en-US" sz="2200" baseline="0" dirty="0"/>
                    </a:p>
                  </a:txBody>
                  <a:tcPr anchor="ctr"/>
                </a:tc>
                <a:tc>
                  <a:txBody>
                    <a:bodyPr/>
                    <a:lstStyle/>
                    <a:p>
                      <a:pPr algn="ctr"/>
                      <a:r>
                        <a:rPr lang="en-US" sz="2400" dirty="0" smtClean="0"/>
                        <a:t>50%</a:t>
                      </a:r>
                      <a:endParaRPr lang="en-US" sz="2400" dirty="0"/>
                    </a:p>
                  </a:txBody>
                  <a:tcPr anchor="ctr"/>
                </a:tc>
                <a:tc>
                  <a:txBody>
                    <a:bodyPr/>
                    <a:lstStyle/>
                    <a:p>
                      <a:pPr algn="ctr"/>
                      <a:r>
                        <a:rPr lang="en-US" sz="2400" dirty="0" smtClean="0"/>
                        <a:t>51%</a:t>
                      </a:r>
                      <a:endParaRPr lang="en-US" sz="2400" dirty="0"/>
                    </a:p>
                  </a:txBody>
                  <a:tcPr anchor="ctr"/>
                </a:tc>
              </a:tr>
              <a:tr h="736767">
                <a:tc>
                  <a:txBody>
                    <a:bodyPr/>
                    <a:lstStyle/>
                    <a:p>
                      <a:r>
                        <a:rPr lang="en-US" sz="2200" baseline="0" dirty="0" smtClean="0"/>
                        <a:t>Understanding people of other racial and ethnic  backgrounds.</a:t>
                      </a:r>
                      <a:endParaRPr lang="en-US" sz="2200" baseline="0" dirty="0"/>
                    </a:p>
                  </a:txBody>
                  <a:tcPr anchor="ctr"/>
                </a:tc>
                <a:tc>
                  <a:txBody>
                    <a:bodyPr/>
                    <a:lstStyle/>
                    <a:p>
                      <a:pPr algn="ctr"/>
                      <a:r>
                        <a:rPr lang="en-US" sz="2400" dirty="0" smtClean="0"/>
                        <a:t>54%</a:t>
                      </a:r>
                      <a:endParaRPr lang="en-US" sz="2400" dirty="0"/>
                    </a:p>
                  </a:txBody>
                  <a:tcPr anchor="ctr"/>
                </a:tc>
                <a:tc>
                  <a:txBody>
                    <a:bodyPr/>
                    <a:lstStyle/>
                    <a:p>
                      <a:pPr algn="ctr"/>
                      <a:r>
                        <a:rPr lang="en-US" sz="2400" dirty="0" smtClean="0"/>
                        <a:t>55%</a:t>
                      </a:r>
                      <a:endParaRPr lang="en-US" sz="2400" dirty="0"/>
                    </a:p>
                  </a:txBody>
                  <a:tcPr anchor="ctr"/>
                </a:tc>
              </a:tr>
              <a:tr h="736767">
                <a:tc>
                  <a:txBody>
                    <a:bodyPr/>
                    <a:lstStyle/>
                    <a:p>
                      <a:r>
                        <a:rPr lang="en-US" sz="2200" baseline="0" dirty="0" smtClean="0"/>
                        <a:t>Diverse perspectives and global citizenship</a:t>
                      </a:r>
                      <a:endParaRPr lang="en-US" sz="2200" baseline="0" dirty="0"/>
                    </a:p>
                  </a:txBody>
                  <a:tcPr anchor="ctr"/>
                </a:tc>
                <a:tc>
                  <a:txBody>
                    <a:bodyPr/>
                    <a:lstStyle/>
                    <a:p>
                      <a:pPr algn="ctr"/>
                      <a:r>
                        <a:rPr lang="en-US" sz="2400" dirty="0" smtClean="0"/>
                        <a:t>46%</a:t>
                      </a:r>
                      <a:endParaRPr lang="en-US" sz="2400" dirty="0"/>
                    </a:p>
                  </a:txBody>
                  <a:tcPr anchor="ctr"/>
                </a:tc>
                <a:tc>
                  <a:txBody>
                    <a:bodyPr/>
                    <a:lstStyle/>
                    <a:p>
                      <a:pPr algn="ctr"/>
                      <a:r>
                        <a:rPr lang="en-US" sz="2400" dirty="0" smtClean="0"/>
                        <a:t>N/A</a:t>
                      </a:r>
                      <a:endParaRPr lang="en-US" sz="2400" dirty="0"/>
                    </a:p>
                  </a:txBody>
                  <a:tcPr anchor="ctr"/>
                </a:tc>
              </a:tr>
            </a:tbl>
          </a:graphicData>
        </a:graphic>
      </p:graphicFrame>
    </p:spTree>
    <p:extLst>
      <p:ext uri="{BB962C8B-B14F-4D97-AF65-F5344CB8AC3E}">
        <p14:creationId xmlns:p14="http://schemas.microsoft.com/office/powerpoint/2010/main" val="2882008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73162"/>
          </a:xfrm>
        </p:spPr>
        <p:txBody>
          <a:bodyPr>
            <a:noAutofit/>
          </a:bodyPr>
          <a:lstStyle/>
          <a:p>
            <a:r>
              <a:rPr lang="en-US" sz="4400" dirty="0" smtClean="0"/>
              <a:t>To what extent WCU prepared you</a:t>
            </a:r>
            <a:endParaRPr lang="en-US" sz="4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37192227"/>
              </p:ext>
            </p:extLst>
          </p:nvPr>
        </p:nvGraphicFramePr>
        <p:xfrm>
          <a:off x="457200" y="1828800"/>
          <a:ext cx="8229600" cy="4206240"/>
        </p:xfrm>
        <a:graphic>
          <a:graphicData uri="http://schemas.openxmlformats.org/drawingml/2006/table">
            <a:tbl>
              <a:tblPr firstRow="1" bandRow="1">
                <a:tableStyleId>{3C2FFA5D-87B4-456A-9821-1D502468CF0F}</a:tableStyleId>
              </a:tblPr>
              <a:tblGrid>
                <a:gridCol w="5486400"/>
                <a:gridCol w="1371600"/>
                <a:gridCol w="1371600"/>
              </a:tblGrid>
              <a:tr h="370840">
                <a:tc>
                  <a:txBody>
                    <a:bodyPr/>
                    <a:lstStyle/>
                    <a:p>
                      <a:r>
                        <a:rPr lang="en-US" sz="2400" b="0" baseline="0" dirty="0" smtClean="0"/>
                        <a:t>Seniors answering </a:t>
                      </a:r>
                      <a:r>
                        <a:rPr lang="en-US" sz="2200" b="0" i="1" baseline="0" dirty="0" smtClean="0"/>
                        <a:t>Quite a bit/Very much</a:t>
                      </a:r>
                      <a:endParaRPr lang="en-US" sz="2200" b="0" i="1" baseline="0" dirty="0"/>
                    </a:p>
                  </a:txBody>
                  <a:tcPr anchor="ctr"/>
                </a:tc>
                <a:tc>
                  <a:txBody>
                    <a:bodyPr/>
                    <a:lstStyle/>
                    <a:p>
                      <a:pPr algn="ctr"/>
                      <a:r>
                        <a:rPr lang="en-US" sz="2200" baseline="0" dirty="0" smtClean="0"/>
                        <a:t>WCU</a:t>
                      </a:r>
                      <a:endParaRPr lang="en-US" sz="2200" baseline="0" dirty="0"/>
                    </a:p>
                  </a:txBody>
                  <a:tcPr anchor="ctr"/>
                </a:tc>
                <a:tc>
                  <a:txBody>
                    <a:bodyPr/>
                    <a:lstStyle/>
                    <a:p>
                      <a:pPr algn="ctr"/>
                      <a:r>
                        <a:rPr lang="en-US" sz="2200" baseline="0" dirty="0" smtClean="0"/>
                        <a:t>Public</a:t>
                      </a:r>
                      <a:endParaRPr lang="en-US" sz="2200" baseline="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baseline="0" dirty="0" smtClean="0"/>
                        <a:t>Writing clearly and effectively</a:t>
                      </a:r>
                    </a:p>
                  </a:txBody>
                  <a:tcPr anchor="ctr"/>
                </a:tc>
                <a:tc>
                  <a:txBody>
                    <a:bodyPr/>
                    <a:lstStyle/>
                    <a:p>
                      <a:pPr algn="ctr"/>
                      <a:r>
                        <a:rPr lang="en-US" sz="2200" baseline="0" dirty="0" smtClean="0"/>
                        <a:t>76%</a:t>
                      </a:r>
                      <a:endParaRPr lang="en-US" sz="2200" baseline="0" dirty="0"/>
                    </a:p>
                  </a:txBody>
                  <a:tcPr anchor="ctr"/>
                </a:tc>
                <a:tc>
                  <a:txBody>
                    <a:bodyPr/>
                    <a:lstStyle/>
                    <a:p>
                      <a:pPr algn="ctr"/>
                      <a:r>
                        <a:rPr lang="en-US" sz="2200" baseline="0" dirty="0" smtClean="0"/>
                        <a:t>75%</a:t>
                      </a:r>
                      <a:endParaRPr lang="en-US" sz="2200" baseline="0" dirty="0"/>
                    </a:p>
                  </a:txBody>
                  <a:tcPr anchor="ctr"/>
                </a:tc>
              </a:tr>
              <a:tr h="370840">
                <a:tc>
                  <a:txBody>
                    <a:bodyPr/>
                    <a:lstStyle/>
                    <a:p>
                      <a:r>
                        <a:rPr lang="en-US" sz="2200" baseline="0" dirty="0" smtClean="0"/>
                        <a:t>Speaking clearly and effectively</a:t>
                      </a:r>
                      <a:endParaRPr lang="en-US" sz="2200" baseline="0" dirty="0"/>
                    </a:p>
                  </a:txBody>
                  <a:tcPr anchor="ctr"/>
                </a:tc>
                <a:tc>
                  <a:txBody>
                    <a:bodyPr/>
                    <a:lstStyle/>
                    <a:p>
                      <a:pPr algn="ctr"/>
                      <a:r>
                        <a:rPr lang="en-US" sz="2200" baseline="0" dirty="0" smtClean="0"/>
                        <a:t>73%</a:t>
                      </a:r>
                      <a:endParaRPr lang="en-US" sz="2200" baseline="0" dirty="0"/>
                    </a:p>
                  </a:txBody>
                  <a:tcPr anchor="ctr"/>
                </a:tc>
                <a:tc>
                  <a:txBody>
                    <a:bodyPr/>
                    <a:lstStyle/>
                    <a:p>
                      <a:pPr algn="ctr"/>
                      <a:r>
                        <a:rPr lang="en-US" sz="2200" baseline="0" dirty="0" smtClean="0"/>
                        <a:t>71%</a:t>
                      </a:r>
                      <a:endParaRPr lang="en-US" sz="2200" baseline="0" dirty="0"/>
                    </a:p>
                  </a:txBody>
                  <a:tcPr anchor="ctr"/>
                </a:tc>
              </a:tr>
              <a:tr h="370840">
                <a:tc>
                  <a:txBody>
                    <a:bodyPr/>
                    <a:lstStyle/>
                    <a:p>
                      <a:r>
                        <a:rPr lang="en-US" sz="2200" baseline="0" dirty="0" smtClean="0"/>
                        <a:t>Acquiring job or work-related knowledge and skills</a:t>
                      </a:r>
                      <a:endParaRPr lang="en-US" sz="2200" baseline="0" dirty="0"/>
                    </a:p>
                  </a:txBody>
                  <a:tcPr anchor="ctr"/>
                </a:tc>
                <a:tc>
                  <a:txBody>
                    <a:bodyPr/>
                    <a:lstStyle/>
                    <a:p>
                      <a:pPr algn="ctr"/>
                      <a:r>
                        <a:rPr lang="en-US" sz="2200" baseline="0" dirty="0" smtClean="0"/>
                        <a:t>76%</a:t>
                      </a:r>
                      <a:endParaRPr lang="en-US" sz="2200" baseline="0" dirty="0"/>
                    </a:p>
                  </a:txBody>
                  <a:tcPr anchor="ctr"/>
                </a:tc>
                <a:tc>
                  <a:txBody>
                    <a:bodyPr/>
                    <a:lstStyle/>
                    <a:p>
                      <a:pPr algn="ctr"/>
                      <a:r>
                        <a:rPr lang="en-US" sz="2200" baseline="0" dirty="0" smtClean="0"/>
                        <a:t>74%</a:t>
                      </a:r>
                      <a:endParaRPr lang="en-US" sz="2200" baseline="0" dirty="0"/>
                    </a:p>
                  </a:txBody>
                  <a:tcPr anchor="ctr"/>
                </a:tc>
              </a:tr>
              <a:tr h="370840">
                <a:tc>
                  <a:txBody>
                    <a:bodyPr/>
                    <a:lstStyle/>
                    <a:p>
                      <a:r>
                        <a:rPr lang="en-US" sz="2200" baseline="0" dirty="0" smtClean="0"/>
                        <a:t>Thinking critically and analytically</a:t>
                      </a:r>
                      <a:endParaRPr lang="en-US" sz="2200" baseline="0" dirty="0"/>
                    </a:p>
                  </a:txBody>
                  <a:tcPr anchor="ctr"/>
                </a:tc>
                <a:tc>
                  <a:txBody>
                    <a:bodyPr/>
                    <a:lstStyle/>
                    <a:p>
                      <a:pPr algn="ctr"/>
                      <a:r>
                        <a:rPr lang="en-US" sz="2200" baseline="0" dirty="0" smtClean="0"/>
                        <a:t>86%</a:t>
                      </a:r>
                      <a:endParaRPr lang="en-US" sz="2200" baseline="0" dirty="0"/>
                    </a:p>
                  </a:txBody>
                  <a:tcPr anchor="ctr"/>
                </a:tc>
                <a:tc>
                  <a:txBody>
                    <a:bodyPr/>
                    <a:lstStyle/>
                    <a:p>
                      <a:pPr algn="ctr"/>
                      <a:r>
                        <a:rPr lang="en-US" sz="2200" baseline="0" dirty="0" smtClean="0"/>
                        <a:t>86%</a:t>
                      </a:r>
                      <a:endParaRPr lang="en-US" sz="2200" baseline="0" dirty="0"/>
                    </a:p>
                  </a:txBody>
                  <a:tcPr anchor="ctr"/>
                </a:tc>
              </a:tr>
              <a:tr h="370840">
                <a:tc>
                  <a:txBody>
                    <a:bodyPr/>
                    <a:lstStyle/>
                    <a:p>
                      <a:r>
                        <a:rPr lang="en-US" sz="2200" baseline="0" dirty="0" smtClean="0"/>
                        <a:t>Solving complex real-world problems</a:t>
                      </a:r>
                      <a:endParaRPr lang="en-US" sz="2200" baseline="0" dirty="0"/>
                    </a:p>
                  </a:txBody>
                  <a:tcPr anchor="ctr"/>
                </a:tc>
                <a:tc>
                  <a:txBody>
                    <a:bodyPr/>
                    <a:lstStyle/>
                    <a:p>
                      <a:pPr algn="ctr"/>
                      <a:r>
                        <a:rPr lang="en-US" sz="2200" baseline="0" dirty="0" smtClean="0"/>
                        <a:t>61%</a:t>
                      </a:r>
                      <a:endParaRPr lang="en-US" sz="2200" baseline="0" dirty="0"/>
                    </a:p>
                  </a:txBody>
                  <a:tcPr anchor="ctr"/>
                </a:tc>
                <a:tc>
                  <a:txBody>
                    <a:bodyPr/>
                    <a:lstStyle/>
                    <a:p>
                      <a:pPr algn="ctr"/>
                      <a:r>
                        <a:rPr lang="en-US" sz="2200" baseline="0" dirty="0" smtClean="0"/>
                        <a:t>63%</a:t>
                      </a:r>
                      <a:endParaRPr lang="en-US" sz="2200" baseline="0" dirty="0"/>
                    </a:p>
                  </a:txBody>
                  <a:tcPr anchor="ctr"/>
                </a:tc>
              </a:tr>
              <a:tr h="370840">
                <a:tc>
                  <a:txBody>
                    <a:bodyPr/>
                    <a:lstStyle/>
                    <a:p>
                      <a:r>
                        <a:rPr lang="en-US" sz="2200" baseline="0" dirty="0" smtClean="0"/>
                        <a:t>Contributing to the welfare of your community</a:t>
                      </a:r>
                      <a:endParaRPr lang="en-US" sz="2200" baseline="0" dirty="0"/>
                    </a:p>
                  </a:txBody>
                  <a:tcPr anchor="ctr"/>
                </a:tc>
                <a:tc>
                  <a:txBody>
                    <a:bodyPr/>
                    <a:lstStyle/>
                    <a:p>
                      <a:pPr algn="ctr"/>
                      <a:r>
                        <a:rPr lang="en-US" sz="2200" baseline="0" dirty="0" smtClean="0"/>
                        <a:t>47%</a:t>
                      </a:r>
                      <a:endParaRPr lang="en-US" sz="2200" baseline="0" dirty="0"/>
                    </a:p>
                  </a:txBody>
                  <a:tcPr anchor="ctr"/>
                </a:tc>
                <a:tc>
                  <a:txBody>
                    <a:bodyPr/>
                    <a:lstStyle/>
                    <a:p>
                      <a:pPr algn="ctr"/>
                      <a:r>
                        <a:rPr lang="en-US" sz="2200" baseline="0" dirty="0" smtClean="0"/>
                        <a:t>47%</a:t>
                      </a:r>
                      <a:endParaRPr lang="en-US" sz="2200" baseline="0" dirty="0"/>
                    </a:p>
                  </a:txBody>
                  <a:tcPr anchor="ctr"/>
                </a:tc>
              </a:tr>
              <a:tr h="370840">
                <a:tc>
                  <a:txBody>
                    <a:bodyPr/>
                    <a:lstStyle/>
                    <a:p>
                      <a:r>
                        <a:rPr lang="en-US" sz="2200" baseline="0" dirty="0" smtClean="0"/>
                        <a:t>Voting in local, state, or national elections</a:t>
                      </a:r>
                      <a:endParaRPr lang="en-US" sz="2200" baseline="0" dirty="0"/>
                    </a:p>
                  </a:txBody>
                  <a:tcPr anchor="ctr"/>
                </a:tc>
                <a:tc>
                  <a:txBody>
                    <a:bodyPr/>
                    <a:lstStyle/>
                    <a:p>
                      <a:pPr algn="ctr"/>
                      <a:r>
                        <a:rPr lang="en-US" sz="2200" baseline="0" dirty="0" smtClean="0"/>
                        <a:t>28%</a:t>
                      </a:r>
                      <a:endParaRPr lang="en-US" sz="2200" baseline="0" dirty="0"/>
                    </a:p>
                  </a:txBody>
                  <a:tcPr anchor="ctr"/>
                </a:tc>
                <a:tc>
                  <a:txBody>
                    <a:bodyPr/>
                    <a:lstStyle/>
                    <a:p>
                      <a:pPr algn="ctr"/>
                      <a:r>
                        <a:rPr lang="en-US" sz="2200" baseline="0" dirty="0" smtClean="0"/>
                        <a:t>28%</a:t>
                      </a:r>
                      <a:endParaRPr lang="en-US" sz="2200" baseline="0" dirty="0"/>
                    </a:p>
                  </a:txBody>
                  <a:tcPr anchor="ctr"/>
                </a:tc>
              </a:tr>
              <a:tr h="370840">
                <a:tc>
                  <a:txBody>
                    <a:bodyPr/>
                    <a:lstStyle/>
                    <a:p>
                      <a:r>
                        <a:rPr lang="en-US" sz="2200" baseline="0" dirty="0" smtClean="0"/>
                        <a:t>Working effectively with others</a:t>
                      </a:r>
                      <a:endParaRPr lang="en-US" sz="2200" baseline="0" dirty="0"/>
                    </a:p>
                  </a:txBody>
                  <a:tcPr anchor="ctr"/>
                </a:tc>
                <a:tc>
                  <a:txBody>
                    <a:bodyPr/>
                    <a:lstStyle/>
                    <a:p>
                      <a:pPr algn="ctr"/>
                      <a:r>
                        <a:rPr lang="en-US" sz="2200" baseline="0" dirty="0" smtClean="0"/>
                        <a:t>79%</a:t>
                      </a:r>
                      <a:endParaRPr lang="en-US" sz="2200" baseline="0" dirty="0"/>
                    </a:p>
                  </a:txBody>
                  <a:tcPr anchor="ctr"/>
                </a:tc>
                <a:tc>
                  <a:txBody>
                    <a:bodyPr/>
                    <a:lstStyle/>
                    <a:p>
                      <a:pPr algn="ctr"/>
                      <a:r>
                        <a:rPr lang="en-US" sz="2200" baseline="0" dirty="0" smtClean="0"/>
                        <a:t>78%</a:t>
                      </a:r>
                      <a:endParaRPr lang="en-US" sz="2200" baseline="0" dirty="0"/>
                    </a:p>
                  </a:txBody>
                  <a:tcPr anchor="ctr"/>
                </a:tc>
              </a:tr>
            </a:tbl>
          </a:graphicData>
        </a:graphic>
      </p:graphicFrame>
    </p:spTree>
    <p:extLst>
      <p:ext uri="{BB962C8B-B14F-4D97-AF65-F5344CB8AC3E}">
        <p14:creationId xmlns:p14="http://schemas.microsoft.com/office/powerpoint/2010/main" val="2030058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246187"/>
          </a:xfrm>
        </p:spPr>
        <p:txBody>
          <a:bodyPr>
            <a:normAutofit/>
          </a:bodyPr>
          <a:lstStyle/>
          <a:p>
            <a:pPr eaLnBrk="1" hangingPunct="1">
              <a:defRPr/>
            </a:pPr>
            <a:r>
              <a:rPr lang="en-US" dirty="0" smtClean="0"/>
              <a:t>How are doing in preparing our students to work effectively with others?</a:t>
            </a:r>
          </a:p>
        </p:txBody>
      </p:sp>
      <p:sp>
        <p:nvSpPr>
          <p:cNvPr id="3" name="Content Placeholder 2"/>
          <p:cNvSpPr>
            <a:spLocks noGrp="1"/>
          </p:cNvSpPr>
          <p:nvPr>
            <p:ph idx="1"/>
          </p:nvPr>
        </p:nvSpPr>
        <p:spPr>
          <a:xfrm>
            <a:off x="685800" y="1676400"/>
            <a:ext cx="7924800" cy="4495800"/>
          </a:xfrm>
        </p:spPr>
        <p:txBody>
          <a:bodyPr>
            <a:normAutofit/>
          </a:bodyPr>
          <a:lstStyle/>
          <a:p>
            <a:pPr marL="274320" lvl="1" indent="-274320">
              <a:defRPr/>
            </a:pPr>
            <a:r>
              <a:rPr lang="en-US" sz="2400" dirty="0" smtClean="0"/>
              <a:t>Worked with classmates </a:t>
            </a:r>
            <a:r>
              <a:rPr lang="en-US" sz="2400" b="1" dirty="0" smtClean="0"/>
              <a:t>outside of class </a:t>
            </a:r>
            <a:r>
              <a:rPr lang="en-US" sz="2400" dirty="0" smtClean="0"/>
              <a:t>to prepare class assignments </a:t>
            </a:r>
            <a:r>
              <a:rPr lang="en-US" dirty="0" smtClean="0"/>
              <a:t>(</a:t>
            </a:r>
            <a:r>
              <a:rPr lang="en-US" i="1" dirty="0" smtClean="0"/>
              <a:t>Often/very often</a:t>
            </a:r>
            <a:r>
              <a:rPr lang="en-US" dirty="0" smtClean="0"/>
              <a:t>)</a:t>
            </a:r>
            <a:endParaRPr lang="en-US" dirty="0"/>
          </a:p>
          <a:p>
            <a:pPr lvl="1" eaLnBrk="1" hangingPunct="1">
              <a:defRPr/>
            </a:pPr>
            <a:r>
              <a:rPr lang="en-US" sz="2000" dirty="0" smtClean="0">
                <a:latin typeface="Bookman Old Style" pitchFamily="18" charset="0"/>
              </a:rPr>
              <a:t>FY	33%  </a:t>
            </a:r>
            <a:r>
              <a:rPr lang="en-US" sz="2000" dirty="0" smtClean="0">
                <a:solidFill>
                  <a:srgbClr val="FFFF00"/>
                </a:solidFill>
                <a:latin typeface="Bookman Old Style" pitchFamily="18" charset="0"/>
              </a:rPr>
              <a:t>31%   </a:t>
            </a:r>
            <a:r>
              <a:rPr lang="en-US" sz="2000" dirty="0" smtClean="0">
                <a:solidFill>
                  <a:srgbClr val="CCFF99"/>
                </a:solidFill>
                <a:latin typeface="Bookman Old Style" pitchFamily="18" charset="0"/>
              </a:rPr>
              <a:t>34%</a:t>
            </a:r>
            <a:r>
              <a:rPr lang="en-US" sz="2000" dirty="0" smtClean="0">
                <a:latin typeface="Bookman Old Style" pitchFamily="18" charset="0"/>
              </a:rPr>
              <a:t>	SY  45%  </a:t>
            </a:r>
            <a:r>
              <a:rPr lang="en-US" sz="2000" dirty="0" smtClean="0">
                <a:solidFill>
                  <a:srgbClr val="FFFF00"/>
                </a:solidFill>
                <a:latin typeface="Bookman Old Style" pitchFamily="18" charset="0"/>
              </a:rPr>
              <a:t>56%  </a:t>
            </a:r>
            <a:r>
              <a:rPr lang="en-US" sz="2000" dirty="0" smtClean="0">
                <a:solidFill>
                  <a:srgbClr val="CCFF99"/>
                </a:solidFill>
                <a:latin typeface="Bookman Old Style" pitchFamily="18" charset="0"/>
              </a:rPr>
              <a:t>52%</a:t>
            </a:r>
          </a:p>
          <a:p>
            <a:pPr>
              <a:spcBef>
                <a:spcPts val="1800"/>
              </a:spcBef>
              <a:defRPr/>
            </a:pPr>
            <a:r>
              <a:rPr lang="en-US" dirty="0"/>
              <a:t>Have worked on a research project with a faculty </a:t>
            </a:r>
            <a:r>
              <a:rPr lang="en-US" dirty="0" smtClean="0"/>
              <a:t>member </a:t>
            </a:r>
            <a:r>
              <a:rPr lang="en-US" dirty="0"/>
              <a:t>outside of course or program requirements</a:t>
            </a:r>
          </a:p>
          <a:p>
            <a:pPr lvl="1">
              <a:defRPr/>
            </a:pPr>
            <a:r>
              <a:rPr lang="en-US" dirty="0" smtClean="0">
                <a:latin typeface="Bookman Old Style" pitchFamily="18" charset="0"/>
              </a:rPr>
              <a:t>FY</a:t>
            </a:r>
            <a:r>
              <a:rPr lang="en-US" dirty="0">
                <a:latin typeface="Bookman Old Style" pitchFamily="18" charset="0"/>
              </a:rPr>
              <a:t>	6%     </a:t>
            </a:r>
            <a:r>
              <a:rPr lang="en-US" dirty="0">
                <a:solidFill>
                  <a:srgbClr val="FFFF00"/>
                </a:solidFill>
                <a:latin typeface="Bookman Old Style" pitchFamily="18" charset="0"/>
              </a:rPr>
              <a:t>3%    </a:t>
            </a:r>
            <a:r>
              <a:rPr lang="en-US" dirty="0">
                <a:solidFill>
                  <a:srgbClr val="CCFF99"/>
                </a:solidFill>
                <a:latin typeface="Bookman Old Style" pitchFamily="18" charset="0"/>
              </a:rPr>
              <a:t>3%</a:t>
            </a:r>
            <a:r>
              <a:rPr lang="en-US" dirty="0">
                <a:solidFill>
                  <a:srgbClr val="92D050"/>
                </a:solidFill>
                <a:latin typeface="Bookman Old Style" pitchFamily="18" charset="0"/>
              </a:rPr>
              <a:t>   </a:t>
            </a:r>
            <a:r>
              <a:rPr lang="en-US" dirty="0" smtClean="0">
                <a:solidFill>
                  <a:srgbClr val="92D050"/>
                </a:solidFill>
                <a:latin typeface="Bookman Old Style" pitchFamily="18" charset="0"/>
              </a:rPr>
              <a:t>	</a:t>
            </a:r>
            <a:r>
              <a:rPr lang="en-US" dirty="0" smtClean="0">
                <a:latin typeface="Bookman Old Style" pitchFamily="18" charset="0"/>
              </a:rPr>
              <a:t>SY</a:t>
            </a:r>
            <a:r>
              <a:rPr lang="en-US" dirty="0" smtClean="0">
                <a:solidFill>
                  <a:srgbClr val="92D050"/>
                </a:solidFill>
                <a:latin typeface="Bookman Old Style" pitchFamily="18" charset="0"/>
              </a:rPr>
              <a:t> </a:t>
            </a:r>
            <a:r>
              <a:rPr lang="en-US" dirty="0">
                <a:latin typeface="Bookman Old Style" pitchFamily="18" charset="0"/>
              </a:rPr>
              <a:t>10%  </a:t>
            </a:r>
            <a:r>
              <a:rPr lang="en-US" dirty="0">
                <a:solidFill>
                  <a:srgbClr val="FFFF00"/>
                </a:solidFill>
                <a:latin typeface="Bookman Old Style" pitchFamily="18" charset="0"/>
              </a:rPr>
              <a:t>15%  </a:t>
            </a:r>
            <a:r>
              <a:rPr lang="en-US" dirty="0">
                <a:solidFill>
                  <a:srgbClr val="CCFF99"/>
                </a:solidFill>
                <a:latin typeface="Bookman Old Style" pitchFamily="18" charset="0"/>
              </a:rPr>
              <a:t>15%</a:t>
            </a:r>
          </a:p>
          <a:p>
            <a:pPr>
              <a:spcBef>
                <a:spcPts val="1800"/>
              </a:spcBef>
              <a:defRPr/>
            </a:pPr>
            <a:r>
              <a:rPr lang="en-US" dirty="0" smtClean="0"/>
              <a:t>Worked </a:t>
            </a:r>
            <a:r>
              <a:rPr lang="en-US" dirty="0"/>
              <a:t>with faculty members on activities other than coursework (committees, orientation, student life activities, etc</a:t>
            </a:r>
            <a:r>
              <a:rPr lang="en-US" dirty="0" smtClean="0"/>
              <a:t>.) </a:t>
            </a:r>
            <a:r>
              <a:rPr lang="en-US" i="1" dirty="0" smtClean="0"/>
              <a:t>Those answering Never</a:t>
            </a:r>
            <a:r>
              <a:rPr lang="en-US" dirty="0" smtClean="0"/>
              <a:t>.</a:t>
            </a:r>
            <a:endParaRPr lang="en-US" dirty="0"/>
          </a:p>
          <a:p>
            <a:pPr lvl="1">
              <a:defRPr/>
            </a:pPr>
            <a:r>
              <a:rPr lang="en-US" dirty="0" smtClean="0">
                <a:latin typeface="Bookman Old Style" pitchFamily="18" charset="0"/>
              </a:rPr>
              <a:t>FY</a:t>
            </a:r>
            <a:r>
              <a:rPr lang="en-US" dirty="0">
                <a:latin typeface="Bookman Old Style" pitchFamily="18" charset="0"/>
              </a:rPr>
              <a:t>	57%  </a:t>
            </a:r>
            <a:r>
              <a:rPr lang="en-US" dirty="0">
                <a:solidFill>
                  <a:srgbClr val="FFFF00"/>
                </a:solidFill>
                <a:latin typeface="Bookman Old Style" pitchFamily="18" charset="0"/>
              </a:rPr>
              <a:t>56%  </a:t>
            </a:r>
            <a:r>
              <a:rPr lang="en-US" dirty="0">
                <a:solidFill>
                  <a:srgbClr val="CCFF99"/>
                </a:solidFill>
                <a:latin typeface="Bookman Old Style" pitchFamily="18" charset="0"/>
              </a:rPr>
              <a:t>58</a:t>
            </a:r>
            <a:r>
              <a:rPr lang="en-US" dirty="0" smtClean="0">
                <a:solidFill>
                  <a:srgbClr val="CCFF99"/>
                </a:solidFill>
                <a:latin typeface="Bookman Old Style" pitchFamily="18" charset="0"/>
              </a:rPr>
              <a:t>%</a:t>
            </a:r>
            <a:r>
              <a:rPr lang="en-US" dirty="0" smtClean="0">
                <a:latin typeface="Bookman Old Style" pitchFamily="18" charset="0"/>
              </a:rPr>
              <a:t> </a:t>
            </a:r>
            <a:r>
              <a:rPr lang="en-US" dirty="0">
                <a:latin typeface="Bookman Old Style" pitchFamily="18" charset="0"/>
              </a:rPr>
              <a:t>	 </a:t>
            </a:r>
            <a:r>
              <a:rPr lang="en-US" dirty="0" smtClean="0">
                <a:latin typeface="Bookman Old Style" pitchFamily="18" charset="0"/>
              </a:rPr>
              <a:t>SY 47</a:t>
            </a:r>
            <a:r>
              <a:rPr lang="en-US" dirty="0">
                <a:latin typeface="Bookman Old Style" pitchFamily="18" charset="0"/>
              </a:rPr>
              <a:t>%  </a:t>
            </a:r>
            <a:r>
              <a:rPr lang="en-US" dirty="0">
                <a:solidFill>
                  <a:srgbClr val="FFFF00"/>
                </a:solidFill>
                <a:latin typeface="Bookman Old Style" pitchFamily="18" charset="0"/>
              </a:rPr>
              <a:t>41%  </a:t>
            </a:r>
            <a:r>
              <a:rPr lang="en-US" dirty="0">
                <a:solidFill>
                  <a:srgbClr val="CCFF99"/>
                </a:solidFill>
                <a:latin typeface="Bookman Old Style" pitchFamily="18" charset="0"/>
              </a:rPr>
              <a:t>45</a:t>
            </a:r>
            <a:r>
              <a:rPr lang="en-US" dirty="0" smtClean="0">
                <a:solidFill>
                  <a:srgbClr val="CCFF99"/>
                </a:solidFill>
                <a:latin typeface="Bookman Old Style" pitchFamily="18" charset="0"/>
              </a:rPr>
              <a:t>%</a:t>
            </a:r>
            <a:endParaRPr lang="en-US" dirty="0">
              <a:solidFill>
                <a:srgbClr val="CCFF99"/>
              </a:solidFill>
              <a:latin typeface="Bookman Old Style" pitchFamily="18" charset="0"/>
            </a:endParaRPr>
          </a:p>
        </p:txBody>
      </p:sp>
      <p:sp>
        <p:nvSpPr>
          <p:cNvPr id="5" name="TextBox 4"/>
          <p:cNvSpPr txBox="1"/>
          <p:nvPr/>
        </p:nvSpPr>
        <p:spPr>
          <a:xfrm>
            <a:off x="5257800" y="6324600"/>
            <a:ext cx="2895600" cy="400110"/>
          </a:xfrm>
          <a:prstGeom prst="rect">
            <a:avLst/>
          </a:prstGeom>
          <a:noFill/>
        </p:spPr>
        <p:txBody>
          <a:bodyPr wrap="square" rtlCol="0">
            <a:spAutoFit/>
          </a:bodyPr>
          <a:lstStyle/>
          <a:p>
            <a:r>
              <a:rPr lang="en-US" sz="2000" dirty="0" smtClean="0">
                <a:effectLst>
                  <a:outerShdw blurRad="38100" dist="38100" dir="2700000" algn="tl">
                    <a:srgbClr val="000000">
                      <a:alpha val="43137"/>
                    </a:srgbClr>
                  </a:outerShdw>
                </a:effectLst>
                <a:latin typeface="Bookman Old Style" pitchFamily="18" charset="0"/>
              </a:rPr>
              <a:t>2008 /</a:t>
            </a:r>
            <a:r>
              <a:rPr lang="en-US" sz="2000" dirty="0" smtClean="0">
                <a:solidFill>
                  <a:srgbClr val="92D050"/>
                </a:solidFill>
                <a:effectLst>
                  <a:outerShdw blurRad="38100" dist="38100" dir="2700000" algn="tl">
                    <a:srgbClr val="000000">
                      <a:alpha val="43137"/>
                    </a:srgbClr>
                  </a:outerShdw>
                </a:effectLst>
              </a:rPr>
              <a:t> </a:t>
            </a:r>
            <a:r>
              <a:rPr lang="en-US" sz="2000" dirty="0" smtClean="0">
                <a:solidFill>
                  <a:srgbClr val="FFFF00"/>
                </a:solidFill>
                <a:effectLst>
                  <a:outerShdw blurRad="38100" dist="38100" dir="2700000" algn="tl">
                    <a:srgbClr val="000000"/>
                  </a:outerShdw>
                </a:effectLst>
                <a:latin typeface="Bookman Old Style" pitchFamily="18" charset="0"/>
              </a:rPr>
              <a:t>2010 / </a:t>
            </a:r>
            <a:r>
              <a:rPr lang="en-US" sz="2000" dirty="0" smtClean="0">
                <a:solidFill>
                  <a:srgbClr val="CCFF99"/>
                </a:solidFill>
                <a:effectLst>
                  <a:outerShdw blurRad="38100" dist="38100" dir="2700000" algn="tl">
                    <a:srgbClr val="000000"/>
                  </a:outerShdw>
                </a:effectLst>
                <a:latin typeface="Bookman Old Style" pitchFamily="18" charset="0"/>
              </a:rPr>
              <a:t>2012</a:t>
            </a:r>
            <a:endParaRPr lang="en-US" sz="2000" dirty="0">
              <a:solidFill>
                <a:srgbClr val="CCFF99"/>
              </a:solidFill>
              <a:effectLst>
                <a:outerShdw blurRad="38100" dist="38100" dir="2700000" algn="tl">
                  <a:srgbClr val="000000"/>
                </a:outerShdw>
              </a:effectLst>
              <a:latin typeface="Bookman Old Style" pitchFamily="18" charset="0"/>
            </a:endParaRPr>
          </a:p>
        </p:txBody>
      </p:sp>
    </p:spTree>
  </p:cSld>
  <p:clrMapOvr>
    <a:masterClrMapping/>
  </p:clrMapOvr>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Thatch</Template>
  <TotalTime>1816</TotalTime>
  <Words>1247</Words>
  <Application>Microsoft Office PowerPoint</Application>
  <PresentationFormat>On-screen Show (4:3)</PresentationFormat>
  <Paragraphs>319</Paragraphs>
  <Slides>21</Slides>
  <Notes>6</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Thatch</vt:lpstr>
      <vt:lpstr>National Survey of Student Engagement (NSSE) Results Comparisons 2008/2010/2012</vt:lpstr>
      <vt:lpstr>What is NSSE and  What Does it Measure?</vt:lpstr>
      <vt:lpstr>NSSE Results</vt:lpstr>
      <vt:lpstr>NSSE Indicators of Effective Educational Practice</vt:lpstr>
      <vt:lpstr>Multi-Year Benchmark Comparison</vt:lpstr>
      <vt:lpstr>Multi-Year Benchmark Comparison</vt:lpstr>
      <vt:lpstr>How do we do in questions related to diversity?</vt:lpstr>
      <vt:lpstr>To what extent WCU prepared you</vt:lpstr>
      <vt:lpstr>How are doing in preparing our students to work effectively with others?</vt:lpstr>
      <vt:lpstr>Are we teaching students to make connections and think critically?</vt:lpstr>
      <vt:lpstr>Study Abroad</vt:lpstr>
      <vt:lpstr>Use of Technology</vt:lpstr>
      <vt:lpstr>Exercised or participated in physical fitness activities</vt:lpstr>
      <vt:lpstr>Supportive Campus Environment</vt:lpstr>
      <vt:lpstr>Quality of Interactions</vt:lpstr>
      <vt:lpstr>Advising</vt:lpstr>
      <vt:lpstr>PowerPoint Presentation</vt:lpstr>
      <vt:lpstr>Progression toward a degree</vt:lpstr>
      <vt:lpstr>How would you evaluate your entire educational experience at this institution?</vt:lpstr>
      <vt:lpstr>If you could start over again, would you go to the same institution you are now attending?</vt:lpstr>
      <vt:lpstr>Significance of Means and Effect Size</vt:lpstr>
    </vt:vector>
  </TitlesOfParts>
  <Company>West Chester University of PA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NSSE Data in Student Affairs</dc:title>
  <dc:creator>IMC</dc:creator>
  <cp:lastModifiedBy>Tech</cp:lastModifiedBy>
  <cp:revision>143</cp:revision>
  <dcterms:created xsi:type="dcterms:W3CDTF">2008-08-25T18:29:03Z</dcterms:created>
  <dcterms:modified xsi:type="dcterms:W3CDTF">2012-11-05T15:35:10Z</dcterms:modified>
</cp:coreProperties>
</file>