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20"/>
  </p:notesMasterIdLst>
  <p:sldIdLst>
    <p:sldId id="256" r:id="rId5"/>
    <p:sldId id="272" r:id="rId6"/>
    <p:sldId id="278" r:id="rId7"/>
    <p:sldId id="275" r:id="rId8"/>
    <p:sldId id="276" r:id="rId9"/>
    <p:sldId id="260" r:id="rId10"/>
    <p:sldId id="261" r:id="rId11"/>
    <p:sldId id="274" r:id="rId12"/>
    <p:sldId id="263" r:id="rId13"/>
    <p:sldId id="277" r:id="rId14"/>
    <p:sldId id="265" r:id="rId15"/>
    <p:sldId id="266" r:id="rId16"/>
    <p:sldId id="268" r:id="rId17"/>
    <p:sldId id="267" r:id="rId18"/>
    <p:sldId id="269" r:id="rId19"/>
  </p:sldIdLst>
  <p:sldSz cx="9144000" cy="5143500" type="screen16x9"/>
  <p:notesSz cx="6858000" cy="9144000"/>
  <p:embeddedFontLst>
    <p:embeddedFont>
      <p:font typeface="Montserrat" panose="020B0604020202020204" charset="0"/>
      <p:regular r:id="rId21"/>
      <p:bold r:id="rId22"/>
      <p:italic r:id="rId23"/>
      <p:boldItalic r:id="rId24"/>
    </p:embeddedFont>
    <p:embeddedFont>
      <p:font typeface="Lato"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94677" autoAdjust="0"/>
  </p:normalViewPr>
  <p:slideViewPr>
    <p:cSldViewPr snapToGrid="0">
      <p:cViewPr varScale="1">
        <p:scale>
          <a:sx n="140" d="100"/>
          <a:sy n="140" d="100"/>
        </p:scale>
        <p:origin x="96" y="104"/>
      </p:cViewPr>
      <p:guideLst>
        <p:guide orient="horz" pos="1620"/>
        <p:guide pos="2880"/>
      </p:guideLst>
    </p:cSldViewPr>
  </p:slideViewPr>
  <p:outlineViewPr>
    <p:cViewPr>
      <p:scale>
        <a:sx n="33" d="100"/>
        <a:sy n="33" d="100"/>
      </p:scale>
      <p:origin x="0" y="-10243"/>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6.fntdata"/><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5.fntdata"/><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providerId="Windows Live" clId="Web-{56683D5C-B6E8-4D32-8435-E0CB5AA943D0}"/>
    <pc:docChg chg="modSld sldOrd">
      <pc:chgData name="Guest User" userId="" providerId="Windows Live" clId="Web-{56683D5C-B6E8-4D32-8435-E0CB5AA943D0}" dt="2021-04-18T20:41:15.015" v="158" actId="20577"/>
      <pc:docMkLst>
        <pc:docMk/>
      </pc:docMkLst>
      <pc:sldChg chg="modSp">
        <pc:chgData name="Guest User" userId="" providerId="Windows Live" clId="Web-{56683D5C-B6E8-4D32-8435-E0CB5AA943D0}" dt="2021-04-18T20:23:39.826" v="23" actId="20577"/>
        <pc:sldMkLst>
          <pc:docMk/>
          <pc:sldMk cId="0" sldId="256"/>
        </pc:sldMkLst>
        <pc:spChg chg="mod">
          <ac:chgData name="Guest User" userId="" providerId="Windows Live" clId="Web-{56683D5C-B6E8-4D32-8435-E0CB5AA943D0}" dt="2021-04-18T20:23:39.826" v="23" actId="20577"/>
          <ac:spMkLst>
            <pc:docMk/>
            <pc:sldMk cId="0" sldId="256"/>
            <ac:spMk id="135" creationId="{00000000-0000-0000-0000-000000000000}"/>
          </ac:spMkLst>
        </pc:spChg>
      </pc:sldChg>
      <pc:sldChg chg="modSp">
        <pc:chgData name="Guest User" userId="" providerId="Windows Live" clId="Web-{56683D5C-B6E8-4D32-8435-E0CB5AA943D0}" dt="2021-04-18T20:26:33.409" v="67" actId="20577"/>
        <pc:sldMkLst>
          <pc:docMk/>
          <pc:sldMk cId="0" sldId="263"/>
        </pc:sldMkLst>
        <pc:spChg chg="mod">
          <ac:chgData name="Guest User" userId="" providerId="Windows Live" clId="Web-{56683D5C-B6E8-4D32-8435-E0CB5AA943D0}" dt="2021-04-18T20:26:33.409" v="67" actId="20577"/>
          <ac:spMkLst>
            <pc:docMk/>
            <pc:sldMk cId="0" sldId="263"/>
            <ac:spMk id="177" creationId="{00000000-0000-0000-0000-000000000000}"/>
          </ac:spMkLst>
        </pc:spChg>
      </pc:sldChg>
      <pc:sldChg chg="modSp">
        <pc:chgData name="Guest User" userId="" providerId="Windows Live" clId="Web-{56683D5C-B6E8-4D32-8435-E0CB5AA943D0}" dt="2021-04-18T20:27:09.410" v="69" actId="20577"/>
        <pc:sldMkLst>
          <pc:docMk/>
          <pc:sldMk cId="0" sldId="265"/>
        </pc:sldMkLst>
        <pc:spChg chg="mod">
          <ac:chgData name="Guest User" userId="" providerId="Windows Live" clId="Web-{56683D5C-B6E8-4D32-8435-E0CB5AA943D0}" dt="2021-04-18T20:27:09.410" v="69" actId="20577"/>
          <ac:spMkLst>
            <pc:docMk/>
            <pc:sldMk cId="0" sldId="265"/>
            <ac:spMk id="189" creationId="{00000000-0000-0000-0000-000000000000}"/>
          </ac:spMkLst>
        </pc:spChg>
      </pc:sldChg>
      <pc:sldChg chg="modSp">
        <pc:chgData name="Guest User" userId="" providerId="Windows Live" clId="Web-{56683D5C-B6E8-4D32-8435-E0CB5AA943D0}" dt="2021-04-18T20:29:51.964" v="101" actId="20577"/>
        <pc:sldMkLst>
          <pc:docMk/>
          <pc:sldMk cId="0" sldId="266"/>
        </pc:sldMkLst>
        <pc:spChg chg="mod">
          <ac:chgData name="Guest User" userId="" providerId="Windows Live" clId="Web-{56683D5C-B6E8-4D32-8435-E0CB5AA943D0}" dt="2021-04-18T20:29:51.964" v="101" actId="20577"/>
          <ac:spMkLst>
            <pc:docMk/>
            <pc:sldMk cId="0" sldId="266"/>
            <ac:spMk id="195" creationId="{00000000-0000-0000-0000-000000000000}"/>
          </ac:spMkLst>
        </pc:spChg>
      </pc:sldChg>
      <pc:sldChg chg="modSp ord">
        <pc:chgData name="Guest User" userId="" providerId="Windows Live" clId="Web-{56683D5C-B6E8-4D32-8435-E0CB5AA943D0}" dt="2021-04-18T20:41:15.015" v="158" actId="20577"/>
        <pc:sldMkLst>
          <pc:docMk/>
          <pc:sldMk cId="0" sldId="267"/>
        </pc:sldMkLst>
        <pc:spChg chg="mod">
          <ac:chgData name="Guest User" userId="" providerId="Windows Live" clId="Web-{56683D5C-B6E8-4D32-8435-E0CB5AA943D0}" dt="2021-04-18T20:41:15.015" v="158" actId="20577"/>
          <ac:spMkLst>
            <pc:docMk/>
            <pc:sldMk cId="0" sldId="267"/>
            <ac:spMk id="201" creationId="{00000000-0000-0000-0000-000000000000}"/>
          </ac:spMkLst>
        </pc:spChg>
      </pc:sldChg>
      <pc:sldChg chg="modSp">
        <pc:chgData name="Guest User" userId="" providerId="Windows Live" clId="Web-{56683D5C-B6E8-4D32-8435-E0CB5AA943D0}" dt="2021-04-18T20:29:07.132" v="91" actId="20577"/>
        <pc:sldMkLst>
          <pc:docMk/>
          <pc:sldMk cId="0" sldId="268"/>
        </pc:sldMkLst>
        <pc:spChg chg="mod">
          <ac:chgData name="Guest User" userId="" providerId="Windows Live" clId="Web-{56683D5C-B6E8-4D32-8435-E0CB5AA943D0}" dt="2021-04-18T20:29:07.132" v="91" actId="20577"/>
          <ac:spMkLst>
            <pc:docMk/>
            <pc:sldMk cId="0" sldId="268"/>
            <ac:spMk id="206" creationId="{00000000-0000-0000-0000-000000000000}"/>
          </ac:spMkLst>
        </pc:spChg>
      </pc:sldChg>
      <pc:sldChg chg="modSp">
        <pc:chgData name="Guest User" userId="" providerId="Windows Live" clId="Web-{56683D5C-B6E8-4D32-8435-E0CB5AA943D0}" dt="2021-04-18T20:32:39.516" v="157" actId="20577"/>
        <pc:sldMkLst>
          <pc:docMk/>
          <pc:sldMk cId="0" sldId="269"/>
        </pc:sldMkLst>
        <pc:spChg chg="mod">
          <ac:chgData name="Guest User" userId="" providerId="Windows Live" clId="Web-{56683D5C-B6E8-4D32-8435-E0CB5AA943D0}" dt="2021-04-18T20:32:39.516" v="157" actId="20577"/>
          <ac:spMkLst>
            <pc:docMk/>
            <pc:sldMk cId="0" sldId="269"/>
            <ac:spMk id="213" creationId="{00000000-0000-0000-0000-000000000000}"/>
          </ac:spMkLst>
        </pc:spChg>
      </pc:sldChg>
      <pc:sldChg chg="modSp">
        <pc:chgData name="Guest User" userId="" providerId="Windows Live" clId="Web-{56683D5C-B6E8-4D32-8435-E0CB5AA943D0}" dt="2021-04-18T20:26:10.252" v="64" actId="20577"/>
        <pc:sldMkLst>
          <pc:docMk/>
          <pc:sldMk cId="2588262142" sldId="274"/>
        </pc:sldMkLst>
        <pc:spChg chg="mod">
          <ac:chgData name="Guest User" userId="" providerId="Windows Live" clId="Web-{56683D5C-B6E8-4D32-8435-E0CB5AA943D0}" dt="2021-04-18T20:26:10.252" v="64" actId="20577"/>
          <ac:spMkLst>
            <pc:docMk/>
            <pc:sldMk cId="2588262142" sldId="274"/>
            <ac:spMk id="15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9ec4e2caf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9ec4e2caf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we add more about the affexx system? How can the naked eye detect facial expressions versus this system?*</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79ec4e2caf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79ec4e2caf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79ec4e2caf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79ec4e2caf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ce9bf43e3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ce9bf43e3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9ec4e2caf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9ec4e2ca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Should there be mention of parts of the brain responsible for facial expressions like there is mention of the pfc for ef or is there even research on that? (pons)</a:t>
            </a:r>
            <a:endParaRPr/>
          </a:p>
        </p:txBody>
      </p:sp>
    </p:spTree>
    <p:extLst>
      <p:ext uri="{BB962C8B-B14F-4D97-AF65-F5344CB8AC3E}">
        <p14:creationId xmlns:p14="http://schemas.microsoft.com/office/powerpoint/2010/main" val="371436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9ec4e2ca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9ec4e2c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5181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79ec4e2ca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79ec4e2ca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you remind me of the findings of if levels are higher than usual or if they are really high and then drop to below basal levels? Is there a way to see the patterns normally with the levels abnormally?</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9ec4e2caf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9ec4e2ca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Use poverty and hpa system section of ef paper</a:t>
            </a:r>
            <a:endParaRPr/>
          </a:p>
          <a:p>
            <a:pPr marL="0" lvl="0" indent="0" algn="l" rtl="0">
              <a:spcBef>
                <a:spcPts val="0"/>
              </a:spcBef>
              <a:spcAft>
                <a:spcPts val="0"/>
              </a:spcAft>
              <a:buNone/>
            </a:pPr>
            <a:r>
              <a:rPr lang="en"/>
              <a:t>Would it be that since poverty creates an environment where chronic stress is prevalent, this stress affects the child psychologically and physiologically, thus impacting development by hindering or delaying it (should I include examples?)?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9ec4e2ca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9ec4e2c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69894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9ec4e2caf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9ec4e2ca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Should there be mention of parts of the brain responsible for facial expressions like there is mention of the pfc for ef or is there even research on that? (pons)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79ec4e2caf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79ec4e2caf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0173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79ec4e2caf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79ec4e2caf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3.tm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3433725" y="464150"/>
            <a:ext cx="5017500" cy="2690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3200" dirty="0"/>
              <a:t>Stress Hormone Cortisol Relates to Emotion Expression for Young Children facing Economic Hardship</a:t>
            </a:r>
            <a:endParaRPr sz="3200" dirty="0"/>
          </a:p>
        </p:txBody>
      </p:sp>
      <p:sp>
        <p:nvSpPr>
          <p:cNvPr id="135" name="Google Shape;135;p13"/>
          <p:cNvSpPr txBox="1">
            <a:spLocks noGrp="1"/>
          </p:cNvSpPr>
          <p:nvPr>
            <p:ph type="subTitle" idx="1"/>
          </p:nvPr>
        </p:nvSpPr>
        <p:spPr>
          <a:xfrm>
            <a:off x="3887475" y="3523675"/>
            <a:ext cx="4110000" cy="1324800"/>
          </a:xfrm>
          <a:prstGeom prst="rect">
            <a:avLst/>
          </a:prstGeom>
        </p:spPr>
        <p:txBody>
          <a:bodyPr spcFirstLastPara="1" wrap="square" lIns="91425" tIns="91425" rIns="91425" bIns="91425" anchor="t" anchorCtr="0">
            <a:noAutofit/>
          </a:bodyPr>
          <a:lstStyle/>
          <a:p>
            <a:pPr marL="0" indent="0" algn="ctr">
              <a:lnSpc>
                <a:spcPct val="80000"/>
              </a:lnSpc>
              <a:buSzPts val="523"/>
            </a:pPr>
            <a:r>
              <a:rPr lang="en" sz="1500" dirty="0">
                <a:latin typeface="Montserrat"/>
              </a:rPr>
              <a:t>Corinne Yost, Jessa Malatesta, Alyssa Allen, Zachary Weaver, Keara Hennesey, Kaytlin Landis-Rotondi, &amp; Mallory Garnett</a:t>
            </a:r>
            <a:endParaRPr sz="1500" dirty="0">
              <a:latin typeface="Montserrat"/>
            </a:endParaRPr>
          </a:p>
          <a:p>
            <a:pPr marL="0" lvl="0" indent="0" algn="ctr" rtl="0">
              <a:lnSpc>
                <a:spcPct val="80000"/>
              </a:lnSpc>
              <a:spcBef>
                <a:spcPts val="0"/>
              </a:spcBef>
              <a:spcAft>
                <a:spcPts val="0"/>
              </a:spcAft>
              <a:buSzPts val="523"/>
              <a:buNone/>
            </a:pPr>
            <a:endParaRPr sz="1517" dirty="0">
              <a:latin typeface="Montserrat" panose="020B0604020202020204" charset="0"/>
            </a:endParaRPr>
          </a:p>
          <a:p>
            <a:pPr marL="0" lvl="0" indent="0" algn="ctr" rtl="0">
              <a:lnSpc>
                <a:spcPct val="80000"/>
              </a:lnSpc>
              <a:spcBef>
                <a:spcPts val="0"/>
              </a:spcBef>
              <a:spcAft>
                <a:spcPts val="0"/>
              </a:spcAft>
              <a:buSzPts val="523"/>
              <a:buNone/>
            </a:pPr>
            <a:r>
              <a:rPr lang="en" sz="1517" dirty="0">
                <a:latin typeface="Montserrat" panose="020B0604020202020204" charset="0"/>
              </a:rPr>
              <a:t>Faculty Mentor: Eleanor Brown</a:t>
            </a:r>
            <a:endParaRPr sz="2117" dirty="0">
              <a:latin typeface="Montserrat" panose="020B06040202020202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2"/>
          <p:cNvSpPr txBox="1">
            <a:spLocks noGrp="1"/>
          </p:cNvSpPr>
          <p:nvPr>
            <p:ph type="title"/>
          </p:nvPr>
        </p:nvSpPr>
        <p:spPr>
          <a:xfrm>
            <a:off x="1052550" y="145777"/>
            <a:ext cx="7038900" cy="914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200" dirty="0"/>
              <a:t>Present Study</a:t>
            </a:r>
            <a:endParaRPr sz="2200" dirty="0"/>
          </a:p>
        </p:txBody>
      </p:sp>
      <p:sp>
        <p:nvSpPr>
          <p:cNvPr id="189" name="Google Shape;189;p22"/>
          <p:cNvSpPr txBox="1">
            <a:spLocks noGrp="1"/>
          </p:cNvSpPr>
          <p:nvPr>
            <p:ph type="body" idx="1"/>
          </p:nvPr>
        </p:nvSpPr>
        <p:spPr>
          <a:xfrm>
            <a:off x="935118" y="734413"/>
            <a:ext cx="7742739" cy="4263310"/>
          </a:xfrm>
          <a:prstGeom prst="rect">
            <a:avLst/>
          </a:prstGeom>
        </p:spPr>
        <p:txBody>
          <a:bodyPr spcFirstLastPara="1" wrap="square" lIns="91425" tIns="91425" rIns="91425" bIns="91425" anchor="t" anchorCtr="0">
            <a:normAutofit/>
          </a:bodyPr>
          <a:lstStyle/>
          <a:p>
            <a:pPr marL="114300" lvl="0" indent="0" algn="l" rtl="0">
              <a:spcBef>
                <a:spcPts val="0"/>
              </a:spcBef>
              <a:spcAft>
                <a:spcPts val="0"/>
              </a:spcAft>
              <a:buSzPts val="1800"/>
              <a:buNone/>
            </a:pPr>
            <a:r>
              <a:rPr lang="en" sz="1800" dirty="0">
                <a:latin typeface="Montserrat" panose="020B0604020202020204" charset="0"/>
              </a:rPr>
              <a:t>Extension of broad investigation of Brown et al.</a:t>
            </a:r>
          </a:p>
          <a:p>
            <a:pPr marL="114300" lvl="0" indent="0" algn="l" rtl="0">
              <a:spcBef>
                <a:spcPts val="0"/>
              </a:spcBef>
              <a:spcAft>
                <a:spcPts val="0"/>
              </a:spcAft>
              <a:buSzPts val="1800"/>
              <a:buNone/>
            </a:pPr>
            <a:endParaRPr lang="en" sz="800" dirty="0">
              <a:latin typeface="Montserrat" panose="020B0604020202020204" charset="0"/>
            </a:endParaRPr>
          </a:p>
          <a:p>
            <a:pPr marL="114300" indent="0">
              <a:lnSpc>
                <a:spcPct val="114999"/>
              </a:lnSpc>
              <a:buSzPts val="1800"/>
              <a:buNone/>
            </a:pPr>
            <a:r>
              <a:rPr lang="en" sz="1800" dirty="0">
                <a:latin typeface="Montserrat"/>
              </a:rPr>
              <a:t>Focus on preschool children facing economic hardship</a:t>
            </a:r>
          </a:p>
          <a:p>
            <a:pPr marL="114300" indent="0">
              <a:lnSpc>
                <a:spcPct val="114999"/>
              </a:lnSpc>
              <a:buSzPts val="1800"/>
              <a:buNone/>
            </a:pPr>
            <a:endParaRPr lang="en" sz="1800" dirty="0">
              <a:latin typeface="Montserrat"/>
            </a:endParaRPr>
          </a:p>
          <a:p>
            <a:pPr marL="114300" indent="0">
              <a:lnSpc>
                <a:spcPct val="114999"/>
              </a:lnSpc>
              <a:buNone/>
            </a:pPr>
            <a:r>
              <a:rPr lang="en" sz="1800" dirty="0">
                <a:latin typeface="Montserrat"/>
              </a:rPr>
              <a:t>Examines relations between cortisol and emotion expression and behavior</a:t>
            </a:r>
            <a:endParaRPr lang="en-US" sz="1800" dirty="0"/>
          </a:p>
          <a:p>
            <a:pPr marL="114300" indent="0">
              <a:lnSpc>
                <a:spcPct val="114999"/>
              </a:lnSpc>
              <a:buNone/>
            </a:pPr>
            <a:endParaRPr lang="en" sz="1800" dirty="0"/>
          </a:p>
          <a:p>
            <a:pPr marL="114300" indent="0">
              <a:lnSpc>
                <a:spcPct val="114999"/>
              </a:lnSpc>
              <a:buSzPts val="1800"/>
              <a:buNone/>
            </a:pPr>
            <a:r>
              <a:rPr lang="en" sz="1800" dirty="0">
                <a:latin typeface="Montserrat"/>
              </a:rPr>
              <a:t>Utilizes HPA end factor cortisol as physiological marker of function and development as well as parent demographic interview and well validated observational coding system for child emotion expression and behavior</a:t>
            </a:r>
          </a:p>
          <a:p>
            <a:pPr marL="114300" lvl="0" indent="0" algn="l" rtl="0">
              <a:spcBef>
                <a:spcPts val="0"/>
              </a:spcBef>
              <a:spcAft>
                <a:spcPts val="0"/>
              </a:spcAft>
              <a:buSzPts val="1800"/>
              <a:buNone/>
            </a:pPr>
            <a:endParaRPr lang="en-US" sz="800" dirty="0">
              <a:latin typeface="Montserrat" panose="020B0604020202020204" charset="0"/>
            </a:endParaRPr>
          </a:p>
          <a:p>
            <a:pPr marL="114300" lvl="0" indent="0" algn="l" rtl="0">
              <a:spcBef>
                <a:spcPts val="0"/>
              </a:spcBef>
              <a:spcAft>
                <a:spcPts val="0"/>
              </a:spcAft>
              <a:buSzPts val="1800"/>
              <a:buNone/>
            </a:pPr>
            <a:endParaRPr sz="1800" dirty="0">
              <a:latin typeface="Montserrat" panose="020B0604020202020204" charset="0"/>
            </a:endParaRPr>
          </a:p>
        </p:txBody>
      </p:sp>
    </p:spTree>
    <p:extLst>
      <p:ext uri="{BB962C8B-B14F-4D97-AF65-F5344CB8AC3E}">
        <p14:creationId xmlns:p14="http://schemas.microsoft.com/office/powerpoint/2010/main" val="1817790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2"/>
          <p:cNvSpPr txBox="1">
            <a:spLocks noGrp="1"/>
          </p:cNvSpPr>
          <p:nvPr>
            <p:ph type="title"/>
          </p:nvPr>
        </p:nvSpPr>
        <p:spPr>
          <a:xfrm>
            <a:off x="1052550" y="145777"/>
            <a:ext cx="7038900" cy="914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200" dirty="0"/>
              <a:t>Participants</a:t>
            </a:r>
            <a:endParaRPr sz="2200" dirty="0"/>
          </a:p>
        </p:txBody>
      </p:sp>
      <p:sp>
        <p:nvSpPr>
          <p:cNvPr id="189" name="Google Shape;189;p22"/>
          <p:cNvSpPr txBox="1">
            <a:spLocks noGrp="1"/>
          </p:cNvSpPr>
          <p:nvPr>
            <p:ph type="body" idx="1"/>
          </p:nvPr>
        </p:nvSpPr>
        <p:spPr>
          <a:xfrm>
            <a:off x="1052550" y="862377"/>
            <a:ext cx="7038900" cy="2911200"/>
          </a:xfrm>
          <a:prstGeom prst="rect">
            <a:avLst/>
          </a:prstGeom>
        </p:spPr>
        <p:txBody>
          <a:bodyPr spcFirstLastPara="1" wrap="square" lIns="91425" tIns="91425" rIns="91425" bIns="91425" anchor="t" anchorCtr="0">
            <a:normAutofit/>
          </a:bodyPr>
          <a:lstStyle/>
          <a:p>
            <a:pPr marL="114300" lvl="0" indent="0" algn="l" rtl="0">
              <a:spcBef>
                <a:spcPts val="0"/>
              </a:spcBef>
              <a:spcAft>
                <a:spcPts val="0"/>
              </a:spcAft>
              <a:buSzPts val="1800"/>
              <a:buNone/>
            </a:pPr>
            <a:r>
              <a:rPr lang="en" sz="1800" dirty="0">
                <a:latin typeface="Montserrat"/>
              </a:rPr>
              <a:t>70 children attending a Head Start preschool in Philadelphia, PA</a:t>
            </a:r>
            <a:endParaRPr sz="1800" dirty="0">
              <a:latin typeface="Montserrat" panose="020B0604020202020204" charset="0"/>
            </a:endParaRPr>
          </a:p>
          <a:p>
            <a:pPr marL="114300" lvl="0" indent="0" algn="l" rtl="0">
              <a:spcBef>
                <a:spcPts val="0"/>
              </a:spcBef>
              <a:spcAft>
                <a:spcPts val="0"/>
              </a:spcAft>
              <a:buSzPts val="1800"/>
              <a:buNone/>
            </a:pPr>
            <a:r>
              <a:rPr lang="en" sz="1800" dirty="0">
                <a:latin typeface="Montserrat"/>
              </a:rPr>
              <a:t>Mean age = 4 years and 1 month</a:t>
            </a:r>
            <a:endParaRPr sz="1800" dirty="0">
              <a:latin typeface="Montserrat"/>
            </a:endParaRPr>
          </a:p>
          <a:p>
            <a:pPr marL="114300" lvl="0" indent="0" algn="l" rtl="0">
              <a:spcBef>
                <a:spcPts val="0"/>
              </a:spcBef>
              <a:spcAft>
                <a:spcPts val="0"/>
              </a:spcAft>
              <a:buSzPts val="1800"/>
              <a:buNone/>
            </a:pPr>
            <a:r>
              <a:rPr lang="en" sz="1800" dirty="0">
                <a:latin typeface="Montserrat" panose="020B0604020202020204" charset="0"/>
              </a:rPr>
              <a:t>52.3% female, and 47.7% male</a:t>
            </a:r>
            <a:endParaRPr sz="1800" dirty="0">
              <a:latin typeface="Montserrat" panose="020B0604020202020204" charset="0"/>
            </a:endParaRPr>
          </a:p>
          <a:p>
            <a:pPr marL="114300" lvl="0" indent="0" algn="l" rtl="0">
              <a:spcBef>
                <a:spcPts val="0"/>
              </a:spcBef>
              <a:spcAft>
                <a:spcPts val="0"/>
              </a:spcAft>
              <a:buSzPts val="1800"/>
              <a:buNone/>
            </a:pPr>
            <a:r>
              <a:rPr lang="en" sz="1800" dirty="0">
                <a:latin typeface="Montserrat"/>
              </a:rPr>
              <a:t>54.5% Black/ African American, 15.2% Latino/ Hispanic American, 10.3% Asian American, and 20.0% White/ European American</a:t>
            </a:r>
            <a:endParaRPr sz="1800" dirty="0">
              <a:latin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3"/>
          <p:cNvSpPr txBox="1">
            <a:spLocks noGrp="1"/>
          </p:cNvSpPr>
          <p:nvPr>
            <p:ph type="title"/>
          </p:nvPr>
        </p:nvSpPr>
        <p:spPr>
          <a:xfrm>
            <a:off x="975058" y="0"/>
            <a:ext cx="7038900" cy="697424"/>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200" dirty="0"/>
              <a:t>Procedure</a:t>
            </a:r>
            <a:endParaRPr sz="2200" dirty="0"/>
          </a:p>
        </p:txBody>
      </p:sp>
      <p:sp>
        <p:nvSpPr>
          <p:cNvPr id="195" name="Google Shape;195;p23"/>
          <p:cNvSpPr txBox="1">
            <a:spLocks noGrp="1"/>
          </p:cNvSpPr>
          <p:nvPr>
            <p:ph type="body" idx="1"/>
          </p:nvPr>
        </p:nvSpPr>
        <p:spPr>
          <a:xfrm>
            <a:off x="1052550" y="627681"/>
            <a:ext cx="7820230" cy="4300779"/>
          </a:xfrm>
          <a:prstGeom prst="rect">
            <a:avLst/>
          </a:prstGeom>
        </p:spPr>
        <p:txBody>
          <a:bodyPr spcFirstLastPara="1" wrap="square" lIns="91425" tIns="91425" rIns="91425" bIns="91425" anchor="t" anchorCtr="0">
            <a:normAutofit lnSpcReduction="10000"/>
          </a:bodyPr>
          <a:lstStyle/>
          <a:p>
            <a:pPr marL="114300" lvl="0" indent="0" algn="l" rtl="0">
              <a:spcBef>
                <a:spcPts val="0"/>
              </a:spcBef>
              <a:spcAft>
                <a:spcPts val="0"/>
              </a:spcAft>
              <a:buSzPts val="1800"/>
              <a:buNone/>
            </a:pPr>
            <a:r>
              <a:rPr lang="en" sz="1800" dirty="0">
                <a:latin typeface="Montserrat" panose="020B0604020202020204" charset="0"/>
              </a:rPr>
              <a:t>All procedures approved by WCU IRB</a:t>
            </a:r>
            <a:endParaRPr sz="1800" dirty="0">
              <a:latin typeface="Montserrat" panose="020B0604020202020204" charset="0"/>
            </a:endParaRPr>
          </a:p>
          <a:p>
            <a:pPr marL="114300" lvl="0" indent="0" algn="l" rtl="0">
              <a:spcBef>
                <a:spcPts val="0"/>
              </a:spcBef>
              <a:spcAft>
                <a:spcPts val="0"/>
              </a:spcAft>
              <a:buSzPts val="1800"/>
              <a:buNone/>
            </a:pPr>
            <a:r>
              <a:rPr lang="en" sz="1800" dirty="0">
                <a:latin typeface="Montserrat"/>
              </a:rPr>
              <a:t>Study included:</a:t>
            </a:r>
            <a:endParaRPr sz="1800" dirty="0">
              <a:latin typeface="Montserrat" panose="020B0604020202020204" charset="0"/>
            </a:endParaRPr>
          </a:p>
          <a:p>
            <a:pPr marL="914400" lvl="0" indent="-342900" algn="l" rtl="0">
              <a:spcBef>
                <a:spcPts val="0"/>
              </a:spcBef>
              <a:spcAft>
                <a:spcPts val="0"/>
              </a:spcAft>
              <a:buSzPct val="100000"/>
              <a:buFont typeface="Courier New" panose="02070309020205020404" pitchFamily="49" charset="0"/>
              <a:buChar char="o"/>
            </a:pPr>
            <a:r>
              <a:rPr lang="en" sz="1600" dirty="0">
                <a:latin typeface="Montserrat" panose="020B0604020202020204" charset="0"/>
              </a:rPr>
              <a:t>Parent demographic interviews at start of school year</a:t>
            </a:r>
            <a:endParaRPr sz="1600" dirty="0">
              <a:latin typeface="Montserrat" panose="020B0604020202020204" charset="0"/>
            </a:endParaRPr>
          </a:p>
          <a:p>
            <a:pPr marL="914400" indent="-342900">
              <a:buSzPct val="100000"/>
              <a:buFont typeface="Courier New" panose="02070309020205020404" pitchFamily="49" charset="0"/>
              <a:buChar char="o"/>
            </a:pPr>
            <a:r>
              <a:rPr lang="en" sz="1600" dirty="0">
                <a:latin typeface="Montserrat"/>
              </a:rPr>
              <a:t>Measurement of child cortisol levels via salivary assay 4 times a day on 6 different days throughout school year</a:t>
            </a:r>
            <a:endParaRPr sz="1600" dirty="0">
              <a:latin typeface="Montserrat" panose="020B0604020202020204" charset="0"/>
            </a:endParaRPr>
          </a:p>
          <a:p>
            <a:pPr marL="914400" lvl="0" indent="-342900" algn="l" rtl="0">
              <a:spcBef>
                <a:spcPts val="0"/>
              </a:spcBef>
              <a:spcAft>
                <a:spcPts val="0"/>
              </a:spcAft>
              <a:buSzPct val="100000"/>
              <a:buFont typeface="Courier New" panose="02070309020205020404" pitchFamily="49" charset="0"/>
              <a:buChar char="o"/>
            </a:pPr>
            <a:r>
              <a:rPr lang="en" sz="1600" dirty="0">
                <a:latin typeface="Montserrat" panose="020B0604020202020204" charset="0"/>
              </a:rPr>
              <a:t>Coding of children’s emotion expression within classes prior to cortisol measurement using AFFEX (Izard, Dougherty, &amp; Hembree, 1989)</a:t>
            </a:r>
          </a:p>
          <a:p>
            <a:pPr marL="571500" lvl="0" indent="0" algn="l" rtl="0">
              <a:spcBef>
                <a:spcPts val="0"/>
              </a:spcBef>
              <a:spcAft>
                <a:spcPts val="0"/>
              </a:spcAft>
              <a:buSzPct val="100000"/>
              <a:buNone/>
            </a:pPr>
            <a:endParaRPr lang="en" sz="800" dirty="0">
              <a:latin typeface="Montserrat" panose="020B0604020202020204" charset="0"/>
            </a:endParaRPr>
          </a:p>
          <a:p>
            <a:pPr marL="114300" marR="0" lvl="0" indent="0" algn="l" defTabSz="914400" rtl="0" eaLnBrk="1" fontAlgn="auto" latinLnBrk="0" hangingPunct="1">
              <a:lnSpc>
                <a:spcPct val="115000"/>
              </a:lnSpc>
              <a:spcBef>
                <a:spcPts val="0"/>
              </a:spcBef>
              <a:spcAft>
                <a:spcPts val="0"/>
              </a:spcAft>
              <a:buClr>
                <a:srgbClr val="FFFFFF"/>
              </a:buClr>
              <a:buSzPts val="1800"/>
              <a:buFont typeface="Lato"/>
              <a:buNone/>
              <a:tabLst/>
              <a:defRPr/>
            </a:pPr>
            <a:r>
              <a:rPr kumimoji="0" lang="en-US" sz="1800" b="0" i="0" u="none" strike="noStrike" kern="0" cap="none" spc="0" normalizeH="0" baseline="0" noProof="0" dirty="0">
                <a:ln>
                  <a:noFill/>
                </a:ln>
                <a:solidFill>
                  <a:srgbClr val="FFFFFF"/>
                </a:solidFill>
                <a:effectLst/>
                <a:uLnTx/>
                <a:uFillTx/>
                <a:latin typeface="Montserrat" panose="020B0604020202020204" charset="0"/>
                <a:cs typeface="Lato"/>
                <a:sym typeface="Lato"/>
              </a:rPr>
              <a:t>AFFEX coding system:</a:t>
            </a:r>
          </a:p>
          <a:p>
            <a:pPr marL="857250" lvl="1" indent="-285750">
              <a:buClr>
                <a:srgbClr val="FFFFFF"/>
              </a:buClr>
              <a:buSzPts val="1800"/>
              <a:defRPr/>
            </a:pPr>
            <a:r>
              <a:rPr lang="en" sz="1600" dirty="0">
                <a:latin typeface="Montserrat" panose="020B0604020202020204" charset="0"/>
              </a:rPr>
              <a:t>Grounded in DET</a:t>
            </a:r>
          </a:p>
          <a:p>
            <a:pPr marL="857250" lvl="1" indent="-285750">
              <a:buClr>
                <a:srgbClr val="FFFFFF"/>
              </a:buClr>
              <a:buSzPts val="1800"/>
              <a:defRPr/>
            </a:pPr>
            <a:r>
              <a:rPr lang="en-US" sz="1600" dirty="0">
                <a:latin typeface="Montserrat" panose="020B0604020202020204" charset="0"/>
              </a:rPr>
              <a:t>Provides a sufficiently reliable and time-efficient affect expression identification system </a:t>
            </a:r>
          </a:p>
          <a:p>
            <a:pPr marL="857250" lvl="1" indent="-285750">
              <a:buClr>
                <a:srgbClr val="FFFFFF"/>
              </a:buClr>
              <a:buSzPts val="1800"/>
              <a:defRPr/>
            </a:pPr>
            <a:r>
              <a:rPr lang="en-US" sz="1600" dirty="0">
                <a:latin typeface="Montserrat"/>
              </a:rPr>
              <a:t>Based on cross-cultural research, and developmental studies of infants and young children</a:t>
            </a:r>
          </a:p>
          <a:p>
            <a:pPr marL="571500" lvl="1" indent="0">
              <a:lnSpc>
                <a:spcPct val="114999"/>
              </a:lnSpc>
              <a:buClr>
                <a:srgbClr val="FFFFFF"/>
              </a:buClr>
              <a:buSzPts val="1800"/>
              <a:buNone/>
              <a:defRPr/>
            </a:pPr>
            <a:endParaRPr lang="en-US" sz="1600" dirty="0">
              <a:latin typeface="Montserrat" panose="020B0604020202020204" charset="0"/>
            </a:endParaRPr>
          </a:p>
          <a:p>
            <a:pPr marL="857250" lvl="1" indent="-285750">
              <a:buClr>
                <a:srgbClr val="FFFFFF"/>
              </a:buClr>
              <a:buSzPts val="1800"/>
              <a:defRPr/>
            </a:pPr>
            <a:endParaRPr lang="en-US" sz="1400" dirty="0">
              <a:latin typeface="Montserrat" panose="020B0604020202020204" charset="0"/>
            </a:endParaRPr>
          </a:p>
          <a:p>
            <a:pPr marL="857250" lvl="1" indent="-285750">
              <a:buClr>
                <a:srgbClr val="FFFFFF"/>
              </a:buClr>
              <a:buSzPts val="1800"/>
              <a:defRPr/>
            </a:pPr>
            <a:endParaRPr lang="en" sz="1400" dirty="0">
              <a:latin typeface="Montserrat" panose="020B06040202020202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5"/>
          <p:cNvSpPr txBox="1">
            <a:spLocks noGrp="1"/>
          </p:cNvSpPr>
          <p:nvPr>
            <p:ph type="title"/>
          </p:nvPr>
        </p:nvSpPr>
        <p:spPr>
          <a:xfrm>
            <a:off x="1052550" y="207700"/>
            <a:ext cx="7038900" cy="914100"/>
          </a:xfrm>
          <a:prstGeom prst="rect">
            <a:avLst/>
          </a:prstGeom>
        </p:spPr>
        <p:txBody>
          <a:bodyPr spcFirstLastPara="1" wrap="square" lIns="91425" tIns="91425" rIns="91425" bIns="91425" anchor="t" anchorCtr="0">
            <a:normAutofit fontScale="90000"/>
          </a:bodyPr>
          <a:lstStyle/>
          <a:p>
            <a:pPr algn="ctr"/>
            <a:r>
              <a:rPr lang="en" dirty="0"/>
              <a:t>Descriptive Statistics and </a:t>
            </a:r>
            <a:br>
              <a:rPr lang="en" dirty="0"/>
            </a:br>
            <a:r>
              <a:rPr lang="en" dirty="0"/>
              <a:t>Zero-order Correlations</a:t>
            </a:r>
          </a:p>
        </p:txBody>
      </p:sp>
      <p:pic>
        <p:nvPicPr>
          <p:cNvPr id="4" name="Picture 3" descr="Graphical user interface, Word&#10;&#10;Description automatically generated">
            <a:extLst>
              <a:ext uri="{FF2B5EF4-FFF2-40B4-BE49-F238E27FC236}">
                <a16:creationId xmlns:a16="http://schemas.microsoft.com/office/drawing/2014/main" id="{56512D3B-10E3-467F-ADB1-27FCE69A74A7}"/>
              </a:ext>
            </a:extLst>
          </p:cNvPr>
          <p:cNvPicPr>
            <a:picLocks noChangeAspect="1"/>
          </p:cNvPicPr>
          <p:nvPr/>
        </p:nvPicPr>
        <p:blipFill rotWithShape="1">
          <a:blip r:embed="rId3"/>
          <a:srcRect l="18389" t="19460" r="58560" b="35876"/>
          <a:stretch/>
        </p:blipFill>
        <p:spPr>
          <a:xfrm>
            <a:off x="6719849" y="1771748"/>
            <a:ext cx="2107770" cy="2208507"/>
          </a:xfrm>
          <a:prstGeom prst="rect">
            <a:avLst/>
          </a:prstGeom>
        </p:spPr>
      </p:pic>
      <p:pic>
        <p:nvPicPr>
          <p:cNvPr id="8" name="Picture 7" descr="Calendar&#10;&#10;Description automatically generated">
            <a:extLst>
              <a:ext uri="{FF2B5EF4-FFF2-40B4-BE49-F238E27FC236}">
                <a16:creationId xmlns:a16="http://schemas.microsoft.com/office/drawing/2014/main" id="{669E3461-9194-4DEF-85EB-00E01646A215}"/>
              </a:ext>
            </a:extLst>
          </p:cNvPr>
          <p:cNvPicPr>
            <a:picLocks noChangeAspect="1"/>
          </p:cNvPicPr>
          <p:nvPr/>
        </p:nvPicPr>
        <p:blipFill rotWithShape="1">
          <a:blip r:embed="rId4"/>
          <a:srcRect l="14781" t="22465" r="15781" b="19391"/>
          <a:stretch/>
        </p:blipFill>
        <p:spPr>
          <a:xfrm>
            <a:off x="231141" y="1447864"/>
            <a:ext cx="6307810" cy="285627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4"/>
          <p:cNvSpPr txBox="1">
            <a:spLocks noGrp="1"/>
          </p:cNvSpPr>
          <p:nvPr>
            <p:ph type="title"/>
          </p:nvPr>
        </p:nvSpPr>
        <p:spPr>
          <a:xfrm>
            <a:off x="1052550" y="-83901"/>
            <a:ext cx="7038900" cy="727081"/>
          </a:xfrm>
          <a:prstGeom prst="rect">
            <a:avLst/>
          </a:prstGeom>
        </p:spPr>
        <p:txBody>
          <a:bodyPr spcFirstLastPara="1" wrap="square" lIns="91425" tIns="91425" rIns="91425" bIns="91425" anchor="t" anchorCtr="0">
            <a:normAutofit/>
          </a:bodyPr>
          <a:lstStyle/>
          <a:p>
            <a:pPr marL="0" lvl="0" indent="0" algn="ctr" rtl="0">
              <a:lnSpc>
                <a:spcPct val="115000"/>
              </a:lnSpc>
              <a:spcBef>
                <a:spcPts val="1200"/>
              </a:spcBef>
              <a:spcAft>
                <a:spcPts val="0"/>
              </a:spcAft>
              <a:buNone/>
            </a:pPr>
            <a:r>
              <a:rPr lang="en" sz="2200" dirty="0"/>
              <a:t>Results</a:t>
            </a:r>
            <a:endParaRPr sz="2200" dirty="0"/>
          </a:p>
          <a:p>
            <a:pPr marL="0" lvl="0" indent="0" algn="ctr" rtl="0">
              <a:spcBef>
                <a:spcPts val="0"/>
              </a:spcBef>
              <a:spcAft>
                <a:spcPts val="0"/>
              </a:spcAft>
              <a:buNone/>
            </a:pPr>
            <a:endParaRPr dirty="0"/>
          </a:p>
        </p:txBody>
      </p:sp>
      <p:sp>
        <p:nvSpPr>
          <p:cNvPr id="201" name="Google Shape;201;p24"/>
          <p:cNvSpPr txBox="1">
            <a:spLocks noGrp="1"/>
          </p:cNvSpPr>
          <p:nvPr>
            <p:ph type="body" idx="1"/>
          </p:nvPr>
        </p:nvSpPr>
        <p:spPr>
          <a:xfrm>
            <a:off x="1052550" y="503696"/>
            <a:ext cx="8091450" cy="3967565"/>
          </a:xfrm>
          <a:prstGeom prst="rect">
            <a:avLst/>
          </a:prstGeom>
        </p:spPr>
        <p:txBody>
          <a:bodyPr spcFirstLastPara="1" wrap="square" lIns="91425" tIns="91425" rIns="91425" bIns="91425" anchor="t" anchorCtr="0">
            <a:normAutofit/>
          </a:bodyPr>
          <a:lstStyle/>
          <a:p>
            <a:pPr marL="0" indent="0">
              <a:spcBef>
                <a:spcPts val="1200"/>
              </a:spcBef>
              <a:buNone/>
            </a:pPr>
            <a:r>
              <a:rPr lang="en" sz="1800" b="1" dirty="0">
                <a:solidFill>
                  <a:srgbClr val="FFFFFF"/>
                </a:solidFill>
                <a:latin typeface="Montserrat"/>
                <a:ea typeface="Montserrat"/>
                <a:cs typeface="Montserrat"/>
                <a:sym typeface="Montserrat"/>
              </a:rPr>
              <a:t>Zero-order correlations: </a:t>
            </a:r>
            <a:r>
              <a:rPr lang="en" sz="1800" dirty="0">
                <a:solidFill>
                  <a:srgbClr val="FFFFFF"/>
                </a:solidFill>
                <a:latin typeface="Montserrat"/>
                <a:ea typeface="Montserrat"/>
                <a:cs typeface="Montserrat"/>
                <a:sym typeface="Montserrat"/>
              </a:rPr>
              <a:t>Preliminary zero-order correlational analyses indicated that the lower cortisol related significantly to the emotion of interest and to behavior that was coded as within normal limits or overcontrolled as opposed to hyperactive. Higher cortisol related significantly to the emotion of anger and behavioral expression of defiance.</a:t>
            </a:r>
          </a:p>
          <a:p>
            <a:pPr marL="0" indent="0">
              <a:lnSpc>
                <a:spcPct val="114999"/>
              </a:lnSpc>
              <a:spcBef>
                <a:spcPts val="1200"/>
              </a:spcBef>
              <a:buNone/>
            </a:pPr>
            <a:r>
              <a:rPr lang="en" sz="1800" dirty="0">
                <a:latin typeface="Montserrat"/>
                <a:ea typeface="Montserrat"/>
                <a:cs typeface="Montserrat"/>
              </a:rPr>
              <a:t>We are in the process of acquiring statistical software that will allow us to carry out</a:t>
            </a:r>
            <a:r>
              <a:rPr lang="en-US" sz="1800" dirty="0">
                <a:latin typeface="Montserrat"/>
                <a:ea typeface="Montserrat"/>
                <a:cs typeface="Montserrat"/>
              </a:rPr>
              <a:t> more sophisticated analyses that will appropriately account for the nested structure of these data, with observations of cortisol nested within children, nested within preschool classes. </a:t>
            </a:r>
            <a:endParaRPr lang="en" sz="1800" dirty="0">
              <a:ea typeface="Montserrat"/>
              <a:cs typeface="Montserrat"/>
            </a:endParaRPr>
          </a:p>
          <a:p>
            <a:pPr marL="0" indent="0">
              <a:lnSpc>
                <a:spcPct val="114999"/>
              </a:lnSpc>
              <a:spcBef>
                <a:spcPts val="1200"/>
              </a:spcBef>
              <a:buNone/>
            </a:pPr>
            <a:endParaRPr lang="en" sz="1800" dirty="0">
              <a:solidFill>
                <a:srgbClr val="FFFFFF"/>
              </a:solidFill>
              <a:latin typeface="Montserrat"/>
              <a:ea typeface="Montserrat"/>
              <a:cs typeface="Montserrat"/>
            </a:endParaRPr>
          </a:p>
        </p:txBody>
      </p:sp>
      <p:sp>
        <p:nvSpPr>
          <p:cNvPr id="4" name="TextBox 3">
            <a:extLst>
              <a:ext uri="{FF2B5EF4-FFF2-40B4-BE49-F238E27FC236}">
                <a16:creationId xmlns:a16="http://schemas.microsoft.com/office/drawing/2014/main" id="{B16DFA56-7AA7-47A6-81DC-2F989066430C}"/>
              </a:ext>
            </a:extLst>
          </p:cNvPr>
          <p:cNvSpPr txBox="1"/>
          <p:nvPr/>
        </p:nvSpPr>
        <p:spPr>
          <a:xfrm>
            <a:off x="2255003" y="2571750"/>
            <a:ext cx="6625525" cy="2395457"/>
          </a:xfrm>
          <a:prstGeom prst="rect">
            <a:avLst/>
          </a:prstGeom>
          <a:noFill/>
        </p:spPr>
        <p:txBody>
          <a:bodyPr wrap="square" rtlCol="0">
            <a:spAutoFit/>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26"/>
          <p:cNvSpPr txBox="1">
            <a:spLocks noGrp="1"/>
          </p:cNvSpPr>
          <p:nvPr>
            <p:ph type="title"/>
          </p:nvPr>
        </p:nvSpPr>
        <p:spPr>
          <a:xfrm>
            <a:off x="1052550" y="114711"/>
            <a:ext cx="7038900" cy="914100"/>
          </a:xfrm>
          <a:prstGeom prst="rect">
            <a:avLst/>
          </a:prstGeom>
        </p:spPr>
        <p:txBody>
          <a:bodyPr spcFirstLastPara="1" wrap="square" lIns="91425" tIns="91425" rIns="91425" bIns="91425" anchor="t" anchorCtr="0">
            <a:normAutofit/>
          </a:bodyPr>
          <a:lstStyle/>
          <a:p>
            <a:pPr algn="ctr"/>
            <a:r>
              <a:rPr lang="en" dirty="0"/>
              <a:t>Summary and Implications</a:t>
            </a:r>
            <a:endParaRPr lang="en-US" dirty="0"/>
          </a:p>
        </p:txBody>
      </p:sp>
      <p:sp>
        <p:nvSpPr>
          <p:cNvPr id="213" name="Google Shape;213;p26"/>
          <p:cNvSpPr txBox="1">
            <a:spLocks noGrp="1"/>
          </p:cNvSpPr>
          <p:nvPr>
            <p:ph type="body" idx="1"/>
          </p:nvPr>
        </p:nvSpPr>
        <p:spPr>
          <a:xfrm>
            <a:off x="1052550" y="571761"/>
            <a:ext cx="8012624" cy="5672718"/>
          </a:xfrm>
          <a:prstGeom prst="rect">
            <a:avLst/>
          </a:prstGeom>
        </p:spPr>
        <p:txBody>
          <a:bodyPr spcFirstLastPara="1" wrap="square" lIns="91425" tIns="91425" rIns="91425" bIns="91425" anchor="t" anchorCtr="0">
            <a:noAutofit/>
          </a:bodyPr>
          <a:lstStyle/>
          <a:p>
            <a:pPr marL="0" indent="0">
              <a:spcAft>
                <a:spcPts val="1200"/>
              </a:spcAft>
              <a:buNone/>
            </a:pPr>
            <a:r>
              <a:rPr lang="en-US" sz="1600" dirty="0">
                <a:latin typeface="Montserrat" panose="020B0604020202020204" charset="0"/>
              </a:rPr>
              <a:t>This is the first study we know of to examine relations between child cortisol levels and their observationally coded emotion expression and behavior</a:t>
            </a:r>
          </a:p>
          <a:p>
            <a:pPr marL="0" indent="0">
              <a:lnSpc>
                <a:spcPct val="114999"/>
              </a:lnSpc>
              <a:spcAft>
                <a:spcPts val="1200"/>
              </a:spcAft>
              <a:buNone/>
            </a:pPr>
            <a:r>
              <a:rPr lang="en-US" sz="1600" dirty="0">
                <a:latin typeface="Montserrat" panose="020B0604020202020204" charset="0"/>
              </a:rPr>
              <a:t>Preliminary results indicate that lower cortisol relates to the emotion of interest, and to behavior that is within normal limits or overcontrolled as opposed to hyperactive</a:t>
            </a:r>
          </a:p>
          <a:p>
            <a:pPr marL="0" indent="0">
              <a:lnSpc>
                <a:spcPct val="114999"/>
              </a:lnSpc>
              <a:spcAft>
                <a:spcPts val="1200"/>
              </a:spcAft>
              <a:buNone/>
            </a:pPr>
            <a:r>
              <a:rPr lang="en-US" sz="1600" dirty="0">
                <a:latin typeface="Montserrat" panose="020B0604020202020204" charset="0"/>
              </a:rPr>
              <a:t>Preliminary results further indicate that higher cortisol relates to the emotion of anger and to expressions of defiance</a:t>
            </a:r>
          </a:p>
          <a:p>
            <a:pPr marL="0" indent="0">
              <a:lnSpc>
                <a:spcPct val="114999"/>
              </a:lnSpc>
              <a:spcAft>
                <a:spcPts val="1200"/>
              </a:spcAft>
              <a:buNone/>
            </a:pPr>
            <a:r>
              <a:rPr lang="en-US" sz="1600" dirty="0">
                <a:latin typeface="Montserrat" panose="020B0604020202020204" charset="0"/>
              </a:rPr>
              <a:t>These results add uniquely to the current knowledge base and suggest that:</a:t>
            </a:r>
          </a:p>
          <a:p>
            <a:pPr>
              <a:lnSpc>
                <a:spcPct val="114999"/>
              </a:lnSpc>
              <a:spcAft>
                <a:spcPts val="1200"/>
              </a:spcAft>
              <a:buFont typeface="Courier New" panose="02070309020205020404" pitchFamily="49" charset="0"/>
              <a:buChar char="o"/>
            </a:pPr>
            <a:r>
              <a:rPr lang="en-US" sz="1400" dirty="0">
                <a:latin typeface="Montserrat"/>
              </a:rPr>
              <a:t>For children facing economic hardship, cortisol levels often are already elevated due to poverty-related stress and thus, those with higher cortisol in comparison to their peers may be at particular risk for difficulties</a:t>
            </a:r>
          </a:p>
          <a:p>
            <a:pPr>
              <a:lnSpc>
                <a:spcPct val="114999"/>
              </a:lnSpc>
              <a:spcAft>
                <a:spcPts val="1200"/>
              </a:spcAft>
              <a:buFont typeface="Courier New" panose="02070309020205020404" pitchFamily="49" charset="0"/>
              <a:buChar char="o"/>
            </a:pPr>
            <a:r>
              <a:rPr lang="en-US" sz="1400" dirty="0">
                <a:latin typeface="Montserrat"/>
              </a:rPr>
              <a:t>Interventions  that aim to lower stress levels for children facing economic hardship may be linked to positive changes in children's emotions and behavior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AA39C-6A1B-4CB8-A27D-5E24213F4A2D}"/>
              </a:ext>
            </a:extLst>
          </p:cNvPr>
          <p:cNvSpPr>
            <a:spLocks noGrp="1"/>
          </p:cNvSpPr>
          <p:nvPr>
            <p:ph type="title"/>
          </p:nvPr>
        </p:nvSpPr>
        <p:spPr>
          <a:xfrm>
            <a:off x="1052550" y="96280"/>
            <a:ext cx="7038900" cy="914100"/>
          </a:xfrm>
        </p:spPr>
        <p:txBody>
          <a:bodyPr>
            <a:normAutofit/>
          </a:bodyPr>
          <a:lstStyle/>
          <a:p>
            <a:pPr algn="ctr"/>
            <a:r>
              <a:rPr lang="en-US" sz="2200" dirty="0"/>
              <a:t>Acknowledgements</a:t>
            </a:r>
          </a:p>
        </p:txBody>
      </p:sp>
      <p:sp>
        <p:nvSpPr>
          <p:cNvPr id="3" name="Text Placeholder 2">
            <a:extLst>
              <a:ext uri="{FF2B5EF4-FFF2-40B4-BE49-F238E27FC236}">
                <a16:creationId xmlns:a16="http://schemas.microsoft.com/office/drawing/2014/main" id="{36720821-CDFD-41E6-AFC7-477F67D16D9C}"/>
              </a:ext>
            </a:extLst>
          </p:cNvPr>
          <p:cNvSpPr>
            <a:spLocks noGrp="1"/>
          </p:cNvSpPr>
          <p:nvPr>
            <p:ph type="body" idx="1"/>
          </p:nvPr>
        </p:nvSpPr>
        <p:spPr>
          <a:xfrm>
            <a:off x="1052550" y="767173"/>
            <a:ext cx="7038900" cy="3762096"/>
          </a:xfrm>
        </p:spPr>
        <p:txBody>
          <a:bodyPr>
            <a:noAutofit/>
          </a:bodyPr>
          <a:lstStyle/>
          <a:p>
            <a:pPr>
              <a:buSzPct val="119000"/>
            </a:pPr>
            <a:r>
              <a:rPr lang="en-US" dirty="0">
                <a:latin typeface="Montserrat" panose="020B0604020202020204" charset="0"/>
              </a:rPr>
              <a:t>This research was supported in part by West Chester University's former College of Arts and Sciences (now College of Sciences and Mathematics) and Department of Psychology.  A different study based on the same broad investigation received support from the Research: Art Works program at the National Endowment for the Arts (NEA): Grant #13-3800-7004 and some descriptive statistics for the present sample have been presented previously in relation to the NEA award.  </a:t>
            </a:r>
          </a:p>
          <a:p>
            <a:pPr>
              <a:buSzPct val="119000"/>
            </a:pPr>
            <a:r>
              <a:rPr lang="en-US" dirty="0">
                <a:latin typeface="Montserrat" panose="020B0604020202020204" charset="0"/>
              </a:rPr>
              <a:t>We appreciate the collaboration on this project with Settlement Music School's Kaleidoscope Preschool Arts Enrichment Program. Special thanks to Early Childhood Director, </a:t>
            </a:r>
            <a:r>
              <a:rPr lang="en-US" dirty="0" err="1">
                <a:latin typeface="Montserrat" panose="020B0604020202020204" charset="0"/>
              </a:rPr>
              <a:t>Tarrell</a:t>
            </a:r>
            <a:r>
              <a:rPr lang="en-US" dirty="0">
                <a:latin typeface="Montserrat" panose="020B0604020202020204" charset="0"/>
              </a:rPr>
              <a:t> Davis. We are grateful also to the preschool teachers and families who contributed. We appreciate the West Chester University Early Childhood Cognition and Emotions Lab (ECCEL) researchers who assisted with this project, and would like to specifically acknowledge Blanca Velazquez-Martin, </a:t>
            </a:r>
            <a:r>
              <a:rPr lang="en-US" dirty="0" err="1">
                <a:latin typeface="Montserrat" panose="020B0604020202020204" charset="0"/>
              </a:rPr>
              <a:t>Keriann</a:t>
            </a:r>
            <a:r>
              <a:rPr lang="en-US" dirty="0">
                <a:latin typeface="Montserrat" panose="020B0604020202020204" charset="0"/>
              </a:rPr>
              <a:t> Mosley, and </a:t>
            </a:r>
            <a:r>
              <a:rPr lang="en-US" dirty="0" err="1">
                <a:latin typeface="Montserrat" panose="020B0604020202020204" charset="0"/>
              </a:rPr>
              <a:t>Savina</a:t>
            </a:r>
            <a:r>
              <a:rPr lang="en-US" dirty="0">
                <a:latin typeface="Montserrat" panose="020B0604020202020204" charset="0"/>
              </a:rPr>
              <a:t> Lawrence. </a:t>
            </a:r>
          </a:p>
          <a:p>
            <a:pPr>
              <a:buSzPct val="119000"/>
            </a:pPr>
            <a:r>
              <a:rPr lang="en-US" dirty="0">
                <a:latin typeface="Montserrat" panose="020B0604020202020204" charset="0"/>
              </a:rPr>
              <a:t>Correspondence concerning this Presentation may be addressed to Eleanor D. Brown, PhD, Wayne Hall Rm 540, Department of Psychology, West Chester University, West Chester, PA 19383. Phone: 610-436-3153. Fax: 610-436-2846. Email: ebrown@wcupa.edu </a:t>
            </a:r>
          </a:p>
        </p:txBody>
      </p:sp>
    </p:spTree>
    <p:extLst>
      <p:ext uri="{BB962C8B-B14F-4D97-AF65-F5344CB8AC3E}">
        <p14:creationId xmlns:p14="http://schemas.microsoft.com/office/powerpoint/2010/main" val="99343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0"/>
          <p:cNvSpPr txBox="1">
            <a:spLocks noGrp="1"/>
          </p:cNvSpPr>
          <p:nvPr>
            <p:ph type="title"/>
          </p:nvPr>
        </p:nvSpPr>
        <p:spPr>
          <a:xfrm>
            <a:off x="311700" y="0"/>
            <a:ext cx="8520600" cy="69742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200" dirty="0"/>
              <a:t>Background</a:t>
            </a:r>
            <a:endParaRPr sz="2200" dirty="0"/>
          </a:p>
        </p:txBody>
      </p:sp>
      <p:sp>
        <p:nvSpPr>
          <p:cNvPr id="177" name="Google Shape;177;p20"/>
          <p:cNvSpPr txBox="1">
            <a:spLocks noGrp="1"/>
          </p:cNvSpPr>
          <p:nvPr>
            <p:ph type="body" idx="1"/>
          </p:nvPr>
        </p:nvSpPr>
        <p:spPr>
          <a:xfrm>
            <a:off x="1100380" y="628478"/>
            <a:ext cx="7731920" cy="4171651"/>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1200"/>
              </a:spcAft>
              <a:buNone/>
            </a:pPr>
            <a:r>
              <a:rPr lang="en-US" sz="1800" dirty="0">
                <a:latin typeface="Montserrat" panose="020B0604020202020204" charset="0"/>
                <a:cs typeface="Montserrat" panose="020B0604020202020204" charset="0"/>
              </a:rPr>
              <a:t>Around 40% of children in the US face economic hardship</a:t>
            </a:r>
          </a:p>
          <a:p>
            <a:pPr marL="0" lvl="0" indent="0" algn="l" rtl="0">
              <a:lnSpc>
                <a:spcPct val="100000"/>
              </a:lnSpc>
              <a:spcBef>
                <a:spcPts val="0"/>
              </a:spcBef>
              <a:spcAft>
                <a:spcPts val="1200"/>
              </a:spcAft>
              <a:buNone/>
            </a:pPr>
            <a:r>
              <a:rPr lang="en-US" sz="1800" dirty="0">
                <a:latin typeface="Montserrat" panose="020B0604020202020204" charset="0"/>
                <a:cs typeface="Montserrat" panose="020B0604020202020204" charset="0"/>
              </a:rPr>
              <a:t>Related stressors influence physiological functioning and brain development</a:t>
            </a:r>
          </a:p>
          <a:p>
            <a:pPr marL="0" lvl="0" indent="0" algn="l" rtl="0">
              <a:lnSpc>
                <a:spcPct val="100000"/>
              </a:lnSpc>
              <a:spcBef>
                <a:spcPts val="0"/>
              </a:spcBef>
              <a:spcAft>
                <a:spcPts val="1200"/>
              </a:spcAft>
              <a:buNone/>
            </a:pPr>
            <a:r>
              <a:rPr lang="en-US" sz="1800" dirty="0">
                <a:latin typeface="Montserrat" panose="020B0604020202020204" charset="0"/>
                <a:cs typeface="Montserrat" panose="020B0604020202020204" charset="0"/>
              </a:rPr>
              <a:t>The hormone cortisol indicates stress</a:t>
            </a:r>
          </a:p>
          <a:p>
            <a:pPr marL="0" lvl="0" indent="0" algn="l" rtl="0">
              <a:lnSpc>
                <a:spcPct val="100000"/>
              </a:lnSpc>
              <a:spcBef>
                <a:spcPts val="0"/>
              </a:spcBef>
              <a:spcAft>
                <a:spcPts val="1200"/>
              </a:spcAft>
              <a:buNone/>
            </a:pPr>
            <a:r>
              <a:rPr lang="en-US" sz="1800" dirty="0">
                <a:latin typeface="Montserrat" panose="020B0604020202020204" charset="0"/>
                <a:cs typeface="Montserrat" panose="020B0604020202020204" charset="0"/>
              </a:rPr>
              <a:t>In general, higher cortisol indicates more stress, but repeated exposure to stress can eventually lead to depressed cortisol (desensitization to stress)</a:t>
            </a:r>
          </a:p>
          <a:p>
            <a:pPr marL="0" lvl="0" indent="0" algn="l" rtl="0">
              <a:lnSpc>
                <a:spcPct val="100000"/>
              </a:lnSpc>
              <a:spcBef>
                <a:spcPts val="0"/>
              </a:spcBef>
              <a:spcAft>
                <a:spcPts val="1200"/>
              </a:spcAft>
              <a:buNone/>
            </a:pPr>
            <a:r>
              <a:rPr lang="en-US" sz="1800" dirty="0">
                <a:latin typeface="Montserrat" panose="020B0604020202020204" charset="0"/>
                <a:cs typeface="Montserrat" panose="020B0604020202020204" charset="0"/>
              </a:rPr>
              <a:t>Given the complexities, we don't know for sure how children's cortisol levels relate to their emotional experience</a:t>
            </a:r>
          </a:p>
          <a:p>
            <a:pPr marL="0" lvl="0" indent="0" algn="l" rtl="0">
              <a:lnSpc>
                <a:spcPct val="100000"/>
              </a:lnSpc>
              <a:spcBef>
                <a:spcPts val="0"/>
              </a:spcBef>
              <a:spcAft>
                <a:spcPts val="1200"/>
              </a:spcAft>
              <a:buNone/>
            </a:pPr>
            <a:r>
              <a:rPr lang="en-US" sz="1800" dirty="0">
                <a:latin typeface="Montserrat" panose="020B0604020202020204" charset="0"/>
                <a:cs typeface="Montserrat" panose="020B0604020202020204" charset="0"/>
              </a:rPr>
              <a:t>This study focuses on how cortisol levels relate to expressed emotion for children attending Head Start preschools</a:t>
            </a:r>
          </a:p>
          <a:p>
            <a:pPr marL="0" lvl="0" indent="0" algn="l" rtl="0">
              <a:spcBef>
                <a:spcPts val="0"/>
              </a:spcBef>
              <a:spcAft>
                <a:spcPts val="1200"/>
              </a:spcAft>
              <a:buNone/>
            </a:pPr>
            <a:endParaRPr lang="en-US" sz="1800" dirty="0">
              <a:latin typeface="Montserrat" panose="020B0604020202020204" charset="0"/>
              <a:cs typeface="Montserrat" panose="020B0604020202020204" charset="0"/>
            </a:endParaRPr>
          </a:p>
          <a:p>
            <a:pPr marL="0" lvl="0" indent="0" algn="l" rtl="0">
              <a:spcBef>
                <a:spcPts val="0"/>
              </a:spcBef>
              <a:spcAft>
                <a:spcPts val="1200"/>
              </a:spcAft>
              <a:buNone/>
            </a:pPr>
            <a:endParaRPr lang="en-US" sz="1800" dirty="0">
              <a:latin typeface="Montserrat" panose="020B0604020202020204" charset="0"/>
              <a:cs typeface="Montserrat" panose="020B0604020202020204" charset="0"/>
            </a:endParaRPr>
          </a:p>
          <a:p>
            <a:pPr marL="0" lvl="0" indent="0" algn="l" rtl="0">
              <a:spcBef>
                <a:spcPts val="0"/>
              </a:spcBef>
              <a:spcAft>
                <a:spcPts val="1200"/>
              </a:spcAft>
              <a:buNone/>
            </a:pPr>
            <a:endParaRPr sz="1800" dirty="0">
              <a:latin typeface="Montserrat" panose="020B0604020202020204" charset="0"/>
              <a:cs typeface="Montserrat" panose="020B0604020202020204" charset="0"/>
            </a:endParaRPr>
          </a:p>
        </p:txBody>
      </p:sp>
    </p:spTree>
    <p:extLst>
      <p:ext uri="{BB962C8B-B14F-4D97-AF65-F5344CB8AC3E}">
        <p14:creationId xmlns:p14="http://schemas.microsoft.com/office/powerpoint/2010/main" val="332522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BC226-E70F-4659-B347-BCA4613BDB9A}"/>
              </a:ext>
            </a:extLst>
          </p:cNvPr>
          <p:cNvSpPr>
            <a:spLocks noGrp="1"/>
          </p:cNvSpPr>
          <p:nvPr>
            <p:ph type="title"/>
          </p:nvPr>
        </p:nvSpPr>
        <p:spPr>
          <a:xfrm>
            <a:off x="1052550" y="122530"/>
            <a:ext cx="7038900" cy="914100"/>
          </a:xfrm>
        </p:spPr>
        <p:txBody>
          <a:bodyPr>
            <a:normAutofit/>
          </a:bodyPr>
          <a:lstStyle/>
          <a:p>
            <a:pPr algn="ctr"/>
            <a:r>
              <a:rPr lang="en-US" sz="2200" dirty="0"/>
              <a:t>Impact of Poverty</a:t>
            </a:r>
          </a:p>
        </p:txBody>
      </p:sp>
      <p:sp>
        <p:nvSpPr>
          <p:cNvPr id="3" name="Text Placeholder 2">
            <a:extLst>
              <a:ext uri="{FF2B5EF4-FFF2-40B4-BE49-F238E27FC236}">
                <a16:creationId xmlns:a16="http://schemas.microsoft.com/office/drawing/2014/main" id="{B520F1C4-71D6-4504-8950-16241719C9C1}"/>
              </a:ext>
            </a:extLst>
          </p:cNvPr>
          <p:cNvSpPr>
            <a:spLocks noGrp="1"/>
          </p:cNvSpPr>
          <p:nvPr>
            <p:ph type="body" idx="1"/>
          </p:nvPr>
        </p:nvSpPr>
        <p:spPr>
          <a:xfrm>
            <a:off x="1052550" y="815882"/>
            <a:ext cx="7038900" cy="2911200"/>
          </a:xfrm>
        </p:spPr>
        <p:txBody>
          <a:bodyPr>
            <a:normAutofit/>
          </a:bodyPr>
          <a:lstStyle/>
          <a:p>
            <a:pPr marL="146050" indent="0">
              <a:buNone/>
            </a:pPr>
            <a:r>
              <a:rPr lang="en-US" sz="1800" dirty="0">
                <a:latin typeface="Montserrat" panose="020B0604020202020204" charset="0"/>
              </a:rPr>
              <a:t>Stressors related to poverty include:</a:t>
            </a:r>
          </a:p>
          <a:p>
            <a:pPr>
              <a:buSzPct val="100000"/>
              <a:buFont typeface="Courier New" panose="02070309020205020404" pitchFamily="49" charset="0"/>
              <a:buChar char="o"/>
            </a:pPr>
            <a:r>
              <a:rPr lang="en-US" sz="1600" dirty="0">
                <a:latin typeface="Montserrat" panose="020B0604020202020204" charset="0"/>
              </a:rPr>
              <a:t>Financial hardship</a:t>
            </a:r>
          </a:p>
          <a:p>
            <a:pPr>
              <a:buSzPct val="100000"/>
              <a:buFont typeface="Courier New" panose="02070309020205020404" pitchFamily="49" charset="0"/>
              <a:buChar char="o"/>
            </a:pPr>
            <a:r>
              <a:rPr lang="en-US" sz="1600" dirty="0">
                <a:latin typeface="Montserrat" panose="020B0604020202020204" charset="0"/>
              </a:rPr>
              <a:t>Neighborhood violence</a:t>
            </a:r>
          </a:p>
          <a:p>
            <a:pPr>
              <a:buSzPct val="100000"/>
              <a:buFont typeface="Courier New" panose="02070309020205020404" pitchFamily="49" charset="0"/>
              <a:buChar char="o"/>
            </a:pPr>
            <a:r>
              <a:rPr lang="en-US" sz="1600" dirty="0">
                <a:latin typeface="Montserrat" panose="020B0604020202020204" charset="0"/>
              </a:rPr>
              <a:t>Inadequate material resources</a:t>
            </a:r>
          </a:p>
          <a:p>
            <a:pPr>
              <a:buSzPct val="100000"/>
              <a:buFont typeface="Courier New" panose="02070309020205020404" pitchFamily="49" charset="0"/>
              <a:buChar char="o"/>
            </a:pPr>
            <a:r>
              <a:rPr lang="en-US" sz="1600" dirty="0">
                <a:latin typeface="Montserrat" panose="020B0604020202020204" charset="0"/>
              </a:rPr>
              <a:t>Instability in where and with whom children live</a:t>
            </a:r>
          </a:p>
          <a:p>
            <a:pPr marL="146050" indent="0">
              <a:buSzPct val="119000"/>
              <a:buNone/>
            </a:pPr>
            <a:endParaRPr lang="en-US" sz="800" dirty="0">
              <a:latin typeface="Montserrat" panose="020B0604020202020204" charset="0"/>
            </a:endParaRPr>
          </a:p>
          <a:p>
            <a:pPr marL="146050" indent="0">
              <a:buSzPct val="119000"/>
              <a:buNone/>
            </a:pPr>
            <a:r>
              <a:rPr lang="en-US" sz="1800" dirty="0">
                <a:latin typeface="Montserrat" panose="020B0604020202020204" charset="0"/>
              </a:rPr>
              <a:t>Effects include:</a:t>
            </a:r>
          </a:p>
          <a:p>
            <a:pPr>
              <a:buSzPct val="100000"/>
              <a:buFont typeface="Courier New" panose="02070309020205020404" pitchFamily="49" charset="0"/>
              <a:buChar char="o"/>
            </a:pPr>
            <a:r>
              <a:rPr lang="en-US" sz="1600" dirty="0">
                <a:latin typeface="Montserrat" panose="020B0604020202020204" charset="0"/>
              </a:rPr>
              <a:t>Problems in cognitive, social-emotional, and physical health</a:t>
            </a:r>
          </a:p>
        </p:txBody>
      </p:sp>
    </p:spTree>
    <p:extLst>
      <p:ext uri="{BB962C8B-B14F-4D97-AF65-F5344CB8AC3E}">
        <p14:creationId xmlns:p14="http://schemas.microsoft.com/office/powerpoint/2010/main" val="3853786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6"/>
          <p:cNvSpPr txBox="1">
            <a:spLocks noGrp="1"/>
          </p:cNvSpPr>
          <p:nvPr>
            <p:ph type="title"/>
          </p:nvPr>
        </p:nvSpPr>
        <p:spPr>
          <a:xfrm>
            <a:off x="311700" y="151297"/>
            <a:ext cx="8520600" cy="575400"/>
          </a:xfrm>
          <a:prstGeom prst="rect">
            <a:avLst/>
          </a:prstGeom>
        </p:spPr>
        <p:txBody>
          <a:bodyPr spcFirstLastPara="1" wrap="square" lIns="91425" tIns="91425" rIns="91425" bIns="91425" anchor="t" anchorCtr="0">
            <a:normAutofit/>
          </a:bodyPr>
          <a:lstStyle/>
          <a:p>
            <a:pPr algn="ctr"/>
            <a:r>
              <a:rPr lang="en" sz="2200" dirty="0"/>
              <a:t>HPA Functioning </a:t>
            </a:r>
            <a:endParaRPr lang="en-US" sz="2200" dirty="0"/>
          </a:p>
        </p:txBody>
      </p:sp>
      <p:sp>
        <p:nvSpPr>
          <p:cNvPr id="153" name="Google Shape;153;p16"/>
          <p:cNvSpPr txBox="1">
            <a:spLocks noGrp="1"/>
          </p:cNvSpPr>
          <p:nvPr>
            <p:ph type="body" idx="1"/>
          </p:nvPr>
        </p:nvSpPr>
        <p:spPr>
          <a:xfrm>
            <a:off x="1135013" y="802725"/>
            <a:ext cx="7218027" cy="3357812"/>
          </a:xfrm>
          <a:prstGeom prst="rect">
            <a:avLst/>
          </a:prstGeom>
        </p:spPr>
        <p:txBody>
          <a:bodyPr spcFirstLastPara="1" wrap="square" lIns="91425" tIns="91425" rIns="91425" bIns="91425" anchor="t" anchorCtr="0">
            <a:spAutoFit/>
          </a:bodyPr>
          <a:lstStyle/>
          <a:p>
            <a:pPr marL="114300" indent="0">
              <a:lnSpc>
                <a:spcPct val="95000"/>
              </a:lnSpc>
              <a:buSzPts val="1800"/>
              <a:buNone/>
            </a:pPr>
            <a:r>
              <a:rPr lang="en" sz="1800" dirty="0">
                <a:latin typeface="Montserrat" panose="020B0604020202020204" charset="0"/>
              </a:rPr>
              <a:t>Hypothalamic-pituitary-adrenal or HPA axis</a:t>
            </a:r>
            <a:endParaRPr lang="en-US" sz="1800" dirty="0">
              <a:latin typeface="Montserrat" panose="020B0604020202020204" charset="0"/>
            </a:endParaRPr>
          </a:p>
          <a:p>
            <a:pPr indent="-342900">
              <a:lnSpc>
                <a:spcPct val="100000"/>
              </a:lnSpc>
              <a:buSzPct val="100000"/>
              <a:buFont typeface="Courier New" panose="02070309020205020404" pitchFamily="49" charset="0"/>
              <a:buChar char="o"/>
            </a:pPr>
            <a:r>
              <a:rPr lang="en-US" sz="1600" dirty="0">
                <a:latin typeface="Montserrat" panose="020B0604020202020204" charset="0"/>
              </a:rPr>
              <a:t>Physiological stress response system</a:t>
            </a:r>
          </a:p>
          <a:p>
            <a:pPr indent="-342900">
              <a:lnSpc>
                <a:spcPct val="100000"/>
              </a:lnSpc>
              <a:buSzPct val="100000"/>
              <a:buFont typeface="Courier New" panose="02070309020205020404" pitchFamily="49" charset="0"/>
              <a:buChar char="o"/>
            </a:pPr>
            <a:r>
              <a:rPr lang="en" sz="1600" dirty="0">
                <a:latin typeface="Montserrat" panose="020B0604020202020204" charset="0"/>
              </a:rPr>
              <a:t>Activity measured by end-product stress hormone cortisol</a:t>
            </a:r>
            <a:endParaRPr sz="1600" dirty="0">
              <a:latin typeface="Montserrat" panose="020B0604020202020204" charset="0"/>
            </a:endParaRPr>
          </a:p>
          <a:p>
            <a:pPr indent="-342900">
              <a:lnSpc>
                <a:spcPct val="100000"/>
              </a:lnSpc>
              <a:buSzPct val="100000"/>
              <a:buFont typeface="Courier New" panose="02070309020205020404" pitchFamily="49" charset="0"/>
              <a:buChar char="o"/>
            </a:pPr>
            <a:r>
              <a:rPr lang="en" sz="1600" dirty="0">
                <a:latin typeface="Montserrat" panose="020B0604020202020204" charset="0"/>
              </a:rPr>
              <a:t>Cortisol follows diurnal pattern </a:t>
            </a:r>
          </a:p>
          <a:p>
            <a:pPr indent="-342900">
              <a:lnSpc>
                <a:spcPct val="100000"/>
              </a:lnSpc>
              <a:buSzPct val="100000"/>
              <a:buFont typeface="Courier New" panose="02070309020205020404" pitchFamily="49" charset="0"/>
              <a:buChar char="o"/>
            </a:pPr>
            <a:r>
              <a:rPr lang="en" sz="1600" dirty="0">
                <a:latin typeface="Montserrat" panose="020B0604020202020204" charset="0"/>
              </a:rPr>
              <a:t>Levels contribute to functioning of metabolism,  immune support, learning, and memory</a:t>
            </a:r>
            <a:endParaRPr lang="en-US" sz="1600" dirty="0">
              <a:latin typeface="Montserrat" panose="020B0604020202020204" charset="0"/>
            </a:endParaRPr>
          </a:p>
          <a:p>
            <a:pPr indent="-342900">
              <a:lnSpc>
                <a:spcPct val="100000"/>
              </a:lnSpc>
              <a:buSzPct val="100000"/>
              <a:buFont typeface="Courier New" panose="02070309020205020404" pitchFamily="49" charset="0"/>
              <a:buChar char="o"/>
            </a:pPr>
            <a:r>
              <a:rPr lang="en" sz="1600" dirty="0">
                <a:latin typeface="Montserrat" panose="020B0604020202020204" charset="0"/>
              </a:rPr>
              <a:t>Facilitates effective response to challenging environments</a:t>
            </a:r>
          </a:p>
          <a:p>
            <a:pPr marL="114300" indent="0">
              <a:lnSpc>
                <a:spcPct val="95000"/>
              </a:lnSpc>
              <a:buSzPts val="1800"/>
              <a:buNone/>
            </a:pPr>
            <a:endParaRPr sz="800" dirty="0">
              <a:latin typeface="Montserrat" panose="020B0604020202020204" charset="0"/>
            </a:endParaRPr>
          </a:p>
          <a:p>
            <a:pPr marL="114300" indent="0">
              <a:lnSpc>
                <a:spcPct val="95000"/>
              </a:lnSpc>
              <a:buSzPts val="1800"/>
              <a:buNone/>
            </a:pPr>
            <a:r>
              <a:rPr lang="en" sz="1800" dirty="0">
                <a:latin typeface="Montserrat" panose="020B0604020202020204" charset="0"/>
              </a:rPr>
              <a:t>HPA dysregulation</a:t>
            </a:r>
          </a:p>
          <a:p>
            <a:pPr>
              <a:lnSpc>
                <a:spcPct val="95000"/>
              </a:lnSpc>
              <a:buSzPct val="100000"/>
              <a:buFont typeface="Courier New" panose="02070309020205020404" pitchFamily="49" charset="0"/>
              <a:buChar char="o"/>
            </a:pPr>
            <a:r>
              <a:rPr lang="en" sz="1600" dirty="0">
                <a:latin typeface="Montserrat" panose="020B0604020202020204" charset="0"/>
              </a:rPr>
              <a:t>Over exposure to stress leads to overtaxing physiological systems and specific brain areas such as the prefrontal cortex</a:t>
            </a:r>
          </a:p>
          <a:p>
            <a:pPr>
              <a:lnSpc>
                <a:spcPct val="95000"/>
              </a:lnSpc>
              <a:buSzPct val="100000"/>
              <a:buFont typeface="Courier New" panose="02070309020205020404" pitchFamily="49" charset="0"/>
              <a:buChar char="o"/>
            </a:pPr>
            <a:r>
              <a:rPr lang="en" sz="1600" dirty="0">
                <a:latin typeface="Montserrat" panose="020B0604020202020204" charset="0"/>
              </a:rPr>
              <a:t>Effects are particularly important in early childhood when there is rapid brain growth and development</a:t>
            </a:r>
          </a:p>
        </p:txBody>
      </p:sp>
    </p:spTree>
    <p:extLst>
      <p:ext uri="{BB962C8B-B14F-4D97-AF65-F5344CB8AC3E}">
        <p14:creationId xmlns:p14="http://schemas.microsoft.com/office/powerpoint/2010/main" val="73375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7"/>
          <p:cNvSpPr txBox="1">
            <a:spLocks noGrp="1"/>
          </p:cNvSpPr>
          <p:nvPr>
            <p:ph type="title"/>
          </p:nvPr>
        </p:nvSpPr>
        <p:spPr>
          <a:xfrm>
            <a:off x="1052550" y="121743"/>
            <a:ext cx="7038900" cy="914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dirty="0"/>
              <a:t>Diurnal Cortisol and Stress Response</a:t>
            </a:r>
            <a:endParaRPr dirty="0"/>
          </a:p>
        </p:txBody>
      </p:sp>
      <p:sp>
        <p:nvSpPr>
          <p:cNvPr id="159" name="Google Shape;159;p17"/>
          <p:cNvSpPr txBox="1">
            <a:spLocks noGrp="1"/>
          </p:cNvSpPr>
          <p:nvPr>
            <p:ph type="body" idx="1"/>
          </p:nvPr>
        </p:nvSpPr>
        <p:spPr>
          <a:xfrm>
            <a:off x="1297500" y="1307850"/>
            <a:ext cx="3403200" cy="2911200"/>
          </a:xfrm>
          <a:prstGeom prst="rect">
            <a:avLst/>
          </a:prstGeom>
        </p:spPr>
        <p:txBody>
          <a:bodyPr spcFirstLastPara="1" wrap="square" lIns="91425" tIns="91425" rIns="91425" bIns="91425" anchor="t" anchorCtr="0">
            <a:normAutofit/>
          </a:bodyPr>
          <a:lstStyle/>
          <a:p>
            <a:pPr marL="107950" lvl="0" indent="0" algn="l" rtl="0">
              <a:spcBef>
                <a:spcPts val="0"/>
              </a:spcBef>
              <a:spcAft>
                <a:spcPts val="0"/>
              </a:spcAft>
              <a:buSzPct val="100000"/>
              <a:buNone/>
            </a:pPr>
            <a:r>
              <a:rPr lang="en" sz="1800" dirty="0">
                <a:latin typeface="Montserrat" panose="020B0604020202020204" charset="0"/>
              </a:rPr>
              <a:t>Diurnal Pattern</a:t>
            </a:r>
            <a:endParaRPr sz="1800" dirty="0">
              <a:latin typeface="Montserrat" panose="020B0604020202020204" charset="0"/>
            </a:endParaRPr>
          </a:p>
          <a:p>
            <a:pPr indent="-349250">
              <a:buSzPct val="100000"/>
              <a:buChar char="○"/>
            </a:pPr>
            <a:r>
              <a:rPr lang="en" sz="1600" dirty="0">
                <a:latin typeface="Montserrat" panose="020B0604020202020204" charset="0"/>
              </a:rPr>
              <a:t>Peak in morning</a:t>
            </a:r>
            <a:endParaRPr sz="1600" dirty="0">
              <a:latin typeface="Montserrat" panose="020B0604020202020204" charset="0"/>
            </a:endParaRPr>
          </a:p>
          <a:p>
            <a:pPr indent="-349250">
              <a:buSzPct val="100000"/>
              <a:buChar char="○"/>
            </a:pPr>
            <a:r>
              <a:rPr lang="en" sz="1600" dirty="0">
                <a:latin typeface="Montserrat" panose="020B0604020202020204" charset="0"/>
              </a:rPr>
              <a:t>Steep decline in mid morning</a:t>
            </a:r>
            <a:endParaRPr sz="1600" dirty="0">
              <a:latin typeface="Montserrat" panose="020B0604020202020204" charset="0"/>
            </a:endParaRPr>
          </a:p>
          <a:p>
            <a:pPr indent="-349250">
              <a:buSzPct val="100000"/>
              <a:buChar char="○"/>
            </a:pPr>
            <a:r>
              <a:rPr lang="en" sz="1600" dirty="0">
                <a:latin typeface="Montserrat" panose="020B0604020202020204" charset="0"/>
              </a:rPr>
              <a:t>Gradual decline rest of day</a:t>
            </a:r>
          </a:p>
          <a:p>
            <a:pPr marL="107950" indent="0">
              <a:buSzPct val="100000"/>
              <a:buNone/>
            </a:pPr>
            <a:endParaRPr sz="800" dirty="0">
              <a:latin typeface="Montserrat" panose="020B0604020202020204" charset="0"/>
            </a:endParaRPr>
          </a:p>
          <a:p>
            <a:pPr marL="107950" lvl="0" indent="0" algn="l" rtl="0">
              <a:spcBef>
                <a:spcPts val="0"/>
              </a:spcBef>
              <a:spcAft>
                <a:spcPts val="0"/>
              </a:spcAft>
              <a:buSzPct val="100000"/>
              <a:buNone/>
            </a:pPr>
            <a:r>
              <a:rPr lang="en" sz="1800" dirty="0">
                <a:latin typeface="Montserrat" panose="020B0604020202020204" charset="0"/>
              </a:rPr>
              <a:t>Follows sleep-wake  circadian rhythm</a:t>
            </a:r>
            <a:endParaRPr sz="1800" dirty="0">
              <a:latin typeface="Montserrat" panose="020B0604020202020204" charset="0"/>
            </a:endParaRPr>
          </a:p>
        </p:txBody>
      </p:sp>
      <p:sp>
        <p:nvSpPr>
          <p:cNvPr id="3" name="Text Placeholder 2">
            <a:extLst>
              <a:ext uri="{FF2B5EF4-FFF2-40B4-BE49-F238E27FC236}">
                <a16:creationId xmlns:a16="http://schemas.microsoft.com/office/drawing/2014/main" id="{02963022-6522-4E97-BE39-0F207C5B8BB2}"/>
              </a:ext>
            </a:extLst>
          </p:cNvPr>
          <p:cNvSpPr>
            <a:spLocks noGrp="1"/>
          </p:cNvSpPr>
          <p:nvPr>
            <p:ph type="body" idx="2"/>
          </p:nvPr>
        </p:nvSpPr>
        <p:spPr>
          <a:xfrm>
            <a:off x="4933221" y="1567550"/>
            <a:ext cx="3403200" cy="2819892"/>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146050" indent="0">
              <a:buNone/>
            </a:pPr>
            <a:endParaRPr lang="en-US" dirty="0"/>
          </a:p>
          <a:p>
            <a:pPr marL="146050" indent="0" algn="ctr">
              <a:buNone/>
            </a:pPr>
            <a:r>
              <a:rPr lang="en-US" dirty="0">
                <a:latin typeface="Montserrat" panose="020B0604020202020204" charset="0"/>
              </a:rPr>
              <a:t>Salimetrics LLC</a:t>
            </a:r>
          </a:p>
        </p:txBody>
      </p:sp>
      <p:pic>
        <p:nvPicPr>
          <p:cNvPr id="1026" name="Picture 2">
            <a:extLst>
              <a:ext uri="{FF2B5EF4-FFF2-40B4-BE49-F238E27FC236}">
                <a16:creationId xmlns:a16="http://schemas.microsoft.com/office/drawing/2014/main" id="{CA5DCA5F-3081-49C0-8570-F5D7BE4A7B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0700" y="1485114"/>
            <a:ext cx="3720004" cy="21732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8"/>
          <p:cNvSpPr txBox="1">
            <a:spLocks noGrp="1"/>
          </p:cNvSpPr>
          <p:nvPr>
            <p:ph type="title"/>
          </p:nvPr>
        </p:nvSpPr>
        <p:spPr>
          <a:xfrm>
            <a:off x="311700" y="0"/>
            <a:ext cx="8520600" cy="9183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200" dirty="0"/>
              <a:t>How Cortisol Dysregulation May Help to Explain Impact of Poverty on Child Development</a:t>
            </a:r>
            <a:endParaRPr sz="2200" dirty="0"/>
          </a:p>
        </p:txBody>
      </p:sp>
      <p:sp>
        <p:nvSpPr>
          <p:cNvPr id="165" name="Google Shape;165;p18"/>
          <p:cNvSpPr txBox="1">
            <a:spLocks noGrp="1"/>
          </p:cNvSpPr>
          <p:nvPr>
            <p:ph type="body" idx="1"/>
          </p:nvPr>
        </p:nvSpPr>
        <p:spPr>
          <a:xfrm>
            <a:off x="1069383" y="804259"/>
            <a:ext cx="7315201" cy="3390326"/>
          </a:xfrm>
          <a:prstGeom prst="rect">
            <a:avLst/>
          </a:prstGeom>
        </p:spPr>
        <p:txBody>
          <a:bodyPr spcFirstLastPara="1" wrap="square" lIns="91425" tIns="91425" rIns="91425" bIns="91425" anchor="t" anchorCtr="0">
            <a:normAutofit fontScale="92500" lnSpcReduction="20000"/>
          </a:bodyPr>
          <a:lstStyle/>
          <a:p>
            <a:pPr marL="107950" lvl="0" indent="0" algn="l" rtl="0">
              <a:spcBef>
                <a:spcPts val="0"/>
              </a:spcBef>
              <a:spcAft>
                <a:spcPts val="0"/>
              </a:spcAft>
              <a:buSzPts val="1900"/>
              <a:buNone/>
            </a:pPr>
            <a:r>
              <a:rPr lang="en" sz="1900" dirty="0">
                <a:latin typeface="Montserrat" panose="020B0604020202020204" charset="0"/>
                <a:ea typeface="Montserrat"/>
                <a:cs typeface="Montserrat"/>
                <a:sym typeface="Montserrat"/>
              </a:rPr>
              <a:t>Cumulative impact of poverty cofactors</a:t>
            </a:r>
            <a:endParaRPr sz="1900" dirty="0">
              <a:latin typeface="Montserrat" panose="020B0604020202020204" charset="0"/>
              <a:ea typeface="Montserrat"/>
              <a:cs typeface="Montserrat"/>
              <a:sym typeface="Montserrat"/>
            </a:endParaRPr>
          </a:p>
          <a:p>
            <a:pPr>
              <a:lnSpc>
                <a:spcPct val="114999"/>
              </a:lnSpc>
              <a:buSzPts val="1800"/>
              <a:buFont typeface="Courier New" panose="02070309020205020404" pitchFamily="49" charset="0"/>
              <a:buChar char="o"/>
            </a:pPr>
            <a:r>
              <a:rPr lang="en" sz="1700" dirty="0">
                <a:latin typeface="Montserrat" panose="020B0604020202020204" charset="0"/>
                <a:ea typeface="Montserrat"/>
                <a:cs typeface="Montserrat"/>
                <a:sym typeface="Montserrat"/>
              </a:rPr>
              <a:t>Neighborhood violence</a:t>
            </a:r>
            <a:endParaRPr lang="en" sz="1700" dirty="0">
              <a:latin typeface="Montserrat" panose="020B0604020202020204" charset="0"/>
              <a:ea typeface="Montserrat"/>
              <a:cs typeface="Montserrat"/>
            </a:endParaRPr>
          </a:p>
          <a:p>
            <a:pPr>
              <a:lnSpc>
                <a:spcPct val="114999"/>
              </a:lnSpc>
              <a:buSzPts val="1800"/>
              <a:buFont typeface="Courier New" panose="02070309020205020404" pitchFamily="49" charset="0"/>
              <a:buChar char="o"/>
            </a:pPr>
            <a:r>
              <a:rPr lang="en" sz="1700" dirty="0">
                <a:latin typeface="Montserrat" panose="020B0604020202020204" charset="0"/>
                <a:ea typeface="Montserrat"/>
                <a:cs typeface="Montserrat"/>
                <a:sym typeface="Montserrat"/>
              </a:rPr>
              <a:t>Inadequate material resources</a:t>
            </a:r>
            <a:endParaRPr lang="en-US" sz="1700" dirty="0">
              <a:latin typeface="Montserrat" panose="020B0604020202020204" charset="0"/>
              <a:ea typeface="Montserrat"/>
              <a:cs typeface="Montserrat"/>
            </a:endParaRPr>
          </a:p>
          <a:p>
            <a:pPr>
              <a:lnSpc>
                <a:spcPct val="114999"/>
              </a:lnSpc>
              <a:buSzPts val="1800"/>
              <a:buFont typeface="Courier New" panose="02070309020205020404" pitchFamily="49" charset="0"/>
              <a:buChar char="o"/>
            </a:pPr>
            <a:r>
              <a:rPr lang="en" sz="1700" dirty="0">
                <a:latin typeface="Montserrat" panose="020B0604020202020204" charset="0"/>
                <a:ea typeface="Montserrat"/>
                <a:cs typeface="Montserrat"/>
                <a:sym typeface="Montserrat"/>
              </a:rPr>
              <a:t>Instability in where and with whom children live</a:t>
            </a:r>
            <a:endParaRPr lang="en-US" sz="1700" dirty="0">
              <a:latin typeface="Montserrat" panose="020B0604020202020204" charset="0"/>
              <a:ea typeface="Montserrat"/>
              <a:cs typeface="Montserrat"/>
              <a:sym typeface="Montserrat"/>
            </a:endParaRPr>
          </a:p>
          <a:p>
            <a:pPr marL="146050" indent="0">
              <a:lnSpc>
                <a:spcPct val="114999"/>
              </a:lnSpc>
              <a:buSzPts val="1800"/>
              <a:buNone/>
            </a:pPr>
            <a:endParaRPr lang="en" sz="900" dirty="0">
              <a:latin typeface="Montserrat" panose="020B0604020202020204" charset="0"/>
              <a:ea typeface="Montserrat"/>
              <a:cs typeface="Montserrat"/>
            </a:endParaRPr>
          </a:p>
          <a:p>
            <a:pPr marL="107950" indent="0">
              <a:buSzPts val="1900"/>
              <a:buNone/>
            </a:pPr>
            <a:r>
              <a:rPr lang="en" sz="1900" dirty="0">
                <a:latin typeface="Montserrat" panose="020B0604020202020204" charset="0"/>
                <a:ea typeface="Montserrat"/>
                <a:cs typeface="Montserrat"/>
              </a:rPr>
              <a:t>Allostatic load</a:t>
            </a:r>
            <a:endParaRPr lang="en" sz="1900" dirty="0">
              <a:latin typeface="Montserrat" panose="020B0604020202020204" charset="0"/>
              <a:ea typeface="Montserrat"/>
              <a:cs typeface="Montserrat"/>
              <a:sym typeface="Montserrat"/>
            </a:endParaRPr>
          </a:p>
          <a:p>
            <a:pPr indent="-342900">
              <a:lnSpc>
                <a:spcPct val="114999"/>
              </a:lnSpc>
              <a:buSzPts val="1900"/>
              <a:buFont typeface="Courier New" panose="02070309020205020404" pitchFamily="49" charset="0"/>
              <a:buChar char="o"/>
            </a:pPr>
            <a:r>
              <a:rPr lang="en" sz="1700" dirty="0">
                <a:latin typeface="Montserrat" panose="020B0604020202020204" charset="0"/>
                <a:ea typeface="Montserrat"/>
                <a:cs typeface="Montserrat"/>
              </a:rPr>
              <a:t>Tax on physiological systems, including the HPA</a:t>
            </a:r>
          </a:p>
          <a:p>
            <a:pPr indent="-342900">
              <a:lnSpc>
                <a:spcPct val="114999"/>
              </a:lnSpc>
              <a:buSzPts val="1900"/>
              <a:buFont typeface="Courier New" panose="02070309020205020404" pitchFamily="49" charset="0"/>
              <a:buChar char="o"/>
            </a:pPr>
            <a:r>
              <a:rPr lang="en" sz="1700" dirty="0">
                <a:latin typeface="Montserrat" panose="020B0604020202020204" charset="0"/>
                <a:ea typeface="Montserrat"/>
                <a:cs typeface="Montserrat"/>
              </a:rPr>
              <a:t>Includes cortisol dysregulation</a:t>
            </a:r>
            <a:endParaRPr lang="en" sz="1700" dirty="0">
              <a:latin typeface="Montserrat" panose="020B0604020202020204" charset="0"/>
              <a:ea typeface="Montserrat"/>
              <a:cs typeface="Montserrat"/>
              <a:sym typeface="Montserrat"/>
            </a:endParaRPr>
          </a:p>
          <a:p>
            <a:pPr marL="114300" indent="0">
              <a:lnSpc>
                <a:spcPct val="114999"/>
              </a:lnSpc>
              <a:buSzPts val="1900"/>
              <a:buNone/>
            </a:pPr>
            <a:endParaRPr lang="en" sz="900" dirty="0">
              <a:latin typeface="Montserrat" panose="020B0604020202020204" charset="0"/>
              <a:ea typeface="Montserrat"/>
              <a:cs typeface="Montserrat"/>
            </a:endParaRPr>
          </a:p>
          <a:p>
            <a:pPr marL="107950" lvl="0" indent="0" algn="l">
              <a:lnSpc>
                <a:spcPct val="114999"/>
              </a:lnSpc>
              <a:spcBef>
                <a:spcPts val="0"/>
              </a:spcBef>
              <a:spcAft>
                <a:spcPts val="0"/>
              </a:spcAft>
              <a:buSzPts val="1900"/>
              <a:buNone/>
            </a:pPr>
            <a:r>
              <a:rPr lang="en" sz="1900" dirty="0">
                <a:latin typeface="Montserrat" panose="020B0604020202020204" charset="0"/>
                <a:ea typeface="Montserrat"/>
                <a:cs typeface="Montserrat"/>
                <a:sym typeface="Montserrat"/>
              </a:rPr>
              <a:t>Birth-6 years</a:t>
            </a:r>
            <a:endParaRPr lang="en-US" sz="1900" dirty="0">
              <a:latin typeface="Montserrat" panose="020B0604020202020204" charset="0"/>
              <a:ea typeface="Montserrat"/>
              <a:cs typeface="Montserrat"/>
            </a:endParaRPr>
          </a:p>
          <a:p>
            <a:pPr indent="-342900">
              <a:buSzPts val="1800"/>
              <a:buFont typeface="Montserrat"/>
              <a:buChar char="○"/>
            </a:pPr>
            <a:r>
              <a:rPr lang="en" sz="1700" dirty="0">
                <a:latin typeface="Montserrat" panose="020B0604020202020204" charset="0"/>
                <a:ea typeface="Montserrat"/>
                <a:cs typeface="Montserrat"/>
                <a:sym typeface="Montserrat"/>
              </a:rPr>
              <a:t>Critical period</a:t>
            </a:r>
            <a:endParaRPr sz="1700" dirty="0">
              <a:latin typeface="Montserrat" panose="020B0604020202020204" charset="0"/>
              <a:ea typeface="Montserrat"/>
              <a:cs typeface="Montserrat"/>
              <a:sym typeface="Montserrat"/>
            </a:endParaRPr>
          </a:p>
          <a:p>
            <a:pPr lvl="1" indent="-342900">
              <a:lnSpc>
                <a:spcPct val="114999"/>
              </a:lnSpc>
              <a:buSzPts val="1800"/>
              <a:buFont typeface="Montserrat"/>
              <a:buChar char="■"/>
            </a:pPr>
            <a:r>
              <a:rPr lang="en-US" sz="1700" dirty="0">
                <a:latin typeface="Montserrat" panose="020B0604020202020204" charset="0"/>
                <a:ea typeface="Montserrat"/>
                <a:cs typeface="Montserrat"/>
              </a:rPr>
              <a:t>Rapid growth and development of prefrontal cortex, which has to do with learning and self-regulation</a:t>
            </a:r>
          </a:p>
          <a:p>
            <a:pPr lvl="1" indent="-342900">
              <a:lnSpc>
                <a:spcPct val="114999"/>
              </a:lnSpc>
              <a:buSzPts val="1800"/>
              <a:buFont typeface="Montserrat"/>
              <a:buChar char="■"/>
            </a:pPr>
            <a:r>
              <a:rPr lang="en-US" sz="1700" dirty="0">
                <a:latin typeface="Montserrat" panose="020B0604020202020204" charset="0"/>
                <a:ea typeface="Montserrat"/>
                <a:cs typeface="Montserrat"/>
              </a:rPr>
              <a:t>Cortisol dysregulation can interfere with development</a:t>
            </a:r>
            <a:endParaRPr lang="en-US" sz="1700" dirty="0">
              <a:latin typeface="Montserrat" panose="020B0604020202020204" charset="0"/>
              <a:ea typeface="Montserrat"/>
              <a:cs typeface="Montserrat"/>
              <a:sym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6"/>
          <p:cNvSpPr txBox="1">
            <a:spLocks noGrp="1"/>
          </p:cNvSpPr>
          <p:nvPr>
            <p:ph type="title"/>
          </p:nvPr>
        </p:nvSpPr>
        <p:spPr>
          <a:xfrm>
            <a:off x="311700" y="98030"/>
            <a:ext cx="8520600" cy="779579"/>
          </a:xfrm>
          <a:prstGeom prst="rect">
            <a:avLst/>
          </a:prstGeom>
        </p:spPr>
        <p:txBody>
          <a:bodyPr spcFirstLastPara="1" wrap="square" lIns="91425" tIns="91425" rIns="91425" bIns="91425" anchor="t" anchorCtr="0">
            <a:noAutofit/>
          </a:bodyPr>
          <a:lstStyle/>
          <a:p>
            <a:pPr algn="ctr"/>
            <a:r>
              <a:rPr lang="en" sz="2200" dirty="0"/>
              <a:t>Complexities about Dysregulation</a:t>
            </a:r>
          </a:p>
        </p:txBody>
      </p:sp>
      <p:sp>
        <p:nvSpPr>
          <p:cNvPr id="153" name="Google Shape;153;p16"/>
          <p:cNvSpPr txBox="1">
            <a:spLocks noGrp="1"/>
          </p:cNvSpPr>
          <p:nvPr>
            <p:ph type="body" idx="1"/>
          </p:nvPr>
        </p:nvSpPr>
        <p:spPr>
          <a:xfrm>
            <a:off x="968645" y="586486"/>
            <a:ext cx="7632914" cy="4745884"/>
          </a:xfrm>
          <a:prstGeom prst="rect">
            <a:avLst/>
          </a:prstGeom>
        </p:spPr>
        <p:txBody>
          <a:bodyPr spcFirstLastPara="1" wrap="square" lIns="91425" tIns="91425" rIns="91425" bIns="91425" anchor="t" anchorCtr="0">
            <a:spAutoFit/>
          </a:bodyPr>
          <a:lstStyle/>
          <a:p>
            <a:pPr marL="114300" indent="0">
              <a:lnSpc>
                <a:spcPct val="95000"/>
              </a:lnSpc>
              <a:buSzPts val="1800"/>
              <a:buNone/>
            </a:pPr>
            <a:r>
              <a:rPr lang="en-US" sz="1600" dirty="0">
                <a:latin typeface="Montserrat"/>
              </a:rPr>
              <a:t>Dysregulation due to poverty-related stress can disrupt the normal diurnal pattern of cortisol functioning</a:t>
            </a:r>
            <a:endParaRPr lang="en-US" sz="1600" dirty="0">
              <a:latin typeface="Montserrat" panose="020B0604020202020204" charset="0"/>
            </a:endParaRPr>
          </a:p>
          <a:p>
            <a:pPr marL="114300" indent="0">
              <a:lnSpc>
                <a:spcPct val="95000"/>
              </a:lnSpc>
              <a:buSzPts val="1800"/>
              <a:buNone/>
            </a:pPr>
            <a:endParaRPr lang="en-US" sz="1600" dirty="0">
              <a:latin typeface="Montserrat"/>
            </a:endParaRPr>
          </a:p>
          <a:p>
            <a:pPr marL="400050" indent="-285750">
              <a:lnSpc>
                <a:spcPct val="95000"/>
              </a:lnSpc>
              <a:buSzPts val="1800"/>
            </a:pPr>
            <a:r>
              <a:rPr lang="en-US" sz="1600" dirty="0">
                <a:latin typeface="Montserrat"/>
              </a:rPr>
              <a:t>Hypercortisolism:</a:t>
            </a:r>
          </a:p>
          <a:p>
            <a:pPr lvl="1">
              <a:lnSpc>
                <a:spcPct val="95000"/>
              </a:lnSpc>
              <a:buSzPts val="1800"/>
            </a:pPr>
            <a:r>
              <a:rPr lang="en-US" sz="1400" dirty="0">
                <a:latin typeface="Montserrat"/>
              </a:rPr>
              <a:t>This is the most common pattern for children facing economic hardship in the United States and represents sensitization to stress</a:t>
            </a:r>
          </a:p>
          <a:p>
            <a:pPr lvl="2">
              <a:lnSpc>
                <a:spcPct val="95000"/>
              </a:lnSpc>
              <a:buSzPts val="1800"/>
            </a:pPr>
            <a:r>
              <a:rPr lang="en-US" sz="1400" dirty="0">
                <a:latin typeface="Montserrat"/>
              </a:rPr>
              <a:t>Elevated baseline cortisol levels</a:t>
            </a:r>
          </a:p>
          <a:p>
            <a:pPr lvl="2">
              <a:lnSpc>
                <a:spcPct val="95000"/>
              </a:lnSpc>
              <a:buSzPts val="1800"/>
            </a:pPr>
            <a:r>
              <a:rPr lang="en-US" sz="1400" dirty="0">
                <a:latin typeface="Montserrat"/>
              </a:rPr>
              <a:t>Over-reactivity to stressors, and inefficient return to baseline </a:t>
            </a:r>
          </a:p>
          <a:p>
            <a:pPr marL="400050" indent="-285750">
              <a:lnSpc>
                <a:spcPct val="95000"/>
              </a:lnSpc>
              <a:buSzPts val="1800"/>
            </a:pPr>
            <a:r>
              <a:rPr lang="en-US" sz="1600" dirty="0">
                <a:latin typeface="Montserrat"/>
              </a:rPr>
              <a:t>Hypocortisolism</a:t>
            </a:r>
          </a:p>
          <a:p>
            <a:pPr marL="857250" lvl="1">
              <a:lnSpc>
                <a:spcPct val="95000"/>
              </a:lnSpc>
              <a:buSzPts val="1800"/>
            </a:pPr>
            <a:r>
              <a:rPr lang="en-US" sz="1400" dirty="0">
                <a:latin typeface="Montserrat"/>
              </a:rPr>
              <a:t>This pattern may emerge with severe or chronic stress or trauma, and represents attenuation or desensitization</a:t>
            </a:r>
          </a:p>
          <a:p>
            <a:pPr lvl="2">
              <a:lnSpc>
                <a:spcPct val="95000"/>
              </a:lnSpc>
              <a:buSzPts val="1800"/>
            </a:pPr>
            <a:r>
              <a:rPr lang="en-US" sz="1400" dirty="0">
                <a:latin typeface="Montserrat"/>
              </a:rPr>
              <a:t>Depressed baseline cortisol levels</a:t>
            </a:r>
            <a:endParaRPr lang="en-US" sz="1400" dirty="0">
              <a:latin typeface="Montserrat" panose="020B0604020202020204" charset="0"/>
            </a:endParaRPr>
          </a:p>
          <a:p>
            <a:pPr lvl="2">
              <a:lnSpc>
                <a:spcPct val="95000"/>
              </a:lnSpc>
              <a:buSzPts val="1800"/>
            </a:pPr>
            <a:r>
              <a:rPr lang="en-US" sz="1400" dirty="0">
                <a:latin typeface="Montserrat"/>
              </a:rPr>
              <a:t>Under-reactivity to stressors</a:t>
            </a:r>
            <a:endParaRPr lang="en-US" sz="1400" dirty="0">
              <a:latin typeface="Montserrat" panose="020B0604020202020204" charset="0"/>
            </a:endParaRPr>
          </a:p>
          <a:p>
            <a:pPr lvl="2">
              <a:lnSpc>
                <a:spcPct val="95000"/>
              </a:lnSpc>
              <a:buSzPts val="1800"/>
            </a:pPr>
            <a:endParaRPr lang="en-US" sz="1400" dirty="0">
              <a:latin typeface="Montserrat" panose="020B0604020202020204" charset="0"/>
            </a:endParaRPr>
          </a:p>
          <a:p>
            <a:pPr marL="400050" indent="-285750">
              <a:lnSpc>
                <a:spcPct val="95000"/>
              </a:lnSpc>
              <a:buSzPts val="1800"/>
            </a:pPr>
            <a:r>
              <a:rPr lang="en-US" sz="1600" dirty="0">
                <a:latin typeface="Montserrat"/>
              </a:rPr>
              <a:t>We know that both of these patterns of dysregulation are linked to negative child emotional and behavioral outcomes</a:t>
            </a:r>
          </a:p>
          <a:p>
            <a:pPr marL="114300" indent="0">
              <a:lnSpc>
                <a:spcPct val="95000"/>
              </a:lnSpc>
              <a:buSzPts val="1800"/>
              <a:buNone/>
            </a:pPr>
            <a:endParaRPr lang="en-US" sz="1400" dirty="0">
              <a:latin typeface="Montserrat"/>
            </a:endParaRPr>
          </a:p>
          <a:p>
            <a:pPr marL="400050" indent="-285750">
              <a:lnSpc>
                <a:spcPct val="95000"/>
              </a:lnSpc>
              <a:buSzPts val="1800"/>
            </a:pPr>
            <a:r>
              <a:rPr lang="en-US" sz="1600" dirty="0">
                <a:latin typeface="Montserrat"/>
              </a:rPr>
              <a:t>Given diurnal variation and dynamic nature of stress-response systems, we don't know for sure what particular cortisol levels mean for children's emotional experience and behavior</a:t>
            </a:r>
            <a:endParaRPr lang="en-US" sz="1600" dirty="0">
              <a:latin typeface="Montserrat" panose="020B0604020202020204" charset="0"/>
            </a:endParaRPr>
          </a:p>
          <a:p>
            <a:pPr marL="114300" indent="0">
              <a:lnSpc>
                <a:spcPct val="95000"/>
              </a:lnSpc>
              <a:buSzPts val="1800"/>
              <a:buNone/>
            </a:pPr>
            <a:endParaRPr lang="en" sz="1200" dirty="0">
              <a:latin typeface="Montserrat" panose="020B0604020202020204" charset="0"/>
            </a:endParaRPr>
          </a:p>
        </p:txBody>
      </p:sp>
    </p:spTree>
    <p:extLst>
      <p:ext uri="{BB962C8B-B14F-4D97-AF65-F5344CB8AC3E}">
        <p14:creationId xmlns:p14="http://schemas.microsoft.com/office/powerpoint/2010/main" val="258826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0"/>
          <p:cNvSpPr txBox="1">
            <a:spLocks noGrp="1"/>
          </p:cNvSpPr>
          <p:nvPr>
            <p:ph type="title"/>
          </p:nvPr>
        </p:nvSpPr>
        <p:spPr>
          <a:xfrm>
            <a:off x="311700" y="106509"/>
            <a:ext cx="8520600" cy="899700"/>
          </a:xfrm>
          <a:prstGeom prst="rect">
            <a:avLst/>
          </a:prstGeom>
        </p:spPr>
        <p:txBody>
          <a:bodyPr spcFirstLastPara="1" wrap="square" lIns="91425" tIns="91425" rIns="91425" bIns="91425" anchor="t" anchorCtr="0">
            <a:noAutofit/>
          </a:bodyPr>
          <a:lstStyle/>
          <a:p>
            <a:pPr algn="ctr"/>
            <a:r>
              <a:rPr lang="en" sz="2200" dirty="0"/>
              <a:t>Importance of Child Emotion Expression </a:t>
            </a:r>
            <a:endParaRPr lang="en" sz="2200"/>
          </a:p>
        </p:txBody>
      </p:sp>
      <p:sp>
        <p:nvSpPr>
          <p:cNvPr id="177" name="Google Shape;177;p20"/>
          <p:cNvSpPr txBox="1">
            <a:spLocks noGrp="1"/>
          </p:cNvSpPr>
          <p:nvPr>
            <p:ph type="body" idx="1"/>
          </p:nvPr>
        </p:nvSpPr>
        <p:spPr>
          <a:xfrm>
            <a:off x="1100380" y="822208"/>
            <a:ext cx="7731920" cy="4171651"/>
          </a:xfrm>
          <a:prstGeom prst="rect">
            <a:avLst/>
          </a:prstGeom>
        </p:spPr>
        <p:txBody>
          <a:bodyPr spcFirstLastPara="1" wrap="square" lIns="91425" tIns="91425" rIns="91425" bIns="91425" anchor="t" anchorCtr="0">
            <a:normAutofit lnSpcReduction="10000"/>
          </a:bodyPr>
          <a:lstStyle/>
          <a:p>
            <a:pPr marL="0" indent="0">
              <a:lnSpc>
                <a:spcPct val="100000"/>
              </a:lnSpc>
              <a:spcAft>
                <a:spcPts val="1200"/>
              </a:spcAft>
              <a:buNone/>
            </a:pPr>
            <a:r>
              <a:rPr lang="en-US" sz="1800" dirty="0">
                <a:latin typeface="Montserrat"/>
                <a:cs typeface="Montserrat" panose="020B0604020202020204" charset="0"/>
              </a:rPr>
              <a:t>According to Differential Emotions Theory (DET; Izard et al.):</a:t>
            </a:r>
          </a:p>
          <a:p>
            <a:pPr marL="285750" lvl="0" indent="-285750" algn="l">
              <a:lnSpc>
                <a:spcPct val="100000"/>
              </a:lnSpc>
              <a:spcBef>
                <a:spcPts val="0"/>
              </a:spcBef>
              <a:spcAft>
                <a:spcPts val="1200"/>
              </a:spcAft>
              <a:buFont typeface="Arial"/>
              <a:buChar char="•"/>
            </a:pPr>
            <a:r>
              <a:rPr lang="en-US" sz="1800" dirty="0">
                <a:latin typeface="Montserrat"/>
                <a:cs typeface="Montserrat" panose="020B0604020202020204" charset="0"/>
              </a:rPr>
              <a:t>Discrete emotion systems play an important role in explaining behavior</a:t>
            </a:r>
            <a:endParaRPr lang="en-US" dirty="0"/>
          </a:p>
          <a:p>
            <a:pPr marL="285750" lvl="0" indent="-285750" algn="l" rtl="0">
              <a:lnSpc>
                <a:spcPct val="100000"/>
              </a:lnSpc>
              <a:spcBef>
                <a:spcPts val="0"/>
              </a:spcBef>
              <a:spcAft>
                <a:spcPts val="1200"/>
              </a:spcAft>
              <a:buFont typeface="Arial"/>
              <a:buChar char="•"/>
            </a:pPr>
            <a:r>
              <a:rPr lang="en-US" sz="1800" dirty="0">
                <a:latin typeface="Montserrat" panose="020B0604020202020204" charset="0"/>
                <a:cs typeface="Montserrat" panose="020B0604020202020204" charset="0"/>
              </a:rPr>
              <a:t>Emotions are activated in response to environmental experiences, giving rise to characteristic patterns of emotions, cognitions, and actions </a:t>
            </a:r>
          </a:p>
          <a:p>
            <a:pPr marL="285750" indent="-285750">
              <a:lnSpc>
                <a:spcPct val="100000"/>
              </a:lnSpc>
              <a:spcAft>
                <a:spcPts val="1200"/>
              </a:spcAft>
              <a:buFont typeface="Arial"/>
              <a:buChar char="•"/>
            </a:pPr>
            <a:r>
              <a:rPr lang="en-US" sz="1800" dirty="0">
                <a:latin typeface="Montserrat"/>
                <a:cs typeface="Montserrat" panose="020B0604020202020204" charset="0"/>
              </a:rPr>
              <a:t>Emotions have adaptive functions </a:t>
            </a:r>
          </a:p>
          <a:p>
            <a:pPr marL="742950" lvl="1" indent="-285750" algn="l">
              <a:lnSpc>
                <a:spcPct val="100000"/>
              </a:lnSpc>
              <a:spcBef>
                <a:spcPts val="0"/>
              </a:spcBef>
              <a:spcAft>
                <a:spcPts val="1200"/>
              </a:spcAft>
              <a:buFont typeface="Arial"/>
              <a:buChar char="•"/>
            </a:pPr>
            <a:r>
              <a:rPr lang="en-US" sz="1600" dirty="0">
                <a:latin typeface="Montserrat"/>
                <a:cs typeface="Montserrat" panose="020B0604020202020204" charset="0"/>
              </a:rPr>
              <a:t>e.g., interest: sustaining engagement and attention</a:t>
            </a:r>
            <a:endParaRPr lang="en-US" sz="1600"/>
          </a:p>
          <a:p>
            <a:pPr marL="285750" lvl="0" indent="-285750" algn="l" rtl="0">
              <a:lnSpc>
                <a:spcPct val="100000"/>
              </a:lnSpc>
              <a:spcBef>
                <a:spcPts val="0"/>
              </a:spcBef>
              <a:spcAft>
                <a:spcPts val="1200"/>
              </a:spcAft>
              <a:buFont typeface="Arial"/>
              <a:buChar char="•"/>
            </a:pPr>
            <a:r>
              <a:rPr lang="en-US" sz="1800" dirty="0">
                <a:latin typeface="Montserrat" panose="020B0604020202020204" charset="0"/>
                <a:cs typeface="Montserrat" panose="020B0604020202020204" charset="0"/>
              </a:rPr>
              <a:t>High frequency and intensity is maladaptive</a:t>
            </a:r>
          </a:p>
          <a:p>
            <a:pPr marL="285750" lvl="0" indent="-285750" algn="l" rtl="0">
              <a:lnSpc>
                <a:spcPct val="100000"/>
              </a:lnSpc>
              <a:spcBef>
                <a:spcPts val="0"/>
              </a:spcBef>
              <a:spcAft>
                <a:spcPts val="1200"/>
              </a:spcAft>
              <a:buFont typeface="Arial"/>
              <a:buChar char="•"/>
            </a:pPr>
            <a:r>
              <a:rPr lang="en-US" sz="1800" dirty="0">
                <a:latin typeface="Montserrat" panose="020B0604020202020204" charset="0"/>
                <a:cs typeface="Montserrat" panose="020B0604020202020204" charset="0"/>
              </a:rPr>
              <a:t>Observed emotion expression offers excellent snapshot of children’s preschool experience</a:t>
            </a:r>
          </a:p>
          <a:p>
            <a:pPr marL="0" lvl="0" indent="0" algn="l" rtl="0">
              <a:spcBef>
                <a:spcPts val="0"/>
              </a:spcBef>
              <a:spcAft>
                <a:spcPts val="1200"/>
              </a:spcAft>
              <a:buNone/>
            </a:pPr>
            <a:endParaRPr lang="en-US" sz="1800" dirty="0">
              <a:latin typeface="Montserrat" panose="020B0604020202020204" charset="0"/>
              <a:cs typeface="Montserrat" panose="020B0604020202020204" charset="0"/>
            </a:endParaRPr>
          </a:p>
          <a:p>
            <a:pPr marL="0" lvl="0" indent="0" algn="l" rtl="0">
              <a:spcBef>
                <a:spcPts val="0"/>
              </a:spcBef>
              <a:spcAft>
                <a:spcPts val="1200"/>
              </a:spcAft>
              <a:buNone/>
            </a:pPr>
            <a:endParaRPr sz="1800" dirty="0">
              <a:latin typeface="Montserrat" panose="020B0604020202020204" charset="0"/>
              <a:cs typeface="Montserrat" panose="020B0604020202020204" charset="0"/>
            </a:endParaRPr>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020082-356B-49F7-B0EF-9C8C94004475}">
  <ds:schemaRefs>
    <ds:schemaRef ds:uri="http://purl.org/dc/elements/1.1/"/>
    <ds:schemaRef ds:uri="http://purl.org/dc/terms/"/>
    <ds:schemaRef ds:uri="http://schemas.microsoft.com/office/infopath/2007/PartnerControls"/>
    <ds:schemaRef ds:uri="http://purl.org/dc/dcmitype/"/>
    <ds:schemaRef ds:uri="http://schemas.microsoft.com/office/2006/documentManagement/types"/>
    <ds:schemaRef ds:uri="8ba01db9-89e8-4dbd-b09b-f1bb22782f3e"/>
    <ds:schemaRef ds:uri="http://schemas.microsoft.com/office/2006/metadata/properties"/>
    <ds:schemaRef ds:uri="http://schemas.openxmlformats.org/package/2006/metadata/core-properties"/>
    <ds:schemaRef ds:uri="cd8c369e-ddd6-4fee-8136-828943a0a193"/>
    <ds:schemaRef ds:uri="http://www.w3.org/XML/1998/namespace"/>
  </ds:schemaRefs>
</ds:datastoreItem>
</file>

<file path=customXml/itemProps2.xml><?xml version="1.0" encoding="utf-8"?>
<ds:datastoreItem xmlns:ds="http://schemas.openxmlformats.org/officeDocument/2006/customXml" ds:itemID="{63DE9E0F-ECA5-44AB-B108-C9554EA2F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4B485B-4014-4616-8AB2-995863926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2037</TotalTime>
  <Words>1112</Words>
  <Application>Microsoft Office PowerPoint</Application>
  <PresentationFormat>On-screen Show (16:9)</PresentationFormat>
  <Paragraphs>133</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Montserrat</vt:lpstr>
      <vt:lpstr>Lato</vt:lpstr>
      <vt:lpstr>Arial</vt:lpstr>
      <vt:lpstr>Courier New</vt:lpstr>
      <vt:lpstr>Focus</vt:lpstr>
      <vt:lpstr>Stress Hormone Cortisol Relates to Emotion Expression for Young Children facing Economic Hardship</vt:lpstr>
      <vt:lpstr>Acknowledgements</vt:lpstr>
      <vt:lpstr>Background</vt:lpstr>
      <vt:lpstr>Impact of Poverty</vt:lpstr>
      <vt:lpstr>HPA Functioning </vt:lpstr>
      <vt:lpstr>Diurnal Cortisol and Stress Response</vt:lpstr>
      <vt:lpstr>How Cortisol Dysregulation May Help to Explain Impact of Poverty on Child Development</vt:lpstr>
      <vt:lpstr>Complexities about Dysregulation</vt:lpstr>
      <vt:lpstr>Importance of Child Emotion Expression </vt:lpstr>
      <vt:lpstr>Present Study</vt:lpstr>
      <vt:lpstr>Participants</vt:lpstr>
      <vt:lpstr>Procedure</vt:lpstr>
      <vt:lpstr>Descriptive Statistics and  Zero-order Correlations</vt:lpstr>
      <vt:lpstr>Results </vt:lpstr>
      <vt:lpstr>Summary and Implications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Hormone Cortisol Relates to Emotion Expression for Young Children facing Economic Hardship</dc:title>
  <dc:creator>Smith, Andrea J</dc:creator>
  <cp:lastModifiedBy>Smith, Andrea J</cp:lastModifiedBy>
  <cp:revision>212</cp:revision>
  <dcterms:modified xsi:type="dcterms:W3CDTF">2021-04-19T17:45:43Z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