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sldIdLst>
    <p:sldId id="256" r:id="rId5"/>
    <p:sldId id="257" r:id="rId6"/>
    <p:sldId id="269" r:id="rId7"/>
    <p:sldId id="270" r:id="rId8"/>
    <p:sldId id="271" r:id="rId9"/>
    <p:sldId id="272" r:id="rId10"/>
    <p:sldId id="273" r:id="rId11"/>
    <p:sldId id="274" r:id="rId12"/>
    <p:sldId id="264" r:id="rId13"/>
    <p:sldId id="265" r:id="rId14"/>
    <p:sldId id="267" r:id="rId15"/>
    <p:sldId id="268" r:id="rId16"/>
    <p:sldId id="277" r:id="rId17"/>
    <p:sldId id="275"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1160EA64-D806-43AC-9DF2-F8C432F32B4C}" type="datetimeFigureOut">
              <a:rPr lang="en-US" dirty="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9C37B-1D36-470B-8223-D6C91242EC14}" type="datetimeFigureOut">
              <a:rPr lang="en-US" dirty="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C6F52A-A82B-47A2-A83A-8C4C91F2D59F}" type="datetimeFigureOut">
              <a:rPr lang="en-US" dirty="0"/>
              <a:t>4/22/2021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70A7B3-6521-4DCA-87E5-044747A908C1}" type="datetimeFigureOut">
              <a:rPr lang="en-US" dirty="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AB134690-1557-4C89-A502-4959FE7FAD70}" type="datetimeFigureOut">
              <a:rPr lang="en-US" dirty="0"/>
              <a:t>4/22/2021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4/22/2021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dirty="0"/>
              <a:t>4/22/2021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4/22/2021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4/22/2021</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4/22/2021</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4/22/2021</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https://adaywithdepression.wordpress.com/2013/11/03/a-cure-for-anxious-depression/" TargetMode="External"/><Relationship Id="rId2" Type="http://schemas.openxmlformats.org/officeDocument/2006/relationships/image" Target="../media/image3.gif"/><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groundreport.com/education-festival-held-at-chitral/" TargetMode="External"/><Relationship Id="rId2" Type="http://schemas.openxmlformats.org/officeDocument/2006/relationships/image" Target="../media/image6.jpg"/><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62729" y="5499895"/>
            <a:ext cx="9638443" cy="484633"/>
          </a:xfrm>
        </p:spPr>
        <p:txBody>
          <a:bodyPr vert="horz" lIns="91440" tIns="45720" rIns="91440" bIns="45720" rtlCol="0" anchor="t">
            <a:noAutofit/>
          </a:bodyPr>
          <a:lstStyle/>
          <a:p>
            <a:r>
              <a:rPr lang="en-US" sz="1800" dirty="0"/>
              <a:t>Brown, E.D (Faculty Member)., Weaver, Z., Garnett, M.L., </a:t>
            </a:r>
            <a:r>
              <a:rPr lang="en-US" sz="1800" dirty="0" err="1"/>
              <a:t>Streich</a:t>
            </a:r>
            <a:r>
              <a:rPr lang="en-US" sz="1800" dirty="0"/>
              <a:t>, M., and </a:t>
            </a:r>
            <a:r>
              <a:rPr lang="en-US" sz="1800" dirty="0" err="1"/>
              <a:t>Shivde</a:t>
            </a:r>
            <a:r>
              <a:rPr lang="en-US" sz="1800" dirty="0"/>
              <a:t>, G (Faculty Member).</a:t>
            </a:r>
          </a:p>
          <a:p>
            <a:r>
              <a:rPr lang="en-US" sz="1800" dirty="0"/>
              <a:t>Department of Psychology- West Chester University of PA</a:t>
            </a:r>
          </a:p>
        </p:txBody>
      </p:sp>
      <p:sp>
        <p:nvSpPr>
          <p:cNvPr id="5" name="Rectangle 7">
            <a:extLst>
              <a:ext uri="{FF2B5EF4-FFF2-40B4-BE49-F238E27FC236}">
                <a16:creationId xmlns:a16="http://schemas.microsoft.com/office/drawing/2014/main" id="{84167985-D6E9-40FF-97C0-4B6D373E85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68" y="640080"/>
            <a:ext cx="10911865" cy="462686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8801362-349C-44BE-BEF6-8E926E1D38B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6" y="804672"/>
            <a:ext cx="10579608" cy="42976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91313" y="2516450"/>
            <a:ext cx="9638443" cy="1010567"/>
          </a:xfrm>
          <a:ln>
            <a:noFill/>
          </a:ln>
        </p:spPr>
        <p:txBody>
          <a:bodyPr>
            <a:normAutofit fontScale="90000"/>
          </a:bodyPr>
          <a:lstStyle/>
          <a:p>
            <a:r>
              <a:rPr lang="en-US" sz="3900" u="sng" dirty="0">
                <a:solidFill>
                  <a:srgbClr val="00B0F0"/>
                </a:solidFill>
                <a:ea typeface="+mj-lt"/>
                <a:cs typeface="+mj-lt"/>
              </a:rPr>
              <a:t>Cortisol Levels Relate to Executive Functioning in the classroom for children Attending Head Start Preschool</a:t>
            </a:r>
            <a:endParaRPr lang="en-US" sz="3900" u="sng" dirty="0">
              <a:solidFill>
                <a:srgbClr val="00B0F0"/>
              </a:solidFill>
            </a:endParaRPr>
          </a:p>
        </p:txBody>
      </p:sp>
    </p:spTree>
    <p:extLst>
      <p:ext uri="{BB962C8B-B14F-4D97-AF65-F5344CB8AC3E}">
        <p14:creationId xmlns:p14="http://schemas.microsoft.com/office/powerpoint/2010/main" val="119444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270A6-27E3-459D-B2D2-44BCC10409C6}"/>
              </a:ext>
            </a:extLst>
          </p:cNvPr>
          <p:cNvSpPr>
            <a:spLocks noGrp="1"/>
          </p:cNvSpPr>
          <p:nvPr>
            <p:ph type="title"/>
          </p:nvPr>
        </p:nvSpPr>
        <p:spPr>
          <a:xfrm>
            <a:off x="2231136" y="518994"/>
            <a:ext cx="7729728" cy="1188720"/>
          </a:xfrm>
        </p:spPr>
        <p:txBody>
          <a:bodyPr/>
          <a:lstStyle/>
          <a:p>
            <a:r>
              <a:rPr lang="en-US"/>
              <a:t>Materials and measures</a:t>
            </a:r>
          </a:p>
        </p:txBody>
      </p:sp>
      <p:sp>
        <p:nvSpPr>
          <p:cNvPr id="3" name="Content Placeholder 2">
            <a:extLst>
              <a:ext uri="{FF2B5EF4-FFF2-40B4-BE49-F238E27FC236}">
                <a16:creationId xmlns:a16="http://schemas.microsoft.com/office/drawing/2014/main" id="{994FDB17-48CA-458D-B1D6-DC482143D314}"/>
              </a:ext>
            </a:extLst>
          </p:cNvPr>
          <p:cNvSpPr>
            <a:spLocks noGrp="1"/>
          </p:cNvSpPr>
          <p:nvPr>
            <p:ph idx="1"/>
          </p:nvPr>
        </p:nvSpPr>
        <p:spPr>
          <a:xfrm>
            <a:off x="1397250" y="1919176"/>
            <a:ext cx="9009311" cy="4786424"/>
          </a:xfrm>
        </p:spPr>
        <p:txBody>
          <a:bodyPr vert="horz" lIns="91440" tIns="45720" rIns="91440" bIns="45720" rtlCol="0" anchor="t">
            <a:noAutofit/>
          </a:bodyPr>
          <a:lstStyle/>
          <a:p>
            <a:pPr>
              <a:buFont typeface="Courier New" panose="020B0604020202020204" pitchFamily="34" charset="0"/>
              <a:buChar char="o"/>
            </a:pPr>
            <a:r>
              <a:rPr lang="en-US" sz="1600" dirty="0"/>
              <a:t>Demographic Interview by Ackerman, Brown, &amp; Izard (2003)</a:t>
            </a:r>
          </a:p>
          <a:p>
            <a:pPr lvl="1">
              <a:buFont typeface="Courier New" panose="020B0604020202020204" pitchFamily="34" charset="0"/>
              <a:buChar char="o"/>
            </a:pPr>
            <a:r>
              <a:rPr lang="en-US" sz="1200" dirty="0"/>
              <a:t>Provided information about standard indicators such as child age, sex, race and ethnicity, family size and household income </a:t>
            </a:r>
          </a:p>
          <a:p>
            <a:pPr>
              <a:buFont typeface="Courier New" panose="020B0604020202020204" pitchFamily="34" charset="0"/>
              <a:buChar char="o"/>
            </a:pPr>
            <a:r>
              <a:rPr lang="en-US" sz="1600" dirty="0"/>
              <a:t>BRIEF </a:t>
            </a:r>
            <a:r>
              <a:rPr lang="en-US" sz="1400" dirty="0"/>
              <a:t>(</a:t>
            </a:r>
            <a:r>
              <a:rPr lang="en-US" sz="1400" dirty="0" err="1"/>
              <a:t>Gioia</a:t>
            </a:r>
            <a:r>
              <a:rPr lang="en-US" sz="1400" dirty="0"/>
              <a:t>, </a:t>
            </a:r>
            <a:r>
              <a:rPr lang="en-US" sz="1400" dirty="0" err="1"/>
              <a:t>Isquith</a:t>
            </a:r>
            <a:r>
              <a:rPr lang="en-US" sz="1400" dirty="0"/>
              <a:t>, Guy &amp; Kenworthy, 2000)</a:t>
            </a:r>
          </a:p>
          <a:p>
            <a:pPr lvl="1">
              <a:buFont typeface="Courier New" panose="020B0604020202020204" pitchFamily="34" charset="0"/>
              <a:buChar char="o"/>
            </a:pPr>
            <a:r>
              <a:rPr lang="en-US" sz="1200" dirty="0"/>
              <a:t>Obtain structured ratings of children's EF in academic context </a:t>
            </a:r>
          </a:p>
          <a:p>
            <a:pPr lvl="1">
              <a:buFont typeface="Courier New" panose="020B0604020202020204" pitchFamily="34" charset="0"/>
              <a:buChar char="o"/>
            </a:pPr>
            <a:r>
              <a:rPr lang="en-US" sz="1200" dirty="0"/>
              <a:t>Subdomains </a:t>
            </a:r>
          </a:p>
          <a:p>
            <a:pPr lvl="2">
              <a:buFont typeface="Courier New" panose="020B0604020202020204" pitchFamily="34" charset="0"/>
              <a:buChar char="o"/>
            </a:pPr>
            <a:r>
              <a:rPr lang="en-US" sz="1200" dirty="0"/>
              <a:t>Shifting</a:t>
            </a:r>
          </a:p>
          <a:p>
            <a:pPr lvl="2">
              <a:buFont typeface="Courier New" panose="020B0604020202020204" pitchFamily="34" charset="0"/>
              <a:buChar char="o"/>
            </a:pPr>
            <a:r>
              <a:rPr lang="en-US" sz="1200" dirty="0"/>
              <a:t>Imitation</a:t>
            </a:r>
          </a:p>
          <a:p>
            <a:pPr lvl="2">
              <a:buFont typeface="Courier New" panose="020B0604020202020204" pitchFamily="34" charset="0"/>
              <a:buChar char="o"/>
            </a:pPr>
            <a:r>
              <a:rPr lang="en-US" sz="1200" dirty="0"/>
              <a:t>Inhibition</a:t>
            </a:r>
          </a:p>
          <a:p>
            <a:pPr lvl="2">
              <a:buFont typeface="Courier New" panose="020B0604020202020204" pitchFamily="34" charset="0"/>
              <a:buChar char="o"/>
            </a:pPr>
            <a:r>
              <a:rPr lang="en-US" sz="1200" dirty="0"/>
              <a:t>Emotional Control and Working Memory</a:t>
            </a:r>
          </a:p>
          <a:p>
            <a:pPr lvl="2">
              <a:buFont typeface="Courier New" panose="020B0604020202020204" pitchFamily="34" charset="0"/>
              <a:buChar char="o"/>
            </a:pPr>
            <a:r>
              <a:rPr lang="en-US" sz="1200" dirty="0"/>
              <a:t>Planning/Organizing and Monitoring </a:t>
            </a:r>
          </a:p>
          <a:p>
            <a:pPr>
              <a:buFont typeface="Courier New" panose="020B0604020202020204" pitchFamily="34" charset="0"/>
              <a:buChar char="o"/>
            </a:pPr>
            <a:r>
              <a:rPr lang="en-US" sz="1600" dirty="0"/>
              <a:t>Cortisol </a:t>
            </a:r>
          </a:p>
          <a:p>
            <a:pPr lvl="1">
              <a:buFont typeface="Courier New" panose="020B0604020202020204" pitchFamily="34" charset="0"/>
              <a:buChar char="o"/>
            </a:pPr>
            <a:r>
              <a:rPr lang="en-US" sz="1200" dirty="0"/>
              <a:t>510-k cleared high-sensitive enzyme immunoassay, a biochemical test for the concentration of cortisol in saliva (</a:t>
            </a:r>
            <a:r>
              <a:rPr lang="en-US" sz="1200" dirty="0" err="1"/>
              <a:t>Salimetrics</a:t>
            </a:r>
            <a:r>
              <a:rPr lang="en-US" sz="1200" dirty="0"/>
              <a:t>, LLC, State College, PA) </a:t>
            </a:r>
          </a:p>
          <a:p>
            <a:pPr lvl="1">
              <a:buFont typeface="Courier New" panose="020B0604020202020204" pitchFamily="34" charset="0"/>
              <a:buChar char="o"/>
            </a:pPr>
            <a:r>
              <a:rPr lang="en-US" sz="1200" dirty="0" err="1"/>
              <a:t>AUC</a:t>
            </a:r>
            <a:r>
              <a:rPr lang="en-US" sz="1100" dirty="0" err="1"/>
              <a:t>g</a:t>
            </a:r>
            <a:r>
              <a:rPr lang="en-US" sz="1100" dirty="0"/>
              <a:t> </a:t>
            </a:r>
            <a:r>
              <a:rPr lang="en-US" sz="1200" dirty="0"/>
              <a:t>(Area Under the Curve with respect to ground) </a:t>
            </a:r>
          </a:p>
          <a:p>
            <a:pPr lvl="2"/>
            <a:r>
              <a:rPr lang="en-US" sz="1200" dirty="0">
                <a:ea typeface="+mn-lt"/>
                <a:cs typeface="+mn-lt"/>
              </a:rPr>
              <a:t>AUC</a:t>
            </a:r>
            <a:r>
              <a:rPr lang="en-US" sz="1200" baseline="-25000" dirty="0">
                <a:ea typeface="+mn-lt"/>
                <a:cs typeface="+mn-lt"/>
              </a:rPr>
              <a:t>G</a:t>
            </a:r>
            <a:r>
              <a:rPr lang="en-US" sz="1200" dirty="0">
                <a:ea typeface="+mn-lt"/>
                <a:cs typeface="+mn-lt"/>
              </a:rPr>
              <a:t>= (m</a:t>
            </a:r>
            <a:r>
              <a:rPr lang="en-US" sz="1200" baseline="-25000" dirty="0">
                <a:ea typeface="+mn-lt"/>
                <a:cs typeface="+mn-lt"/>
              </a:rPr>
              <a:t>2</a:t>
            </a:r>
            <a:r>
              <a:rPr lang="en-US" sz="1200" dirty="0">
                <a:ea typeface="+mn-lt"/>
                <a:cs typeface="+mn-lt"/>
              </a:rPr>
              <a:t>+m</a:t>
            </a:r>
            <a:r>
              <a:rPr lang="en-US" sz="1200" baseline="-25000" dirty="0">
                <a:ea typeface="+mn-lt"/>
                <a:cs typeface="+mn-lt"/>
              </a:rPr>
              <a:t>1</a:t>
            </a:r>
            <a:r>
              <a:rPr lang="en-US" sz="1200" dirty="0">
                <a:ea typeface="+mn-lt"/>
                <a:cs typeface="+mn-lt"/>
              </a:rPr>
              <a:t>) t</a:t>
            </a:r>
            <a:r>
              <a:rPr lang="en-US" sz="1200" baseline="-25000" dirty="0">
                <a:ea typeface="+mn-lt"/>
                <a:cs typeface="+mn-lt"/>
              </a:rPr>
              <a:t>1</a:t>
            </a:r>
            <a:r>
              <a:rPr lang="en-US" sz="1200" dirty="0">
                <a:ea typeface="+mn-lt"/>
                <a:cs typeface="+mn-lt"/>
              </a:rPr>
              <a:t>2+(m</a:t>
            </a:r>
            <a:r>
              <a:rPr lang="en-US" sz="1200" baseline="-25000" dirty="0">
                <a:ea typeface="+mn-lt"/>
                <a:cs typeface="+mn-lt"/>
              </a:rPr>
              <a:t>3</a:t>
            </a:r>
            <a:r>
              <a:rPr lang="en-US" sz="1200" dirty="0">
                <a:ea typeface="+mn-lt"/>
                <a:cs typeface="+mn-lt"/>
              </a:rPr>
              <a:t>+m</a:t>
            </a:r>
            <a:r>
              <a:rPr lang="en-US" sz="1200" baseline="-25000" dirty="0">
                <a:ea typeface="+mn-lt"/>
                <a:cs typeface="+mn-lt"/>
              </a:rPr>
              <a:t>2</a:t>
            </a:r>
            <a:r>
              <a:rPr lang="en-US" sz="1200" dirty="0">
                <a:ea typeface="+mn-lt"/>
                <a:cs typeface="+mn-lt"/>
              </a:rPr>
              <a:t>) t</a:t>
            </a:r>
            <a:r>
              <a:rPr lang="en-US" sz="1200" baseline="-25000" dirty="0">
                <a:ea typeface="+mn-lt"/>
                <a:cs typeface="+mn-lt"/>
              </a:rPr>
              <a:t>2</a:t>
            </a:r>
            <a:r>
              <a:rPr lang="en-US" sz="1200" dirty="0">
                <a:ea typeface="+mn-lt"/>
                <a:cs typeface="+mn-lt"/>
              </a:rPr>
              <a:t>2+(m</a:t>
            </a:r>
            <a:r>
              <a:rPr lang="en-US" sz="1200" baseline="-25000" dirty="0">
                <a:ea typeface="+mn-lt"/>
                <a:cs typeface="+mn-lt"/>
              </a:rPr>
              <a:t>4</a:t>
            </a:r>
            <a:r>
              <a:rPr lang="en-US" sz="1200" dirty="0">
                <a:ea typeface="+mn-lt"/>
                <a:cs typeface="+mn-lt"/>
              </a:rPr>
              <a:t>+m</a:t>
            </a:r>
            <a:r>
              <a:rPr lang="en-US" sz="1200" baseline="-25000" dirty="0">
                <a:ea typeface="+mn-lt"/>
                <a:cs typeface="+mn-lt"/>
              </a:rPr>
              <a:t>3</a:t>
            </a:r>
            <a:r>
              <a:rPr lang="en-US" sz="1200" dirty="0">
                <a:ea typeface="+mn-lt"/>
                <a:cs typeface="+mn-lt"/>
              </a:rPr>
              <a:t>) t</a:t>
            </a:r>
            <a:r>
              <a:rPr lang="en-US" sz="1200" baseline="-25000" dirty="0">
                <a:ea typeface="+mn-lt"/>
                <a:cs typeface="+mn-lt"/>
              </a:rPr>
              <a:t>3</a:t>
            </a:r>
            <a:r>
              <a:rPr lang="en-US" sz="1200" dirty="0">
                <a:ea typeface="+mn-lt"/>
                <a:cs typeface="+mn-lt"/>
              </a:rPr>
              <a:t>2</a:t>
            </a:r>
            <a:endParaRPr lang="en-US" sz="1200" dirty="0"/>
          </a:p>
          <a:p>
            <a:pPr marL="457200" lvl="2" indent="0">
              <a:buNone/>
            </a:pPr>
            <a:endParaRPr lang="en-US" dirty="0"/>
          </a:p>
        </p:txBody>
      </p:sp>
    </p:spTree>
    <p:extLst>
      <p:ext uri="{BB962C8B-B14F-4D97-AF65-F5344CB8AC3E}">
        <p14:creationId xmlns:p14="http://schemas.microsoft.com/office/powerpoint/2010/main" val="3931845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AA78D-0F3A-4B7C-AAA9-87961C9D201D}"/>
              </a:ext>
            </a:extLst>
          </p:cNvPr>
          <p:cNvSpPr>
            <a:spLocks noGrp="1"/>
          </p:cNvSpPr>
          <p:nvPr>
            <p:ph type="title"/>
          </p:nvPr>
        </p:nvSpPr>
        <p:spPr>
          <a:xfrm>
            <a:off x="829781" y="2495893"/>
            <a:ext cx="3698803" cy="1653305"/>
          </a:xfrm>
          <a:ln/>
        </p:spPr>
        <p:style>
          <a:lnRef idx="2">
            <a:schemeClr val="dk1"/>
          </a:lnRef>
          <a:fillRef idx="1">
            <a:schemeClr val="lt1"/>
          </a:fillRef>
          <a:effectRef idx="0">
            <a:schemeClr val="dk1"/>
          </a:effectRef>
          <a:fontRef idx="minor">
            <a:schemeClr val="dk1"/>
          </a:fontRef>
        </p:style>
        <p:txBody>
          <a:bodyPr>
            <a:normAutofit fontScale="90000"/>
          </a:bodyPr>
          <a:lstStyle/>
          <a:p>
            <a:pPr algn="l">
              <a:spcBef>
                <a:spcPts val="1000"/>
              </a:spcBef>
            </a:pPr>
            <a:r>
              <a:rPr lang="en-US" sz="1400" b="1" dirty="0">
                <a:solidFill>
                  <a:schemeClr val="bg1"/>
                </a:solidFill>
                <a:ea typeface="+mj-lt"/>
                <a:cs typeface="+mj-lt"/>
              </a:rPr>
              <a:t>Table 2 </a:t>
            </a:r>
            <a:endParaRPr lang="en-US" sz="1400" dirty="0">
              <a:solidFill>
                <a:schemeClr val="bg1"/>
              </a:solidFill>
              <a:ea typeface="+mj-lt"/>
              <a:cs typeface="+mj-lt"/>
            </a:endParaRPr>
          </a:p>
          <a:p>
            <a:pPr algn="l">
              <a:spcBef>
                <a:spcPts val="1000"/>
              </a:spcBef>
            </a:pPr>
            <a:r>
              <a:rPr lang="en-US" sz="1800" dirty="0">
                <a:solidFill>
                  <a:schemeClr val="bg1"/>
                </a:solidFill>
                <a:ea typeface="+mj-lt"/>
                <a:cs typeface="+mj-lt"/>
              </a:rPr>
              <a:t>Correlations Among Study Variables</a:t>
            </a:r>
            <a:br>
              <a:rPr lang="en-US" sz="1400" dirty="0">
                <a:solidFill>
                  <a:schemeClr val="bg1"/>
                </a:solidFill>
                <a:ea typeface="+mj-lt"/>
                <a:cs typeface="+mj-lt"/>
              </a:rPr>
            </a:br>
            <a:br>
              <a:rPr lang="en-US" sz="1400" dirty="0">
                <a:ea typeface="+mj-lt"/>
                <a:cs typeface="+mj-lt"/>
              </a:rPr>
            </a:br>
            <a:r>
              <a:rPr lang="en-US" sz="1000" dirty="0">
                <a:solidFill>
                  <a:schemeClr val="bg1"/>
                </a:solidFill>
              </a:rPr>
              <a:t>This table shows the zero-order correlations between the independent variables and the teacher reports of executive functioning(BRIEF).</a:t>
            </a:r>
          </a:p>
        </p:txBody>
      </p:sp>
      <p:sp>
        <p:nvSpPr>
          <p:cNvPr id="17" name="Rectangle 16">
            <a:extLst>
              <a:ext uri="{FF2B5EF4-FFF2-40B4-BE49-F238E27FC236}">
                <a16:creationId xmlns:a16="http://schemas.microsoft.com/office/drawing/2014/main" id="{FB403EBD-907E-4D59-98D4-A72CD1063C6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AA36395-6897-4D2B-A904-E3ADDC222C7C}"/>
              </a:ext>
            </a:extLst>
          </p:cNvPr>
          <p:cNvSpPr>
            <a:spLocks noGrp="1"/>
          </p:cNvSpPr>
          <p:nvPr>
            <p:ph idx="1"/>
          </p:nvPr>
        </p:nvSpPr>
        <p:spPr>
          <a:xfrm>
            <a:off x="5597377" y="67612"/>
            <a:ext cx="6433686" cy="7053199"/>
          </a:xfrm>
        </p:spPr>
        <p:txBody>
          <a:bodyPr vert="horz" lIns="91440" tIns="45720" rIns="91440" bIns="45720" rtlCol="0" anchor="ctr">
            <a:noAutofit/>
          </a:bodyPr>
          <a:lstStyle/>
          <a:p>
            <a:pPr marL="0" indent="0">
              <a:lnSpc>
                <a:spcPct val="90000"/>
              </a:lnSpc>
              <a:buNone/>
            </a:pPr>
            <a:endParaRPr lang="en-US" sz="1200" b="1">
              <a:solidFill>
                <a:schemeClr val="bg1"/>
              </a:solidFill>
              <a:ea typeface="+mn-lt"/>
              <a:cs typeface="+mn-lt"/>
            </a:endParaRPr>
          </a:p>
          <a:p>
            <a:pPr marL="0" indent="0">
              <a:lnSpc>
                <a:spcPct val="90000"/>
              </a:lnSpc>
              <a:buNone/>
            </a:pPr>
            <a:r>
              <a:rPr lang="en-US" sz="1200">
                <a:solidFill>
                  <a:schemeClr val="bg1"/>
                </a:solidFill>
                <a:ea typeface="+mn-lt"/>
                <a:cs typeface="+mn-lt"/>
              </a:rPr>
              <a:t>Variable           1      2      3      4      5      6      7      8      9     10     11     12     13     14     15   16  </a:t>
            </a:r>
          </a:p>
          <a:p>
            <a:pPr marL="0" indent="0">
              <a:lnSpc>
                <a:spcPct val="90000"/>
              </a:lnSpc>
              <a:buNone/>
            </a:pPr>
            <a:r>
              <a:rPr lang="en-US" sz="1200">
                <a:solidFill>
                  <a:schemeClr val="bg1"/>
                </a:solidFill>
                <a:ea typeface="+mn-lt"/>
                <a:cs typeface="+mn-lt"/>
              </a:rPr>
              <a:t>1. Age (Months)  - </a:t>
            </a:r>
          </a:p>
          <a:p>
            <a:pPr marL="0" indent="0">
              <a:lnSpc>
                <a:spcPct val="90000"/>
              </a:lnSpc>
              <a:buNone/>
            </a:pPr>
            <a:r>
              <a:rPr lang="en-US" sz="1200">
                <a:solidFill>
                  <a:schemeClr val="bg1"/>
                </a:solidFill>
                <a:ea typeface="+mn-lt"/>
                <a:cs typeface="+mn-lt"/>
              </a:rPr>
              <a:t>2. </a:t>
            </a:r>
            <a:r>
              <a:rPr lang="en-US" sz="1200" err="1">
                <a:solidFill>
                  <a:schemeClr val="bg1"/>
                </a:solidFill>
                <a:ea typeface="+mn-lt"/>
                <a:cs typeface="+mn-lt"/>
              </a:rPr>
              <a:t>Sex</a:t>
            </a:r>
            <a:r>
              <a:rPr lang="en-US" sz="1200" i="1" baseline="30000" err="1">
                <a:solidFill>
                  <a:schemeClr val="bg1"/>
                </a:solidFill>
                <a:ea typeface="+mn-lt"/>
                <a:cs typeface="+mn-lt"/>
              </a:rPr>
              <a:t>a</a:t>
            </a:r>
            <a:r>
              <a:rPr lang="en-US" sz="1200" i="1" baseline="30000">
                <a:solidFill>
                  <a:schemeClr val="bg1"/>
                </a:solidFill>
                <a:ea typeface="+mn-lt"/>
                <a:cs typeface="+mn-lt"/>
              </a:rPr>
              <a:t> </a:t>
            </a:r>
            <a:r>
              <a:rPr lang="en-US" sz="1200">
                <a:solidFill>
                  <a:schemeClr val="bg1"/>
                </a:solidFill>
                <a:ea typeface="+mn-lt"/>
                <a:cs typeface="+mn-lt"/>
              </a:rPr>
              <a:t> </a:t>
            </a:r>
            <a:r>
              <a:rPr lang="en-US" sz="1200" i="1" baseline="30000">
                <a:solidFill>
                  <a:schemeClr val="bg1"/>
                </a:solidFill>
                <a:ea typeface="+mn-lt"/>
                <a:cs typeface="+mn-lt"/>
              </a:rPr>
              <a:t>               </a:t>
            </a:r>
            <a:r>
              <a:rPr lang="en-US" sz="1200">
                <a:solidFill>
                  <a:schemeClr val="bg1"/>
                </a:solidFill>
                <a:ea typeface="+mn-lt"/>
                <a:cs typeface="+mn-lt"/>
              </a:rPr>
              <a:t> -.04   -</a:t>
            </a:r>
          </a:p>
          <a:p>
            <a:pPr marL="0" indent="0">
              <a:lnSpc>
                <a:spcPct val="90000"/>
              </a:lnSpc>
              <a:buNone/>
            </a:pPr>
            <a:r>
              <a:rPr lang="en-US" sz="1200">
                <a:solidFill>
                  <a:schemeClr val="bg1"/>
                </a:solidFill>
                <a:ea typeface="+mn-lt"/>
                <a:cs typeface="+mn-lt"/>
              </a:rPr>
              <a:t>3. Race/</a:t>
            </a:r>
            <a:r>
              <a:rPr lang="en-US" sz="1200" err="1">
                <a:solidFill>
                  <a:schemeClr val="bg1"/>
                </a:solidFill>
                <a:ea typeface="+mn-lt"/>
                <a:cs typeface="+mn-lt"/>
              </a:rPr>
              <a:t>Ethn</a:t>
            </a:r>
            <a:r>
              <a:rPr lang="en-US" sz="1200">
                <a:solidFill>
                  <a:schemeClr val="bg1"/>
                </a:solidFill>
                <a:ea typeface="+mn-lt"/>
                <a:cs typeface="+mn-lt"/>
              </a:rPr>
              <a:t>.     .01 .16</a:t>
            </a:r>
            <a:r>
              <a:rPr lang="en-US" sz="1200" baseline="30000">
                <a:solidFill>
                  <a:schemeClr val="bg1"/>
                </a:solidFill>
                <a:ea typeface="+mn-lt"/>
                <a:cs typeface="+mn-lt"/>
              </a:rPr>
              <a:t>**</a:t>
            </a:r>
            <a:r>
              <a:rPr lang="en-US" sz="1200">
                <a:solidFill>
                  <a:schemeClr val="bg1"/>
                </a:solidFill>
                <a:ea typeface="+mn-lt"/>
                <a:cs typeface="+mn-lt"/>
              </a:rPr>
              <a:t>   -</a:t>
            </a:r>
          </a:p>
          <a:p>
            <a:pPr marL="0" indent="0">
              <a:lnSpc>
                <a:spcPct val="90000"/>
              </a:lnSpc>
              <a:buNone/>
            </a:pPr>
            <a:r>
              <a:rPr lang="en-US" sz="1200">
                <a:solidFill>
                  <a:schemeClr val="bg1"/>
                </a:solidFill>
                <a:ea typeface="+mn-lt"/>
                <a:cs typeface="+mn-lt"/>
              </a:rPr>
              <a:t>4. Care/Needs  .07 -.07  .09     - </a:t>
            </a:r>
          </a:p>
          <a:p>
            <a:pPr marL="0" indent="0">
              <a:lnSpc>
                <a:spcPct val="90000"/>
              </a:lnSpc>
              <a:buNone/>
            </a:pPr>
            <a:r>
              <a:rPr lang="en-US" sz="1200">
                <a:solidFill>
                  <a:schemeClr val="bg1"/>
                </a:solidFill>
                <a:ea typeface="+mn-lt"/>
                <a:cs typeface="+mn-lt"/>
              </a:rPr>
              <a:t>5. Cortisol        .07 -.04  .11</a:t>
            </a:r>
            <a:r>
              <a:rPr lang="en-US" sz="1200" baseline="30000">
                <a:solidFill>
                  <a:schemeClr val="bg1"/>
                </a:solidFill>
                <a:ea typeface="+mn-lt"/>
                <a:cs typeface="+mn-lt"/>
              </a:rPr>
              <a:t>   </a:t>
            </a:r>
            <a:r>
              <a:rPr lang="en-US" sz="1200">
                <a:solidFill>
                  <a:schemeClr val="bg1"/>
                </a:solidFill>
                <a:ea typeface="+mn-lt"/>
                <a:cs typeface="+mn-lt"/>
              </a:rPr>
              <a:t>.10     -</a:t>
            </a:r>
          </a:p>
          <a:p>
            <a:pPr marL="0" indent="0">
              <a:lnSpc>
                <a:spcPct val="90000"/>
              </a:lnSpc>
              <a:buNone/>
            </a:pPr>
            <a:r>
              <a:rPr lang="en-US" sz="1200">
                <a:solidFill>
                  <a:schemeClr val="bg1"/>
                </a:solidFill>
                <a:ea typeface="+mn-lt"/>
                <a:cs typeface="+mn-lt"/>
              </a:rPr>
              <a:t>6. BT(inhibit)     .18</a:t>
            </a:r>
            <a:r>
              <a:rPr lang="en-US" sz="1200" baseline="30000">
                <a:solidFill>
                  <a:schemeClr val="bg1"/>
                </a:solidFill>
                <a:ea typeface="+mn-lt"/>
                <a:cs typeface="+mn-lt"/>
              </a:rPr>
              <a:t>** </a:t>
            </a:r>
            <a:r>
              <a:rPr lang="en-US" sz="1200">
                <a:solidFill>
                  <a:schemeClr val="bg1"/>
                </a:solidFill>
                <a:ea typeface="+mn-lt"/>
                <a:cs typeface="+mn-lt"/>
              </a:rPr>
              <a:t>.12</a:t>
            </a:r>
            <a:r>
              <a:rPr lang="en-US" sz="1200" baseline="30000">
                <a:solidFill>
                  <a:schemeClr val="bg1"/>
                </a:solidFill>
                <a:ea typeface="+mn-lt"/>
                <a:cs typeface="+mn-lt"/>
              </a:rPr>
              <a:t>**</a:t>
            </a:r>
            <a:r>
              <a:rPr lang="en-US" sz="1200">
                <a:solidFill>
                  <a:schemeClr val="bg1"/>
                </a:solidFill>
                <a:ea typeface="+mn-lt"/>
                <a:cs typeface="+mn-lt"/>
              </a:rPr>
              <a:t>.02  .17</a:t>
            </a:r>
            <a:r>
              <a:rPr lang="en-US" sz="1200" baseline="30000">
                <a:solidFill>
                  <a:schemeClr val="bg1"/>
                </a:solidFill>
                <a:ea typeface="+mn-lt"/>
                <a:cs typeface="+mn-lt"/>
              </a:rPr>
              <a:t>**   </a:t>
            </a:r>
            <a:r>
              <a:rPr lang="en-US" sz="1200">
                <a:solidFill>
                  <a:schemeClr val="bg1"/>
                </a:solidFill>
                <a:ea typeface="+mn-lt"/>
                <a:cs typeface="+mn-lt"/>
              </a:rPr>
              <a:t>.19</a:t>
            </a:r>
            <a:r>
              <a:rPr lang="en-US" sz="1200" baseline="30000">
                <a:solidFill>
                  <a:schemeClr val="bg1"/>
                </a:solidFill>
                <a:ea typeface="+mn-lt"/>
                <a:cs typeface="+mn-lt"/>
              </a:rPr>
              <a:t>**    </a:t>
            </a:r>
            <a:r>
              <a:rPr lang="en-US" sz="1200">
                <a:solidFill>
                  <a:schemeClr val="bg1"/>
                </a:solidFill>
                <a:ea typeface="+mn-lt"/>
                <a:cs typeface="+mn-lt"/>
              </a:rPr>
              <a:t>-</a:t>
            </a:r>
          </a:p>
          <a:p>
            <a:pPr marL="0" indent="0">
              <a:lnSpc>
                <a:spcPct val="90000"/>
              </a:lnSpc>
              <a:buNone/>
            </a:pPr>
            <a:r>
              <a:rPr lang="en-US" sz="1200">
                <a:solidFill>
                  <a:schemeClr val="bg1"/>
                </a:solidFill>
                <a:ea typeface="+mn-lt"/>
                <a:cs typeface="+mn-lt"/>
              </a:rPr>
              <a:t>7. BT(shift)        .25</a:t>
            </a:r>
            <a:r>
              <a:rPr lang="en-US" sz="1200" baseline="30000">
                <a:solidFill>
                  <a:schemeClr val="bg1"/>
                </a:solidFill>
                <a:ea typeface="+mn-lt"/>
                <a:cs typeface="+mn-lt"/>
              </a:rPr>
              <a:t>** </a:t>
            </a:r>
            <a:r>
              <a:rPr lang="en-US" sz="1200">
                <a:solidFill>
                  <a:schemeClr val="bg1"/>
                </a:solidFill>
                <a:ea typeface="+mn-lt"/>
                <a:cs typeface="+mn-lt"/>
              </a:rPr>
              <a:t>.06  .08  .11   .25</a:t>
            </a:r>
            <a:r>
              <a:rPr lang="en-US" sz="1200" baseline="30000">
                <a:solidFill>
                  <a:schemeClr val="bg1"/>
                </a:solidFill>
                <a:ea typeface="+mn-lt"/>
                <a:cs typeface="+mn-lt"/>
              </a:rPr>
              <a:t>**    </a:t>
            </a:r>
            <a:r>
              <a:rPr lang="en-US" sz="1200">
                <a:solidFill>
                  <a:schemeClr val="bg1"/>
                </a:solidFill>
                <a:ea typeface="+mn-lt"/>
                <a:cs typeface="+mn-lt"/>
              </a:rPr>
              <a:t>.89</a:t>
            </a:r>
            <a:r>
              <a:rPr lang="en-US" sz="1200" baseline="30000">
                <a:solidFill>
                  <a:schemeClr val="bg1"/>
                </a:solidFill>
                <a:ea typeface="+mn-lt"/>
                <a:cs typeface="+mn-lt"/>
              </a:rPr>
              <a:t>**    </a:t>
            </a:r>
            <a:r>
              <a:rPr lang="en-US" sz="1200">
                <a:solidFill>
                  <a:schemeClr val="bg1"/>
                </a:solidFill>
                <a:ea typeface="+mn-lt"/>
                <a:cs typeface="+mn-lt"/>
              </a:rPr>
              <a:t>-</a:t>
            </a:r>
          </a:p>
          <a:p>
            <a:pPr marL="0" indent="0">
              <a:lnSpc>
                <a:spcPct val="90000"/>
              </a:lnSpc>
              <a:buNone/>
            </a:pPr>
            <a:r>
              <a:rPr lang="en-US" sz="1200">
                <a:solidFill>
                  <a:schemeClr val="bg1"/>
                </a:solidFill>
                <a:ea typeface="+mn-lt"/>
                <a:cs typeface="+mn-lt"/>
              </a:rPr>
              <a:t>8. BT(emotion)  .21</a:t>
            </a:r>
            <a:r>
              <a:rPr lang="en-US" sz="1200" baseline="30000">
                <a:solidFill>
                  <a:schemeClr val="bg1"/>
                </a:solidFill>
                <a:ea typeface="+mn-lt"/>
                <a:cs typeface="+mn-lt"/>
              </a:rPr>
              <a:t>** </a:t>
            </a:r>
            <a:r>
              <a:rPr lang="en-US" sz="1200">
                <a:solidFill>
                  <a:schemeClr val="bg1"/>
                </a:solidFill>
                <a:ea typeface="+mn-lt"/>
                <a:cs typeface="+mn-lt"/>
              </a:rPr>
              <a:t>.06  .03  .17</a:t>
            </a:r>
            <a:r>
              <a:rPr lang="en-US" sz="1200" baseline="30000">
                <a:solidFill>
                  <a:schemeClr val="bg1"/>
                </a:solidFill>
                <a:ea typeface="+mn-lt"/>
                <a:cs typeface="+mn-lt"/>
              </a:rPr>
              <a:t>** </a:t>
            </a:r>
            <a:r>
              <a:rPr lang="en-US" sz="1200">
                <a:solidFill>
                  <a:schemeClr val="bg1"/>
                </a:solidFill>
                <a:ea typeface="+mn-lt"/>
                <a:cs typeface="+mn-lt"/>
              </a:rPr>
              <a:t>.20</a:t>
            </a:r>
            <a:r>
              <a:rPr lang="en-US" sz="1200" baseline="30000">
                <a:solidFill>
                  <a:schemeClr val="bg1"/>
                </a:solidFill>
                <a:ea typeface="+mn-lt"/>
                <a:cs typeface="+mn-lt"/>
              </a:rPr>
              <a:t>**     </a:t>
            </a:r>
            <a:r>
              <a:rPr lang="en-US" sz="1200">
                <a:solidFill>
                  <a:schemeClr val="bg1"/>
                </a:solidFill>
                <a:ea typeface="+mn-lt"/>
                <a:cs typeface="+mn-lt"/>
              </a:rPr>
              <a:t>.91</a:t>
            </a:r>
            <a:r>
              <a:rPr lang="en-US" sz="1200" baseline="30000">
                <a:solidFill>
                  <a:schemeClr val="bg1"/>
                </a:solidFill>
                <a:ea typeface="+mn-lt"/>
                <a:cs typeface="+mn-lt"/>
              </a:rPr>
              <a:t>**  </a:t>
            </a:r>
            <a:r>
              <a:rPr lang="en-US" sz="1200">
                <a:solidFill>
                  <a:schemeClr val="bg1"/>
                </a:solidFill>
                <a:ea typeface="+mn-lt"/>
                <a:cs typeface="+mn-lt"/>
              </a:rPr>
              <a:t>.94</a:t>
            </a:r>
            <a:r>
              <a:rPr lang="en-US" sz="1200" baseline="30000">
                <a:solidFill>
                  <a:schemeClr val="bg1"/>
                </a:solidFill>
                <a:ea typeface="+mn-lt"/>
                <a:cs typeface="+mn-lt"/>
              </a:rPr>
              <a:t>**</a:t>
            </a:r>
            <a:r>
              <a:rPr lang="en-US" sz="1200">
                <a:solidFill>
                  <a:schemeClr val="bg1"/>
                </a:solidFill>
                <a:ea typeface="+mn-lt"/>
                <a:cs typeface="+mn-lt"/>
              </a:rPr>
              <a:t>   -</a:t>
            </a:r>
          </a:p>
          <a:p>
            <a:pPr marL="0" indent="0">
              <a:lnSpc>
                <a:spcPct val="90000"/>
              </a:lnSpc>
              <a:buNone/>
            </a:pPr>
            <a:r>
              <a:rPr lang="en-US" sz="1200">
                <a:solidFill>
                  <a:schemeClr val="bg1"/>
                </a:solidFill>
                <a:ea typeface="+mn-lt"/>
                <a:cs typeface="+mn-lt"/>
              </a:rPr>
              <a:t>9. BT(initiate)    .23</a:t>
            </a:r>
            <a:r>
              <a:rPr lang="en-US" sz="1200" baseline="30000">
                <a:solidFill>
                  <a:schemeClr val="bg1"/>
                </a:solidFill>
                <a:ea typeface="+mn-lt"/>
                <a:cs typeface="+mn-lt"/>
              </a:rPr>
              <a:t>**</a:t>
            </a:r>
            <a:r>
              <a:rPr lang="en-US" sz="1200">
                <a:solidFill>
                  <a:schemeClr val="bg1"/>
                </a:solidFill>
                <a:ea typeface="+mn-lt"/>
                <a:cs typeface="+mn-lt"/>
              </a:rPr>
              <a:t> .05  .07  .09   .26</a:t>
            </a:r>
            <a:r>
              <a:rPr lang="en-US" sz="1200" baseline="30000">
                <a:solidFill>
                  <a:schemeClr val="bg1"/>
                </a:solidFill>
                <a:ea typeface="+mn-lt"/>
                <a:cs typeface="+mn-lt"/>
              </a:rPr>
              <a:t>**     </a:t>
            </a:r>
            <a:r>
              <a:rPr lang="en-US" sz="1200">
                <a:solidFill>
                  <a:schemeClr val="bg1"/>
                </a:solidFill>
                <a:ea typeface="+mn-lt"/>
                <a:cs typeface="+mn-lt"/>
              </a:rPr>
              <a:t>.82</a:t>
            </a:r>
            <a:r>
              <a:rPr lang="en-US" sz="1200" baseline="30000">
                <a:solidFill>
                  <a:schemeClr val="bg1"/>
                </a:solidFill>
                <a:ea typeface="+mn-lt"/>
                <a:cs typeface="+mn-lt"/>
              </a:rPr>
              <a:t>**  </a:t>
            </a:r>
            <a:r>
              <a:rPr lang="en-US" sz="1200">
                <a:solidFill>
                  <a:schemeClr val="bg1"/>
                </a:solidFill>
                <a:ea typeface="+mn-lt"/>
                <a:cs typeface="+mn-lt"/>
              </a:rPr>
              <a:t>.88</a:t>
            </a:r>
            <a:r>
              <a:rPr lang="en-US" sz="1200" baseline="30000">
                <a:solidFill>
                  <a:schemeClr val="bg1"/>
                </a:solidFill>
                <a:ea typeface="+mn-lt"/>
                <a:cs typeface="+mn-lt"/>
              </a:rPr>
              <a:t>**   </a:t>
            </a:r>
            <a:r>
              <a:rPr lang="en-US" sz="1200">
                <a:solidFill>
                  <a:schemeClr val="bg1"/>
                </a:solidFill>
                <a:ea typeface="+mn-lt"/>
                <a:cs typeface="+mn-lt"/>
              </a:rPr>
              <a:t>.83</a:t>
            </a:r>
            <a:r>
              <a:rPr lang="en-US" sz="1200" baseline="30000">
                <a:solidFill>
                  <a:schemeClr val="bg1"/>
                </a:solidFill>
                <a:ea typeface="+mn-lt"/>
                <a:cs typeface="+mn-lt"/>
              </a:rPr>
              <a:t>**    </a:t>
            </a:r>
            <a:r>
              <a:rPr lang="en-US" sz="1200">
                <a:solidFill>
                  <a:schemeClr val="bg1"/>
                </a:solidFill>
                <a:ea typeface="+mn-lt"/>
                <a:cs typeface="+mn-lt"/>
              </a:rPr>
              <a:t>-</a:t>
            </a:r>
          </a:p>
          <a:p>
            <a:pPr marL="0" indent="0">
              <a:lnSpc>
                <a:spcPct val="90000"/>
              </a:lnSpc>
              <a:buNone/>
            </a:pPr>
            <a:r>
              <a:rPr lang="en-US" sz="1200">
                <a:solidFill>
                  <a:schemeClr val="bg1"/>
                </a:solidFill>
                <a:ea typeface="+mn-lt"/>
                <a:cs typeface="+mn-lt"/>
              </a:rPr>
              <a:t>10. BT(mem.)    .26</a:t>
            </a:r>
            <a:r>
              <a:rPr lang="en-US" sz="1200" baseline="30000">
                <a:solidFill>
                  <a:schemeClr val="bg1"/>
                </a:solidFill>
                <a:ea typeface="+mn-lt"/>
                <a:cs typeface="+mn-lt"/>
              </a:rPr>
              <a:t>**</a:t>
            </a:r>
            <a:r>
              <a:rPr lang="en-US" sz="1200">
                <a:solidFill>
                  <a:schemeClr val="bg1"/>
                </a:solidFill>
                <a:ea typeface="+mn-lt"/>
                <a:cs typeface="+mn-lt"/>
              </a:rPr>
              <a:t>.11   .09  .08   .31</a:t>
            </a:r>
            <a:r>
              <a:rPr lang="en-US" sz="1200" baseline="30000">
                <a:solidFill>
                  <a:schemeClr val="bg1"/>
                </a:solidFill>
                <a:ea typeface="+mn-lt"/>
                <a:cs typeface="+mn-lt"/>
              </a:rPr>
              <a:t>**     </a:t>
            </a:r>
            <a:r>
              <a:rPr lang="en-US" sz="1200">
                <a:solidFill>
                  <a:schemeClr val="bg1"/>
                </a:solidFill>
                <a:ea typeface="+mn-lt"/>
                <a:cs typeface="+mn-lt"/>
              </a:rPr>
              <a:t>.83</a:t>
            </a:r>
            <a:r>
              <a:rPr lang="en-US" sz="1200" baseline="30000">
                <a:solidFill>
                  <a:schemeClr val="bg1"/>
                </a:solidFill>
                <a:ea typeface="+mn-lt"/>
                <a:cs typeface="+mn-lt"/>
              </a:rPr>
              <a:t>**  </a:t>
            </a:r>
            <a:r>
              <a:rPr lang="en-US" sz="1200">
                <a:solidFill>
                  <a:schemeClr val="bg1"/>
                </a:solidFill>
                <a:ea typeface="+mn-lt"/>
                <a:cs typeface="+mn-lt"/>
              </a:rPr>
              <a:t>.89</a:t>
            </a:r>
            <a:r>
              <a:rPr lang="en-US" sz="1200" baseline="30000">
                <a:solidFill>
                  <a:schemeClr val="bg1"/>
                </a:solidFill>
                <a:ea typeface="+mn-lt"/>
                <a:cs typeface="+mn-lt"/>
              </a:rPr>
              <a:t>**   </a:t>
            </a:r>
            <a:r>
              <a:rPr lang="en-US" sz="1200">
                <a:solidFill>
                  <a:schemeClr val="bg1"/>
                </a:solidFill>
                <a:ea typeface="+mn-lt"/>
                <a:cs typeface="+mn-lt"/>
              </a:rPr>
              <a:t>.82</a:t>
            </a:r>
            <a:r>
              <a:rPr lang="en-US" sz="1200" baseline="30000">
                <a:solidFill>
                  <a:schemeClr val="bg1"/>
                </a:solidFill>
                <a:ea typeface="+mn-lt"/>
                <a:cs typeface="+mn-lt"/>
              </a:rPr>
              <a:t>** </a:t>
            </a:r>
            <a:r>
              <a:rPr lang="en-US" sz="1200">
                <a:solidFill>
                  <a:schemeClr val="bg1"/>
                </a:solidFill>
                <a:ea typeface="+mn-lt"/>
                <a:cs typeface="+mn-lt"/>
              </a:rPr>
              <a:t>.92</a:t>
            </a:r>
            <a:r>
              <a:rPr lang="en-US" sz="1200" baseline="30000">
                <a:solidFill>
                  <a:schemeClr val="bg1"/>
                </a:solidFill>
                <a:ea typeface="+mn-lt"/>
                <a:cs typeface="+mn-lt"/>
              </a:rPr>
              <a:t>**   </a:t>
            </a:r>
            <a:r>
              <a:rPr lang="en-US" sz="1200">
                <a:solidFill>
                  <a:schemeClr val="bg1"/>
                </a:solidFill>
                <a:ea typeface="+mn-lt"/>
                <a:cs typeface="+mn-lt"/>
              </a:rPr>
              <a:t>-</a:t>
            </a:r>
          </a:p>
          <a:p>
            <a:pPr marL="0" indent="0">
              <a:lnSpc>
                <a:spcPct val="90000"/>
              </a:lnSpc>
              <a:buNone/>
            </a:pPr>
            <a:r>
              <a:rPr lang="en-US" sz="1200">
                <a:solidFill>
                  <a:schemeClr val="bg1"/>
                </a:solidFill>
                <a:ea typeface="+mn-lt"/>
                <a:cs typeface="+mn-lt"/>
              </a:rPr>
              <a:t>11. BT(plan)      .28</a:t>
            </a:r>
            <a:r>
              <a:rPr lang="en-US" sz="1200" baseline="30000">
                <a:solidFill>
                  <a:schemeClr val="bg1"/>
                </a:solidFill>
                <a:ea typeface="+mn-lt"/>
                <a:cs typeface="+mn-lt"/>
              </a:rPr>
              <a:t>** </a:t>
            </a:r>
            <a:r>
              <a:rPr lang="en-US" sz="1200">
                <a:solidFill>
                  <a:schemeClr val="bg1"/>
                </a:solidFill>
                <a:ea typeface="+mn-lt"/>
                <a:cs typeface="+mn-lt"/>
              </a:rPr>
              <a:t>.11</a:t>
            </a:r>
            <a:r>
              <a:rPr lang="en-US" sz="1200" baseline="30000">
                <a:solidFill>
                  <a:schemeClr val="bg1"/>
                </a:solidFill>
                <a:ea typeface="+mn-lt"/>
                <a:cs typeface="+mn-lt"/>
              </a:rPr>
              <a:t>* </a:t>
            </a:r>
            <a:r>
              <a:rPr lang="en-US" sz="1200">
                <a:solidFill>
                  <a:schemeClr val="bg1"/>
                </a:solidFill>
                <a:ea typeface="+mn-lt"/>
                <a:cs typeface="+mn-lt"/>
              </a:rPr>
              <a:t>.08  .09    .29</a:t>
            </a:r>
            <a:r>
              <a:rPr lang="en-US" sz="1200" baseline="30000">
                <a:solidFill>
                  <a:schemeClr val="bg1"/>
                </a:solidFill>
                <a:ea typeface="+mn-lt"/>
                <a:cs typeface="+mn-lt"/>
              </a:rPr>
              <a:t>**      </a:t>
            </a:r>
            <a:r>
              <a:rPr lang="en-US" sz="1200">
                <a:solidFill>
                  <a:schemeClr val="bg1"/>
                </a:solidFill>
                <a:ea typeface="+mn-lt"/>
                <a:cs typeface="+mn-lt"/>
              </a:rPr>
              <a:t>.83</a:t>
            </a:r>
            <a:r>
              <a:rPr lang="en-US" sz="1200" baseline="30000">
                <a:solidFill>
                  <a:schemeClr val="bg1"/>
                </a:solidFill>
                <a:ea typeface="+mn-lt"/>
                <a:cs typeface="+mn-lt"/>
              </a:rPr>
              <a:t>**   </a:t>
            </a:r>
            <a:r>
              <a:rPr lang="en-US" sz="1200">
                <a:solidFill>
                  <a:schemeClr val="bg1"/>
                </a:solidFill>
                <a:ea typeface="+mn-lt"/>
                <a:cs typeface="+mn-lt"/>
              </a:rPr>
              <a:t>.92</a:t>
            </a:r>
            <a:r>
              <a:rPr lang="en-US" sz="1200" baseline="30000">
                <a:solidFill>
                  <a:schemeClr val="bg1"/>
                </a:solidFill>
                <a:ea typeface="+mn-lt"/>
                <a:cs typeface="+mn-lt"/>
              </a:rPr>
              <a:t>** </a:t>
            </a:r>
            <a:r>
              <a:rPr lang="en-US" sz="1200">
                <a:solidFill>
                  <a:schemeClr val="bg1"/>
                </a:solidFill>
                <a:ea typeface="+mn-lt"/>
                <a:cs typeface="+mn-lt"/>
              </a:rPr>
              <a:t>.84</a:t>
            </a:r>
            <a:r>
              <a:rPr lang="en-US" sz="1200" baseline="30000">
                <a:solidFill>
                  <a:schemeClr val="bg1"/>
                </a:solidFill>
                <a:ea typeface="+mn-lt"/>
                <a:cs typeface="+mn-lt"/>
              </a:rPr>
              <a:t>** </a:t>
            </a:r>
            <a:r>
              <a:rPr lang="en-US" sz="1200">
                <a:solidFill>
                  <a:schemeClr val="bg1"/>
                </a:solidFill>
                <a:ea typeface="+mn-lt"/>
                <a:cs typeface="+mn-lt"/>
              </a:rPr>
              <a:t>.93</a:t>
            </a:r>
            <a:r>
              <a:rPr lang="en-US" sz="1200" baseline="30000">
                <a:solidFill>
                  <a:schemeClr val="bg1"/>
                </a:solidFill>
                <a:ea typeface="+mn-lt"/>
                <a:cs typeface="+mn-lt"/>
              </a:rPr>
              <a:t>**  </a:t>
            </a:r>
            <a:r>
              <a:rPr lang="en-US" sz="1200">
                <a:solidFill>
                  <a:schemeClr val="bg1"/>
                </a:solidFill>
                <a:ea typeface="+mn-lt"/>
                <a:cs typeface="+mn-lt"/>
              </a:rPr>
              <a:t>.97</a:t>
            </a:r>
            <a:r>
              <a:rPr lang="en-US" sz="1200" baseline="30000">
                <a:solidFill>
                  <a:schemeClr val="bg1"/>
                </a:solidFill>
                <a:ea typeface="+mn-lt"/>
                <a:cs typeface="+mn-lt"/>
              </a:rPr>
              <a:t>**    </a:t>
            </a:r>
            <a:r>
              <a:rPr lang="en-US" sz="1200">
                <a:solidFill>
                  <a:schemeClr val="bg1"/>
                </a:solidFill>
                <a:ea typeface="+mn-lt"/>
                <a:cs typeface="+mn-lt"/>
              </a:rPr>
              <a:t>-</a:t>
            </a:r>
          </a:p>
          <a:p>
            <a:pPr marL="0" indent="0">
              <a:lnSpc>
                <a:spcPct val="90000"/>
              </a:lnSpc>
              <a:buNone/>
            </a:pPr>
            <a:r>
              <a:rPr lang="en-US" sz="1200">
                <a:solidFill>
                  <a:schemeClr val="bg1"/>
                </a:solidFill>
                <a:ea typeface="+mn-lt"/>
                <a:cs typeface="+mn-lt"/>
              </a:rPr>
              <a:t>12. BT(org.)      .21</a:t>
            </a:r>
            <a:r>
              <a:rPr lang="en-US" sz="1200" baseline="30000">
                <a:solidFill>
                  <a:schemeClr val="bg1"/>
                </a:solidFill>
                <a:ea typeface="+mn-lt"/>
                <a:cs typeface="+mn-lt"/>
              </a:rPr>
              <a:t>**  </a:t>
            </a:r>
            <a:r>
              <a:rPr lang="en-US" sz="1200">
                <a:solidFill>
                  <a:schemeClr val="bg1"/>
                </a:solidFill>
                <a:ea typeface="+mn-lt"/>
                <a:cs typeface="+mn-lt"/>
              </a:rPr>
              <a:t>.08 .04  .12</a:t>
            </a:r>
            <a:r>
              <a:rPr lang="en-US" sz="1200" baseline="30000">
                <a:solidFill>
                  <a:schemeClr val="bg1"/>
                </a:solidFill>
                <a:ea typeface="+mn-lt"/>
                <a:cs typeface="+mn-lt"/>
              </a:rPr>
              <a:t>*    </a:t>
            </a:r>
            <a:r>
              <a:rPr lang="en-US" sz="1200">
                <a:solidFill>
                  <a:schemeClr val="bg1"/>
                </a:solidFill>
                <a:ea typeface="+mn-lt"/>
                <a:cs typeface="+mn-lt"/>
              </a:rPr>
              <a:t>.30</a:t>
            </a:r>
            <a:r>
              <a:rPr lang="en-US" sz="1200" baseline="30000">
                <a:solidFill>
                  <a:schemeClr val="bg1"/>
                </a:solidFill>
                <a:ea typeface="+mn-lt"/>
                <a:cs typeface="+mn-lt"/>
              </a:rPr>
              <a:t>**      </a:t>
            </a:r>
            <a:r>
              <a:rPr lang="en-US" sz="1200">
                <a:solidFill>
                  <a:schemeClr val="bg1"/>
                </a:solidFill>
                <a:ea typeface="+mn-lt"/>
                <a:cs typeface="+mn-lt"/>
              </a:rPr>
              <a:t>.85</a:t>
            </a:r>
            <a:r>
              <a:rPr lang="en-US" sz="1200" baseline="30000">
                <a:solidFill>
                  <a:schemeClr val="bg1"/>
                </a:solidFill>
                <a:ea typeface="+mn-lt"/>
                <a:cs typeface="+mn-lt"/>
              </a:rPr>
              <a:t>**   </a:t>
            </a:r>
            <a:r>
              <a:rPr lang="en-US" sz="1200">
                <a:solidFill>
                  <a:schemeClr val="bg1"/>
                </a:solidFill>
                <a:ea typeface="+mn-lt"/>
                <a:cs typeface="+mn-lt"/>
              </a:rPr>
              <a:t>.88</a:t>
            </a:r>
            <a:r>
              <a:rPr lang="en-US" sz="1200" baseline="30000">
                <a:solidFill>
                  <a:schemeClr val="bg1"/>
                </a:solidFill>
                <a:ea typeface="+mn-lt"/>
                <a:cs typeface="+mn-lt"/>
              </a:rPr>
              <a:t>**  </a:t>
            </a:r>
            <a:r>
              <a:rPr lang="en-US" sz="1200">
                <a:solidFill>
                  <a:schemeClr val="bg1"/>
                </a:solidFill>
                <a:ea typeface="+mn-lt"/>
                <a:cs typeface="+mn-lt"/>
              </a:rPr>
              <a:t>.85</a:t>
            </a:r>
            <a:r>
              <a:rPr lang="en-US" sz="1200" baseline="30000">
                <a:solidFill>
                  <a:schemeClr val="bg1"/>
                </a:solidFill>
                <a:ea typeface="+mn-lt"/>
                <a:cs typeface="+mn-lt"/>
              </a:rPr>
              <a:t>** </a:t>
            </a:r>
            <a:r>
              <a:rPr lang="en-US" sz="1200">
                <a:solidFill>
                  <a:schemeClr val="bg1"/>
                </a:solidFill>
                <a:ea typeface="+mn-lt"/>
                <a:cs typeface="+mn-lt"/>
              </a:rPr>
              <a:t>.85</a:t>
            </a:r>
            <a:r>
              <a:rPr lang="en-US" sz="1200" baseline="30000">
                <a:solidFill>
                  <a:schemeClr val="bg1"/>
                </a:solidFill>
                <a:ea typeface="+mn-lt"/>
                <a:cs typeface="+mn-lt"/>
              </a:rPr>
              <a:t>** </a:t>
            </a:r>
            <a:r>
              <a:rPr lang="en-US" sz="1200">
                <a:solidFill>
                  <a:schemeClr val="bg1"/>
                </a:solidFill>
                <a:ea typeface="+mn-lt"/>
                <a:cs typeface="+mn-lt"/>
              </a:rPr>
              <a:t>.88</a:t>
            </a:r>
            <a:r>
              <a:rPr lang="en-US" sz="1200" baseline="30000">
                <a:solidFill>
                  <a:schemeClr val="bg1"/>
                </a:solidFill>
                <a:ea typeface="+mn-lt"/>
                <a:cs typeface="+mn-lt"/>
              </a:rPr>
              <a:t>** </a:t>
            </a:r>
            <a:r>
              <a:rPr lang="en-US" sz="1200">
                <a:solidFill>
                  <a:schemeClr val="bg1"/>
                </a:solidFill>
                <a:ea typeface="+mn-lt"/>
                <a:cs typeface="+mn-lt"/>
              </a:rPr>
              <a:t>.89</a:t>
            </a:r>
            <a:r>
              <a:rPr lang="en-US" sz="1200" baseline="30000">
                <a:solidFill>
                  <a:schemeClr val="bg1"/>
                </a:solidFill>
                <a:ea typeface="+mn-lt"/>
                <a:cs typeface="+mn-lt"/>
              </a:rPr>
              <a:t>**   </a:t>
            </a:r>
            <a:r>
              <a:rPr lang="en-US" sz="1200">
                <a:solidFill>
                  <a:schemeClr val="bg1"/>
                </a:solidFill>
                <a:ea typeface="+mn-lt"/>
                <a:cs typeface="+mn-lt"/>
              </a:rPr>
              <a:t>-</a:t>
            </a:r>
          </a:p>
          <a:p>
            <a:pPr marL="0" indent="0">
              <a:lnSpc>
                <a:spcPct val="90000"/>
              </a:lnSpc>
              <a:buNone/>
            </a:pPr>
            <a:r>
              <a:rPr lang="en-US" sz="1200">
                <a:solidFill>
                  <a:schemeClr val="bg1"/>
                </a:solidFill>
                <a:ea typeface="+mn-lt"/>
                <a:cs typeface="+mn-lt"/>
              </a:rPr>
              <a:t>13. BRIEF(BTM) .24</a:t>
            </a:r>
            <a:r>
              <a:rPr lang="en-US" sz="1200" baseline="30000">
                <a:solidFill>
                  <a:schemeClr val="bg1"/>
                </a:solidFill>
                <a:ea typeface="+mn-lt"/>
                <a:cs typeface="+mn-lt"/>
              </a:rPr>
              <a:t>**</a:t>
            </a:r>
            <a:r>
              <a:rPr lang="en-US" sz="1200">
                <a:solidFill>
                  <a:schemeClr val="bg1"/>
                </a:solidFill>
                <a:ea typeface="+mn-lt"/>
                <a:cs typeface="+mn-lt"/>
              </a:rPr>
              <a:t>.11 .06   .14</a:t>
            </a:r>
            <a:r>
              <a:rPr lang="en-US" sz="1200" baseline="30000">
                <a:solidFill>
                  <a:schemeClr val="bg1"/>
                </a:solidFill>
                <a:ea typeface="+mn-lt"/>
                <a:cs typeface="+mn-lt"/>
              </a:rPr>
              <a:t>*    </a:t>
            </a:r>
            <a:r>
              <a:rPr lang="en-US" sz="1200">
                <a:solidFill>
                  <a:schemeClr val="bg1"/>
                </a:solidFill>
                <a:ea typeface="+mn-lt"/>
                <a:cs typeface="+mn-lt"/>
              </a:rPr>
              <a:t>.25</a:t>
            </a:r>
            <a:r>
              <a:rPr lang="en-US" sz="1200" baseline="30000">
                <a:solidFill>
                  <a:schemeClr val="bg1"/>
                </a:solidFill>
                <a:ea typeface="+mn-lt"/>
                <a:cs typeface="+mn-lt"/>
              </a:rPr>
              <a:t>**      </a:t>
            </a:r>
            <a:r>
              <a:rPr lang="en-US" sz="1200">
                <a:solidFill>
                  <a:schemeClr val="bg1"/>
                </a:solidFill>
                <a:ea typeface="+mn-lt"/>
                <a:cs typeface="+mn-lt"/>
              </a:rPr>
              <a:t>.92</a:t>
            </a:r>
            <a:r>
              <a:rPr lang="en-US" sz="1200" baseline="30000">
                <a:solidFill>
                  <a:schemeClr val="bg1"/>
                </a:solidFill>
                <a:ea typeface="+mn-lt"/>
                <a:cs typeface="+mn-lt"/>
              </a:rPr>
              <a:t>**</a:t>
            </a:r>
            <a:r>
              <a:rPr lang="en-US" sz="1200">
                <a:solidFill>
                  <a:schemeClr val="bg1"/>
                </a:solidFill>
                <a:ea typeface="+mn-lt"/>
                <a:cs typeface="+mn-lt"/>
              </a:rPr>
              <a:t>  .92</a:t>
            </a:r>
            <a:r>
              <a:rPr lang="en-US" sz="1200" baseline="30000">
                <a:solidFill>
                  <a:schemeClr val="bg1"/>
                </a:solidFill>
                <a:ea typeface="+mn-lt"/>
                <a:cs typeface="+mn-lt"/>
              </a:rPr>
              <a:t>**  </a:t>
            </a:r>
            <a:r>
              <a:rPr lang="en-US" sz="1200">
                <a:solidFill>
                  <a:schemeClr val="bg1"/>
                </a:solidFill>
                <a:ea typeface="+mn-lt"/>
                <a:cs typeface="+mn-lt"/>
              </a:rPr>
              <a:t>.88</a:t>
            </a:r>
            <a:r>
              <a:rPr lang="en-US" sz="1200" baseline="30000">
                <a:solidFill>
                  <a:schemeClr val="bg1"/>
                </a:solidFill>
                <a:ea typeface="+mn-lt"/>
                <a:cs typeface="+mn-lt"/>
              </a:rPr>
              <a:t>** </a:t>
            </a:r>
            <a:r>
              <a:rPr lang="en-US" sz="1200">
                <a:solidFill>
                  <a:schemeClr val="bg1"/>
                </a:solidFill>
                <a:ea typeface="+mn-lt"/>
                <a:cs typeface="+mn-lt"/>
              </a:rPr>
              <a:t>.92</a:t>
            </a:r>
            <a:r>
              <a:rPr lang="en-US" sz="1200" baseline="30000">
                <a:solidFill>
                  <a:schemeClr val="bg1"/>
                </a:solidFill>
                <a:ea typeface="+mn-lt"/>
                <a:cs typeface="+mn-lt"/>
              </a:rPr>
              <a:t>** </a:t>
            </a:r>
            <a:r>
              <a:rPr lang="en-US" sz="1200">
                <a:solidFill>
                  <a:schemeClr val="bg1"/>
                </a:solidFill>
                <a:ea typeface="+mn-lt"/>
                <a:cs typeface="+mn-lt"/>
              </a:rPr>
              <a:t>.93</a:t>
            </a:r>
            <a:r>
              <a:rPr lang="en-US" sz="1200" baseline="30000">
                <a:solidFill>
                  <a:schemeClr val="bg1"/>
                </a:solidFill>
                <a:ea typeface="+mn-lt"/>
                <a:cs typeface="+mn-lt"/>
              </a:rPr>
              <a:t>** </a:t>
            </a:r>
            <a:r>
              <a:rPr lang="en-US" sz="1200">
                <a:solidFill>
                  <a:schemeClr val="bg1"/>
                </a:solidFill>
                <a:ea typeface="+mn-lt"/>
                <a:cs typeface="+mn-lt"/>
              </a:rPr>
              <a:t>.94</a:t>
            </a:r>
            <a:r>
              <a:rPr lang="en-US" sz="1200" baseline="30000">
                <a:solidFill>
                  <a:schemeClr val="bg1"/>
                </a:solidFill>
                <a:ea typeface="+mn-lt"/>
                <a:cs typeface="+mn-lt"/>
              </a:rPr>
              <a:t>**   </a:t>
            </a:r>
            <a:r>
              <a:rPr lang="en-US" sz="1200">
                <a:solidFill>
                  <a:schemeClr val="bg1"/>
                </a:solidFill>
                <a:ea typeface="+mn-lt"/>
                <a:cs typeface="+mn-lt"/>
              </a:rPr>
              <a:t>.91</a:t>
            </a:r>
            <a:r>
              <a:rPr lang="en-US" sz="1200" baseline="30000">
                <a:solidFill>
                  <a:schemeClr val="bg1"/>
                </a:solidFill>
                <a:ea typeface="+mn-lt"/>
                <a:cs typeface="+mn-lt"/>
              </a:rPr>
              <a:t>** </a:t>
            </a:r>
            <a:r>
              <a:rPr lang="en-US" sz="1200">
                <a:solidFill>
                  <a:schemeClr val="bg1"/>
                </a:solidFill>
                <a:ea typeface="+mn-lt"/>
                <a:cs typeface="+mn-lt"/>
              </a:rPr>
              <a:t>  -</a:t>
            </a:r>
          </a:p>
          <a:p>
            <a:pPr marL="0" indent="0">
              <a:lnSpc>
                <a:spcPct val="90000"/>
              </a:lnSpc>
              <a:buNone/>
            </a:pPr>
            <a:r>
              <a:rPr lang="en-US" sz="1200">
                <a:solidFill>
                  <a:schemeClr val="bg1"/>
                </a:solidFill>
                <a:ea typeface="+mn-lt"/>
                <a:cs typeface="+mn-lt"/>
              </a:rPr>
              <a:t>14. BRIEF(BRI)   .22</a:t>
            </a:r>
            <a:r>
              <a:rPr lang="en-US" sz="1200" baseline="30000">
                <a:solidFill>
                  <a:schemeClr val="bg1"/>
                </a:solidFill>
                <a:ea typeface="+mn-lt"/>
                <a:cs typeface="+mn-lt"/>
              </a:rPr>
              <a:t>**</a:t>
            </a:r>
            <a:r>
              <a:rPr lang="en-US" sz="1200">
                <a:solidFill>
                  <a:schemeClr val="bg1"/>
                </a:solidFill>
                <a:ea typeface="+mn-lt"/>
                <a:cs typeface="+mn-lt"/>
              </a:rPr>
              <a:t> .08 .04   .15</a:t>
            </a:r>
            <a:r>
              <a:rPr lang="en-US" sz="1200" baseline="30000">
                <a:solidFill>
                  <a:schemeClr val="bg1"/>
                </a:solidFill>
                <a:ea typeface="+mn-lt"/>
                <a:cs typeface="+mn-lt"/>
              </a:rPr>
              <a:t>**   </a:t>
            </a:r>
            <a:r>
              <a:rPr lang="en-US" sz="1200">
                <a:solidFill>
                  <a:schemeClr val="bg1"/>
                </a:solidFill>
                <a:ea typeface="+mn-lt"/>
                <a:cs typeface="+mn-lt"/>
              </a:rPr>
              <a:t>.22</a:t>
            </a:r>
            <a:r>
              <a:rPr lang="en-US" sz="1200" baseline="30000">
                <a:solidFill>
                  <a:schemeClr val="bg1"/>
                </a:solidFill>
                <a:ea typeface="+mn-lt"/>
                <a:cs typeface="+mn-lt"/>
              </a:rPr>
              <a:t>**     </a:t>
            </a:r>
            <a:r>
              <a:rPr lang="en-US" sz="1200">
                <a:solidFill>
                  <a:schemeClr val="bg1"/>
                </a:solidFill>
                <a:ea typeface="+mn-lt"/>
                <a:cs typeface="+mn-lt"/>
              </a:rPr>
              <a:t>.97</a:t>
            </a:r>
            <a:r>
              <a:rPr lang="en-US" sz="1200" baseline="30000">
                <a:solidFill>
                  <a:schemeClr val="bg1"/>
                </a:solidFill>
                <a:ea typeface="+mn-lt"/>
                <a:cs typeface="+mn-lt"/>
              </a:rPr>
              <a:t>**   </a:t>
            </a:r>
            <a:r>
              <a:rPr lang="en-US" sz="1200">
                <a:solidFill>
                  <a:schemeClr val="bg1"/>
                </a:solidFill>
                <a:ea typeface="+mn-lt"/>
                <a:cs typeface="+mn-lt"/>
              </a:rPr>
              <a:t>.97</a:t>
            </a:r>
            <a:r>
              <a:rPr lang="en-US" sz="1200" baseline="30000">
                <a:solidFill>
                  <a:schemeClr val="bg1"/>
                </a:solidFill>
                <a:ea typeface="+mn-lt"/>
                <a:cs typeface="+mn-lt"/>
              </a:rPr>
              <a:t>**</a:t>
            </a:r>
            <a:r>
              <a:rPr lang="en-US" sz="1200">
                <a:solidFill>
                  <a:schemeClr val="bg1"/>
                </a:solidFill>
                <a:ea typeface="+mn-lt"/>
                <a:cs typeface="+mn-lt"/>
              </a:rPr>
              <a:t>  .98</a:t>
            </a:r>
            <a:r>
              <a:rPr lang="en-US" sz="1200" baseline="30000">
                <a:solidFill>
                  <a:schemeClr val="bg1"/>
                </a:solidFill>
                <a:ea typeface="+mn-lt"/>
                <a:cs typeface="+mn-lt"/>
              </a:rPr>
              <a:t>** </a:t>
            </a:r>
            <a:r>
              <a:rPr lang="en-US" sz="1200">
                <a:solidFill>
                  <a:schemeClr val="bg1"/>
                </a:solidFill>
                <a:ea typeface="+mn-lt"/>
                <a:cs typeface="+mn-lt"/>
              </a:rPr>
              <a:t>.87</a:t>
            </a:r>
            <a:r>
              <a:rPr lang="en-US" sz="1200" baseline="30000">
                <a:solidFill>
                  <a:schemeClr val="bg1"/>
                </a:solidFill>
                <a:ea typeface="+mn-lt"/>
                <a:cs typeface="+mn-lt"/>
              </a:rPr>
              <a:t>** </a:t>
            </a:r>
            <a:r>
              <a:rPr lang="en-US" sz="1200">
                <a:solidFill>
                  <a:schemeClr val="bg1"/>
                </a:solidFill>
                <a:ea typeface="+mn-lt"/>
                <a:cs typeface="+mn-lt"/>
              </a:rPr>
              <a:t>.87</a:t>
            </a:r>
            <a:r>
              <a:rPr lang="en-US" sz="1200" baseline="30000">
                <a:solidFill>
                  <a:schemeClr val="bg1"/>
                </a:solidFill>
                <a:ea typeface="+mn-lt"/>
                <a:cs typeface="+mn-lt"/>
              </a:rPr>
              <a:t>** </a:t>
            </a:r>
            <a:r>
              <a:rPr lang="en-US" sz="1200">
                <a:solidFill>
                  <a:schemeClr val="bg1"/>
                </a:solidFill>
                <a:ea typeface="+mn-lt"/>
                <a:cs typeface="+mn-lt"/>
              </a:rPr>
              <a:t>.89</a:t>
            </a:r>
            <a:r>
              <a:rPr lang="en-US" sz="1200" baseline="30000">
                <a:solidFill>
                  <a:schemeClr val="bg1"/>
                </a:solidFill>
                <a:ea typeface="+mn-lt"/>
                <a:cs typeface="+mn-lt"/>
              </a:rPr>
              <a:t>**  </a:t>
            </a:r>
            <a:r>
              <a:rPr lang="en-US" sz="1200">
                <a:solidFill>
                  <a:schemeClr val="bg1"/>
                </a:solidFill>
                <a:ea typeface="+mn-lt"/>
                <a:cs typeface="+mn-lt"/>
              </a:rPr>
              <a:t>.89</a:t>
            </a:r>
            <a:r>
              <a:rPr lang="en-US" sz="1200" baseline="30000">
                <a:solidFill>
                  <a:schemeClr val="bg1"/>
                </a:solidFill>
                <a:ea typeface="+mn-lt"/>
                <a:cs typeface="+mn-lt"/>
              </a:rPr>
              <a:t>**   </a:t>
            </a:r>
            <a:r>
              <a:rPr lang="en-US" sz="1200">
                <a:solidFill>
                  <a:schemeClr val="bg1"/>
                </a:solidFill>
                <a:ea typeface="+mn-lt"/>
                <a:cs typeface="+mn-lt"/>
              </a:rPr>
              <a:t>.94</a:t>
            </a:r>
            <a:r>
              <a:rPr lang="en-US" sz="1200" baseline="30000">
                <a:solidFill>
                  <a:schemeClr val="bg1"/>
                </a:solidFill>
                <a:ea typeface="+mn-lt"/>
                <a:cs typeface="+mn-lt"/>
              </a:rPr>
              <a:t>**  </a:t>
            </a:r>
            <a:r>
              <a:rPr lang="en-US" sz="1200">
                <a:solidFill>
                  <a:schemeClr val="bg1"/>
                </a:solidFill>
                <a:ea typeface="+mn-lt"/>
                <a:cs typeface="+mn-lt"/>
              </a:rPr>
              <a:t>-</a:t>
            </a:r>
          </a:p>
          <a:p>
            <a:pPr marL="0" indent="0">
              <a:lnSpc>
                <a:spcPct val="90000"/>
              </a:lnSpc>
              <a:buNone/>
            </a:pPr>
            <a:r>
              <a:rPr lang="en-US" sz="1200">
                <a:solidFill>
                  <a:schemeClr val="bg1"/>
                </a:solidFill>
                <a:ea typeface="+mn-lt"/>
                <a:cs typeface="+mn-lt"/>
              </a:rPr>
              <a:t>15. BRIEF(MI)    .26</a:t>
            </a:r>
            <a:r>
              <a:rPr lang="en-US" sz="1200" baseline="30000">
                <a:solidFill>
                  <a:schemeClr val="bg1"/>
                </a:solidFill>
                <a:ea typeface="+mn-lt"/>
                <a:cs typeface="+mn-lt"/>
              </a:rPr>
              <a:t>** </a:t>
            </a:r>
            <a:r>
              <a:rPr lang="en-US" sz="1200">
                <a:solidFill>
                  <a:schemeClr val="bg1"/>
                </a:solidFill>
                <a:ea typeface="+mn-lt"/>
                <a:cs typeface="+mn-lt"/>
              </a:rPr>
              <a:t>.10 .08   .11    .29</a:t>
            </a:r>
            <a:r>
              <a:rPr lang="en-US" sz="1200" baseline="30000">
                <a:solidFill>
                  <a:schemeClr val="bg1"/>
                </a:solidFill>
                <a:ea typeface="+mn-lt"/>
                <a:cs typeface="+mn-lt"/>
              </a:rPr>
              <a:t>**     </a:t>
            </a:r>
            <a:r>
              <a:rPr lang="en-US" sz="1200">
                <a:solidFill>
                  <a:schemeClr val="bg1"/>
                </a:solidFill>
                <a:ea typeface="+mn-lt"/>
                <a:cs typeface="+mn-lt"/>
              </a:rPr>
              <a:t>.88</a:t>
            </a:r>
            <a:r>
              <a:rPr lang="en-US" sz="1200" baseline="30000">
                <a:solidFill>
                  <a:schemeClr val="bg1"/>
                </a:solidFill>
                <a:ea typeface="+mn-lt"/>
                <a:cs typeface="+mn-lt"/>
              </a:rPr>
              <a:t>**   </a:t>
            </a:r>
            <a:r>
              <a:rPr lang="en-US" sz="1200">
                <a:solidFill>
                  <a:schemeClr val="bg1"/>
                </a:solidFill>
                <a:ea typeface="+mn-lt"/>
                <a:cs typeface="+mn-lt"/>
              </a:rPr>
              <a:t>.93</a:t>
            </a:r>
            <a:r>
              <a:rPr lang="en-US" sz="1200" baseline="30000">
                <a:solidFill>
                  <a:schemeClr val="bg1"/>
                </a:solidFill>
                <a:ea typeface="+mn-lt"/>
                <a:cs typeface="+mn-lt"/>
              </a:rPr>
              <a:t>**  </a:t>
            </a:r>
            <a:r>
              <a:rPr lang="en-US" sz="1200">
                <a:solidFill>
                  <a:schemeClr val="bg1"/>
                </a:solidFill>
                <a:ea typeface="+mn-lt"/>
                <a:cs typeface="+mn-lt"/>
              </a:rPr>
              <a:t>.87</a:t>
            </a:r>
            <a:r>
              <a:rPr lang="en-US" sz="1200" baseline="30000">
                <a:solidFill>
                  <a:schemeClr val="bg1"/>
                </a:solidFill>
                <a:ea typeface="+mn-lt"/>
                <a:cs typeface="+mn-lt"/>
              </a:rPr>
              <a:t>** </a:t>
            </a:r>
            <a:r>
              <a:rPr lang="en-US" sz="1200">
                <a:solidFill>
                  <a:schemeClr val="bg1"/>
                </a:solidFill>
                <a:ea typeface="+mn-lt"/>
                <a:cs typeface="+mn-lt"/>
              </a:rPr>
              <a:t>.95</a:t>
            </a:r>
            <a:r>
              <a:rPr lang="en-US" sz="1200" baseline="30000">
                <a:solidFill>
                  <a:schemeClr val="bg1"/>
                </a:solidFill>
                <a:ea typeface="+mn-lt"/>
                <a:cs typeface="+mn-lt"/>
              </a:rPr>
              <a:t>**  </a:t>
            </a:r>
            <a:r>
              <a:rPr lang="en-US" sz="1200">
                <a:solidFill>
                  <a:schemeClr val="bg1"/>
                </a:solidFill>
                <a:ea typeface="+mn-lt"/>
                <a:cs typeface="+mn-lt"/>
              </a:rPr>
              <a:t>.98</a:t>
            </a:r>
            <a:r>
              <a:rPr lang="en-US" sz="1200" baseline="30000">
                <a:solidFill>
                  <a:schemeClr val="bg1"/>
                </a:solidFill>
                <a:ea typeface="+mn-lt"/>
                <a:cs typeface="+mn-lt"/>
              </a:rPr>
              <a:t>**  </a:t>
            </a:r>
            <a:r>
              <a:rPr lang="en-US" sz="1200">
                <a:solidFill>
                  <a:schemeClr val="bg1"/>
                </a:solidFill>
                <a:ea typeface="+mn-lt"/>
                <a:cs typeface="+mn-lt"/>
              </a:rPr>
              <a:t>.98</a:t>
            </a:r>
            <a:r>
              <a:rPr lang="en-US" sz="1200" baseline="30000">
                <a:solidFill>
                  <a:schemeClr val="bg1"/>
                </a:solidFill>
                <a:ea typeface="+mn-lt"/>
                <a:cs typeface="+mn-lt"/>
              </a:rPr>
              <a:t>**   </a:t>
            </a:r>
            <a:r>
              <a:rPr lang="en-US" sz="1200">
                <a:solidFill>
                  <a:schemeClr val="bg1"/>
                </a:solidFill>
                <a:ea typeface="+mn-lt"/>
                <a:cs typeface="+mn-lt"/>
              </a:rPr>
              <a:t>.93</a:t>
            </a:r>
            <a:r>
              <a:rPr lang="en-US" sz="1200" baseline="30000">
                <a:solidFill>
                  <a:schemeClr val="bg1"/>
                </a:solidFill>
                <a:ea typeface="+mn-lt"/>
                <a:cs typeface="+mn-lt"/>
              </a:rPr>
              <a:t>**  </a:t>
            </a:r>
            <a:r>
              <a:rPr lang="en-US" sz="1200">
                <a:solidFill>
                  <a:schemeClr val="bg1"/>
                </a:solidFill>
                <a:ea typeface="+mn-lt"/>
                <a:cs typeface="+mn-lt"/>
              </a:rPr>
              <a:t>.98</a:t>
            </a:r>
            <a:r>
              <a:rPr lang="en-US" sz="1200" baseline="30000">
                <a:solidFill>
                  <a:schemeClr val="bg1"/>
                </a:solidFill>
                <a:ea typeface="+mn-lt"/>
                <a:cs typeface="+mn-lt"/>
              </a:rPr>
              <a:t>**   </a:t>
            </a:r>
            <a:r>
              <a:rPr lang="en-US" sz="1200">
                <a:solidFill>
                  <a:schemeClr val="bg1"/>
                </a:solidFill>
                <a:ea typeface="+mn-lt"/>
                <a:cs typeface="+mn-lt"/>
              </a:rPr>
              <a:t>.93</a:t>
            </a:r>
            <a:r>
              <a:rPr lang="en-US" sz="1200" baseline="30000">
                <a:solidFill>
                  <a:schemeClr val="bg1"/>
                </a:solidFill>
                <a:ea typeface="+mn-lt"/>
                <a:cs typeface="+mn-lt"/>
              </a:rPr>
              <a:t>**  </a:t>
            </a:r>
            <a:r>
              <a:rPr lang="en-US" sz="1200">
                <a:solidFill>
                  <a:schemeClr val="bg1"/>
                </a:solidFill>
                <a:ea typeface="+mn-lt"/>
                <a:cs typeface="+mn-lt"/>
              </a:rPr>
              <a:t>-</a:t>
            </a:r>
            <a:r>
              <a:rPr lang="en-US" sz="1200" baseline="30000">
                <a:solidFill>
                  <a:schemeClr val="bg1"/>
                </a:solidFill>
                <a:ea typeface="+mn-lt"/>
                <a:cs typeface="+mn-lt"/>
              </a:rPr>
              <a:t> </a:t>
            </a:r>
            <a:endParaRPr lang="en-US" sz="1200">
              <a:solidFill>
                <a:schemeClr val="bg1"/>
              </a:solidFill>
              <a:ea typeface="+mn-lt"/>
              <a:cs typeface="+mn-lt"/>
            </a:endParaRPr>
          </a:p>
          <a:p>
            <a:pPr marL="0" indent="0">
              <a:lnSpc>
                <a:spcPct val="90000"/>
              </a:lnSpc>
              <a:buNone/>
            </a:pPr>
            <a:r>
              <a:rPr lang="en-US" sz="1200">
                <a:solidFill>
                  <a:schemeClr val="bg1"/>
                </a:solidFill>
                <a:ea typeface="+mn-lt"/>
                <a:cs typeface="+mn-lt"/>
              </a:rPr>
              <a:t>16. BRIEF(GEC) .25</a:t>
            </a:r>
            <a:r>
              <a:rPr lang="en-US" sz="1200" baseline="30000">
                <a:solidFill>
                  <a:schemeClr val="bg1"/>
                </a:solidFill>
                <a:ea typeface="+mn-lt"/>
                <a:cs typeface="+mn-lt"/>
              </a:rPr>
              <a:t>** </a:t>
            </a:r>
            <a:r>
              <a:rPr lang="en-US" sz="1200">
                <a:solidFill>
                  <a:schemeClr val="bg1"/>
                </a:solidFill>
                <a:ea typeface="+mn-lt"/>
                <a:cs typeface="+mn-lt"/>
              </a:rPr>
              <a:t>.09 .06   .13</a:t>
            </a:r>
            <a:r>
              <a:rPr lang="en-US" sz="1200" baseline="30000">
                <a:solidFill>
                  <a:schemeClr val="bg1"/>
                </a:solidFill>
                <a:ea typeface="+mn-lt"/>
                <a:cs typeface="+mn-lt"/>
              </a:rPr>
              <a:t>*   </a:t>
            </a:r>
            <a:r>
              <a:rPr lang="en-US" sz="1200">
                <a:solidFill>
                  <a:schemeClr val="bg1"/>
                </a:solidFill>
                <a:ea typeface="+mn-lt"/>
                <a:cs typeface="+mn-lt"/>
              </a:rPr>
              <a:t> .27</a:t>
            </a:r>
            <a:r>
              <a:rPr lang="en-US" sz="1200" baseline="30000">
                <a:solidFill>
                  <a:schemeClr val="bg1"/>
                </a:solidFill>
                <a:ea typeface="+mn-lt"/>
                <a:cs typeface="+mn-lt"/>
              </a:rPr>
              <a:t>**     </a:t>
            </a:r>
            <a:r>
              <a:rPr lang="en-US" sz="1200">
                <a:solidFill>
                  <a:schemeClr val="bg1"/>
                </a:solidFill>
                <a:ea typeface="+mn-lt"/>
                <a:cs typeface="+mn-lt"/>
              </a:rPr>
              <a:t>.93</a:t>
            </a:r>
            <a:r>
              <a:rPr lang="en-US" sz="1200" baseline="30000">
                <a:solidFill>
                  <a:schemeClr val="bg1"/>
                </a:solidFill>
                <a:ea typeface="+mn-lt"/>
                <a:cs typeface="+mn-lt"/>
              </a:rPr>
              <a:t>**   </a:t>
            </a:r>
            <a:r>
              <a:rPr lang="en-US" sz="1200">
                <a:solidFill>
                  <a:schemeClr val="bg1"/>
                </a:solidFill>
                <a:ea typeface="+mn-lt"/>
                <a:cs typeface="+mn-lt"/>
              </a:rPr>
              <a:t>.96</a:t>
            </a:r>
            <a:r>
              <a:rPr lang="en-US" sz="1200" baseline="30000">
                <a:solidFill>
                  <a:schemeClr val="bg1"/>
                </a:solidFill>
                <a:ea typeface="+mn-lt"/>
                <a:cs typeface="+mn-lt"/>
              </a:rPr>
              <a:t>**   </a:t>
            </a:r>
            <a:r>
              <a:rPr lang="en-US" sz="1200">
                <a:solidFill>
                  <a:schemeClr val="bg1"/>
                </a:solidFill>
                <a:ea typeface="+mn-lt"/>
                <a:cs typeface="+mn-lt"/>
              </a:rPr>
              <a:t>.93</a:t>
            </a:r>
            <a:r>
              <a:rPr lang="en-US" sz="1200" baseline="30000">
                <a:solidFill>
                  <a:schemeClr val="bg1"/>
                </a:solidFill>
                <a:ea typeface="+mn-lt"/>
                <a:cs typeface="+mn-lt"/>
              </a:rPr>
              <a:t>** </a:t>
            </a:r>
            <a:r>
              <a:rPr lang="en-US" sz="1200">
                <a:solidFill>
                  <a:schemeClr val="bg1"/>
                </a:solidFill>
                <a:ea typeface="+mn-lt"/>
                <a:cs typeface="+mn-lt"/>
              </a:rPr>
              <a:t>.94</a:t>
            </a:r>
            <a:r>
              <a:rPr lang="en-US" sz="1200" baseline="30000">
                <a:solidFill>
                  <a:schemeClr val="bg1"/>
                </a:solidFill>
                <a:ea typeface="+mn-lt"/>
                <a:cs typeface="+mn-lt"/>
              </a:rPr>
              <a:t>** </a:t>
            </a:r>
            <a:r>
              <a:rPr lang="en-US" sz="1200">
                <a:solidFill>
                  <a:schemeClr val="bg1"/>
                </a:solidFill>
                <a:ea typeface="+mn-lt"/>
                <a:cs typeface="+mn-lt"/>
              </a:rPr>
              <a:t>.95</a:t>
            </a:r>
            <a:r>
              <a:rPr lang="en-US" sz="1200" baseline="30000">
                <a:solidFill>
                  <a:schemeClr val="bg1"/>
                </a:solidFill>
                <a:ea typeface="+mn-lt"/>
                <a:cs typeface="+mn-lt"/>
              </a:rPr>
              <a:t>** </a:t>
            </a:r>
            <a:r>
              <a:rPr lang="en-US" sz="1200">
                <a:solidFill>
                  <a:schemeClr val="bg1"/>
                </a:solidFill>
                <a:ea typeface="+mn-lt"/>
                <a:cs typeface="+mn-lt"/>
              </a:rPr>
              <a:t> .96</a:t>
            </a:r>
            <a:r>
              <a:rPr lang="en-US" sz="1200" baseline="30000">
                <a:solidFill>
                  <a:schemeClr val="bg1"/>
                </a:solidFill>
                <a:ea typeface="+mn-lt"/>
                <a:cs typeface="+mn-lt"/>
              </a:rPr>
              <a:t>** </a:t>
            </a:r>
            <a:r>
              <a:rPr lang="en-US" sz="1200">
                <a:solidFill>
                  <a:schemeClr val="bg1"/>
                </a:solidFill>
                <a:ea typeface="+mn-lt"/>
                <a:cs typeface="+mn-lt"/>
              </a:rPr>
              <a:t>.93</a:t>
            </a:r>
            <a:r>
              <a:rPr lang="en-US" sz="1200" baseline="30000">
                <a:solidFill>
                  <a:schemeClr val="bg1"/>
                </a:solidFill>
                <a:ea typeface="+mn-lt"/>
                <a:cs typeface="+mn-lt"/>
              </a:rPr>
              <a:t>**   </a:t>
            </a:r>
            <a:r>
              <a:rPr lang="en-US" sz="1200">
                <a:solidFill>
                  <a:schemeClr val="bg1"/>
                </a:solidFill>
                <a:ea typeface="+mn-lt"/>
                <a:cs typeface="+mn-lt"/>
              </a:rPr>
              <a:t>.98</a:t>
            </a:r>
            <a:r>
              <a:rPr lang="en-US" sz="1200" baseline="30000">
                <a:solidFill>
                  <a:schemeClr val="bg1"/>
                </a:solidFill>
                <a:ea typeface="+mn-lt"/>
                <a:cs typeface="+mn-lt"/>
              </a:rPr>
              <a:t>**   </a:t>
            </a:r>
            <a:r>
              <a:rPr lang="en-US" sz="1200">
                <a:solidFill>
                  <a:schemeClr val="bg1"/>
                </a:solidFill>
                <a:ea typeface="+mn-lt"/>
                <a:cs typeface="+mn-lt"/>
              </a:rPr>
              <a:t>.97</a:t>
            </a:r>
            <a:r>
              <a:rPr lang="en-US" sz="1200" baseline="30000">
                <a:solidFill>
                  <a:schemeClr val="bg1"/>
                </a:solidFill>
                <a:ea typeface="+mn-lt"/>
                <a:cs typeface="+mn-lt"/>
              </a:rPr>
              <a:t>** </a:t>
            </a:r>
            <a:r>
              <a:rPr lang="en-US" sz="1200">
                <a:solidFill>
                  <a:schemeClr val="bg1"/>
                </a:solidFill>
                <a:ea typeface="+mn-lt"/>
                <a:cs typeface="+mn-lt"/>
              </a:rPr>
              <a:t>.99</a:t>
            </a:r>
            <a:r>
              <a:rPr lang="en-US" sz="1200" baseline="30000">
                <a:solidFill>
                  <a:schemeClr val="bg1"/>
                </a:solidFill>
                <a:ea typeface="+mn-lt"/>
                <a:cs typeface="+mn-lt"/>
              </a:rPr>
              <a:t>**  </a:t>
            </a:r>
            <a:r>
              <a:rPr lang="en-US" sz="1200">
                <a:solidFill>
                  <a:schemeClr val="bg1"/>
                </a:solidFill>
                <a:ea typeface="+mn-lt"/>
                <a:cs typeface="+mn-lt"/>
              </a:rPr>
              <a:t>-</a:t>
            </a:r>
            <a:r>
              <a:rPr lang="en-US" sz="1200" baseline="30000">
                <a:solidFill>
                  <a:schemeClr val="bg1"/>
                </a:solidFill>
                <a:ea typeface="+mn-lt"/>
                <a:cs typeface="+mn-lt"/>
              </a:rPr>
              <a:t>      </a:t>
            </a:r>
          </a:p>
          <a:p>
            <a:pPr marL="0" indent="0">
              <a:lnSpc>
                <a:spcPct val="90000"/>
              </a:lnSpc>
              <a:buNone/>
            </a:pPr>
            <a:r>
              <a:rPr lang="en-US" sz="1200" i="1" baseline="30000">
                <a:solidFill>
                  <a:schemeClr val="bg1"/>
                </a:solidFill>
                <a:ea typeface="+mn-lt"/>
                <a:cs typeface="+mn-lt"/>
              </a:rPr>
              <a:t>a</a:t>
            </a:r>
            <a:r>
              <a:rPr lang="en-US" sz="1200">
                <a:solidFill>
                  <a:schemeClr val="bg1"/>
                </a:solidFill>
                <a:ea typeface="+mn-lt"/>
                <a:cs typeface="+mn-lt"/>
              </a:rPr>
              <a:t>0=female, 1=male.</a:t>
            </a:r>
          </a:p>
          <a:p>
            <a:pPr marL="0" indent="0">
              <a:lnSpc>
                <a:spcPct val="90000"/>
              </a:lnSpc>
              <a:buNone/>
            </a:pPr>
            <a:r>
              <a:rPr lang="en-US" sz="1200">
                <a:solidFill>
                  <a:schemeClr val="bg1"/>
                </a:solidFill>
                <a:ea typeface="+mn-lt"/>
                <a:cs typeface="+mn-lt"/>
              </a:rPr>
              <a:t>1=racial/ethnic minority </a:t>
            </a:r>
          </a:p>
          <a:p>
            <a:pPr marL="0" indent="0">
              <a:lnSpc>
                <a:spcPct val="90000"/>
              </a:lnSpc>
              <a:buNone/>
            </a:pPr>
            <a:r>
              <a:rPr lang="en-US" sz="1200" baseline="30000">
                <a:solidFill>
                  <a:schemeClr val="bg1"/>
                </a:solidFill>
                <a:ea typeface="+mn-lt"/>
                <a:cs typeface="+mn-lt"/>
              </a:rPr>
              <a:t>*</a:t>
            </a:r>
            <a:r>
              <a:rPr lang="en-US" sz="1200" i="1">
                <a:solidFill>
                  <a:schemeClr val="bg1"/>
                </a:solidFill>
                <a:ea typeface="+mn-lt"/>
                <a:cs typeface="+mn-lt"/>
              </a:rPr>
              <a:t>p </a:t>
            </a:r>
            <a:r>
              <a:rPr lang="en-US" sz="1200">
                <a:solidFill>
                  <a:schemeClr val="bg1"/>
                </a:solidFill>
                <a:ea typeface="+mn-lt"/>
                <a:cs typeface="+mn-lt"/>
              </a:rPr>
              <a:t>&lt; .05. </a:t>
            </a:r>
            <a:r>
              <a:rPr lang="en-US" sz="1200" baseline="30000">
                <a:solidFill>
                  <a:schemeClr val="bg1"/>
                </a:solidFill>
                <a:ea typeface="+mn-lt"/>
                <a:cs typeface="+mn-lt"/>
              </a:rPr>
              <a:t>**</a:t>
            </a:r>
            <a:r>
              <a:rPr lang="en-US" sz="1200" i="1">
                <a:solidFill>
                  <a:schemeClr val="bg1"/>
                </a:solidFill>
                <a:ea typeface="+mn-lt"/>
                <a:cs typeface="+mn-lt"/>
              </a:rPr>
              <a:t>p </a:t>
            </a:r>
            <a:r>
              <a:rPr lang="en-US" sz="1200">
                <a:solidFill>
                  <a:schemeClr val="bg1"/>
                </a:solidFill>
                <a:ea typeface="+mn-lt"/>
                <a:cs typeface="+mn-lt"/>
              </a:rPr>
              <a:t>&lt; .01.</a:t>
            </a:r>
          </a:p>
          <a:p>
            <a:pPr>
              <a:lnSpc>
                <a:spcPct val="90000"/>
              </a:lnSpc>
            </a:pPr>
            <a:endParaRPr lang="en-US" sz="1200">
              <a:solidFill>
                <a:schemeClr val="bg1"/>
              </a:solidFill>
            </a:endParaRPr>
          </a:p>
        </p:txBody>
      </p:sp>
    </p:spTree>
    <p:extLst>
      <p:ext uri="{BB962C8B-B14F-4D97-AF65-F5344CB8AC3E}">
        <p14:creationId xmlns:p14="http://schemas.microsoft.com/office/powerpoint/2010/main" val="2263929503"/>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8D929-37EA-4B87-9DA3-464BC81B1CCA}"/>
              </a:ext>
            </a:extLst>
          </p:cNvPr>
          <p:cNvSpPr>
            <a:spLocks noGrp="1"/>
          </p:cNvSpPr>
          <p:nvPr>
            <p:ph type="title"/>
          </p:nvPr>
        </p:nvSpPr>
        <p:spPr>
          <a:xfrm>
            <a:off x="771054" y="2551991"/>
            <a:ext cx="4486656" cy="1757819"/>
          </a:xfrm>
        </p:spPr>
        <p:txBody>
          <a:bodyPr>
            <a:normAutofit fontScale="90000"/>
          </a:bodyPr>
          <a:lstStyle/>
          <a:p>
            <a:pPr algn="l">
              <a:lnSpc>
                <a:spcPct val="100000"/>
              </a:lnSpc>
              <a:spcBef>
                <a:spcPts val="1000"/>
              </a:spcBef>
            </a:pPr>
            <a:br>
              <a:rPr lang="en-US" sz="1600" b="1" dirty="0">
                <a:ea typeface="+mj-lt"/>
                <a:cs typeface="+mj-lt"/>
              </a:rPr>
            </a:br>
            <a:br>
              <a:rPr lang="en-US" sz="1600" b="1" dirty="0">
                <a:ea typeface="+mj-lt"/>
                <a:cs typeface="+mj-lt"/>
              </a:rPr>
            </a:br>
            <a:r>
              <a:rPr lang="en-US" sz="1600" b="1" dirty="0">
                <a:ea typeface="+mj-lt"/>
                <a:cs typeface="+mj-lt"/>
              </a:rPr>
              <a:t>Table 3 </a:t>
            </a:r>
            <a:endParaRPr lang="en-US" sz="1600" dirty="0">
              <a:ea typeface="+mj-lt"/>
              <a:cs typeface="+mj-lt"/>
            </a:endParaRPr>
          </a:p>
          <a:p>
            <a:pPr algn="l">
              <a:lnSpc>
                <a:spcPct val="100000"/>
              </a:lnSpc>
              <a:spcBef>
                <a:spcPts val="1000"/>
              </a:spcBef>
            </a:pPr>
            <a:r>
              <a:rPr lang="en-US" sz="1800" dirty="0">
                <a:ea typeface="+mj-lt"/>
                <a:cs typeface="+mj-lt"/>
              </a:rPr>
              <a:t>Multiple Regression Results for BRIEF(GEC)</a:t>
            </a:r>
            <a:br>
              <a:rPr lang="en-US" sz="1400" dirty="0">
                <a:ea typeface="+mj-lt"/>
                <a:cs typeface="+mj-lt"/>
              </a:rPr>
            </a:br>
            <a:br>
              <a:rPr lang="en-US" sz="1400" dirty="0">
                <a:ea typeface="+mj-lt"/>
                <a:cs typeface="+mj-lt"/>
              </a:rPr>
            </a:br>
            <a:r>
              <a:rPr lang="en-US" sz="1000" dirty="0">
                <a:ea typeface="+mj-lt"/>
                <a:cs typeface="+mj-lt"/>
              </a:rPr>
              <a:t>This table displays results of a regression analysis EXAMINING CHILD DINURAL CORTISOL AS A PREDICTOR OF THE brief GENERAL COMPOSITE SCORE, CONTROLLING FOR DEMOGRAPHIC COVARIATES. </a:t>
            </a:r>
            <a:br>
              <a:rPr lang="en-US" sz="1400" dirty="0">
                <a:ea typeface="+mj-lt"/>
                <a:cs typeface="+mj-lt"/>
              </a:rPr>
            </a:br>
            <a:endParaRPr lang="en-US" sz="1400" dirty="0"/>
          </a:p>
          <a:p>
            <a:endParaRPr lang="en-US" dirty="0"/>
          </a:p>
        </p:txBody>
      </p:sp>
      <p:sp>
        <p:nvSpPr>
          <p:cNvPr id="19" name="Content Placeholder 18">
            <a:extLst>
              <a:ext uri="{FF2B5EF4-FFF2-40B4-BE49-F238E27FC236}">
                <a16:creationId xmlns:a16="http://schemas.microsoft.com/office/drawing/2014/main" id="{5DC380AB-701B-45F6-94BB-1C5BCE984D26}"/>
              </a:ext>
            </a:extLst>
          </p:cNvPr>
          <p:cNvSpPr>
            <a:spLocks noGrp="1"/>
          </p:cNvSpPr>
          <p:nvPr>
            <p:ph idx="1"/>
          </p:nvPr>
        </p:nvSpPr>
        <p:spPr>
          <a:xfrm>
            <a:off x="6183125" y="804672"/>
            <a:ext cx="6009414" cy="5248656"/>
          </a:xfrm>
        </p:spPr>
        <p:txBody>
          <a:bodyPr vert="horz" lIns="91440" tIns="45720" rIns="91440" bIns="45720" rtlCol="0" anchor="t">
            <a:normAutofit/>
          </a:bodyPr>
          <a:lstStyle/>
          <a:p>
            <a:endParaRPr lang="en-US" sz="1200" b="1">
              <a:ea typeface="+mn-lt"/>
              <a:cs typeface="+mn-lt"/>
            </a:endParaRPr>
          </a:p>
          <a:p>
            <a:pPr marL="0" indent="0">
              <a:buNone/>
            </a:pPr>
            <a:r>
              <a:rPr lang="en-US" sz="1400">
                <a:ea typeface="+mn-lt"/>
                <a:cs typeface="+mn-lt"/>
              </a:rPr>
              <a:t>BRIEF(GEC)         </a:t>
            </a:r>
            <a:r>
              <a:rPr lang="en-US" sz="1400" i="1">
                <a:ea typeface="+mn-lt"/>
                <a:cs typeface="+mn-lt"/>
              </a:rPr>
              <a:t>B `      </a:t>
            </a:r>
            <a:r>
              <a:rPr lang="en-US" sz="1400">
                <a:ea typeface="+mn-lt"/>
                <a:cs typeface="+mn-lt"/>
              </a:rPr>
              <a:t> </a:t>
            </a:r>
            <a:r>
              <a:rPr lang="en-US" sz="1400" i="1">
                <a:ea typeface="+mn-lt"/>
                <a:cs typeface="+mn-lt"/>
              </a:rPr>
              <a:t>SE B</a:t>
            </a:r>
            <a:r>
              <a:rPr lang="en-US" sz="1400">
                <a:ea typeface="+mn-lt"/>
                <a:cs typeface="+mn-lt"/>
              </a:rPr>
              <a:t>         β           </a:t>
            </a:r>
            <a:r>
              <a:rPr lang="en-US" sz="1400" i="1">
                <a:ea typeface="+mn-lt"/>
                <a:cs typeface="+mn-lt"/>
              </a:rPr>
              <a:t>R</a:t>
            </a:r>
            <a:r>
              <a:rPr lang="en-US" sz="1400" i="1" baseline="30000">
                <a:ea typeface="+mn-lt"/>
                <a:cs typeface="+mn-lt"/>
              </a:rPr>
              <a:t>2</a:t>
            </a:r>
            <a:r>
              <a:rPr lang="en-US" sz="1400">
                <a:ea typeface="+mn-lt"/>
                <a:cs typeface="+mn-lt"/>
              </a:rPr>
              <a:t>        </a:t>
            </a:r>
            <a:r>
              <a:rPr lang="en-US" sz="1400" i="1">
                <a:ea typeface="+mn-lt"/>
                <a:cs typeface="+mn-lt"/>
              </a:rPr>
              <a:t>(Δ) R²</a:t>
            </a:r>
            <a:r>
              <a:rPr lang="en-US" sz="1400" i="1" u="sng">
                <a:ea typeface="+mn-lt"/>
                <a:cs typeface="+mn-lt"/>
              </a:rPr>
              <a:t>    </a:t>
            </a:r>
            <a:endParaRPr lang="en-US" sz="1400">
              <a:ea typeface="+mn-lt"/>
              <a:cs typeface="+mn-lt"/>
            </a:endParaRPr>
          </a:p>
          <a:p>
            <a:pPr marL="0" indent="0">
              <a:buNone/>
            </a:pPr>
            <a:r>
              <a:rPr lang="en-US" sz="1400">
                <a:ea typeface="+mn-lt"/>
                <a:cs typeface="+mn-lt"/>
              </a:rPr>
              <a:t>Model                                                         .15          .14</a:t>
            </a:r>
            <a:r>
              <a:rPr lang="en-US" sz="1400" baseline="30000">
                <a:ea typeface="+mn-lt"/>
                <a:cs typeface="+mn-lt"/>
              </a:rPr>
              <a:t>***</a:t>
            </a:r>
            <a:endParaRPr lang="en-US" sz="1400">
              <a:ea typeface="+mn-lt"/>
              <a:cs typeface="+mn-lt"/>
            </a:endParaRPr>
          </a:p>
          <a:p>
            <a:pPr marL="0" indent="0">
              <a:buNone/>
            </a:pPr>
            <a:r>
              <a:rPr lang="en-US" sz="1400">
                <a:ea typeface="+mn-lt"/>
                <a:cs typeface="+mn-lt"/>
              </a:rPr>
              <a:t>Constant           -.698.        .44 </a:t>
            </a:r>
          </a:p>
          <a:p>
            <a:pPr marL="0" indent="0">
              <a:buNone/>
            </a:pPr>
            <a:r>
              <a:rPr lang="en-US" sz="1400">
                <a:ea typeface="+mn-lt"/>
                <a:cs typeface="+mn-lt"/>
              </a:rPr>
              <a:t>Age                   .031</a:t>
            </a:r>
            <a:r>
              <a:rPr lang="en-US" sz="1400" baseline="30000">
                <a:ea typeface="+mn-lt"/>
                <a:cs typeface="+mn-lt"/>
              </a:rPr>
              <a:t>***</a:t>
            </a:r>
            <a:r>
              <a:rPr lang="en-US" sz="1400">
                <a:ea typeface="+mn-lt"/>
                <a:cs typeface="+mn-lt"/>
              </a:rPr>
              <a:t>      .01         .24</a:t>
            </a:r>
            <a:r>
              <a:rPr lang="en-US" sz="1400" baseline="30000">
                <a:ea typeface="+mn-lt"/>
                <a:cs typeface="+mn-lt"/>
              </a:rPr>
              <a:t>***</a:t>
            </a:r>
            <a:endParaRPr lang="en-US" sz="1400">
              <a:ea typeface="+mn-lt"/>
              <a:cs typeface="+mn-lt"/>
            </a:endParaRPr>
          </a:p>
          <a:p>
            <a:pPr marL="0" indent="0">
              <a:buNone/>
            </a:pPr>
            <a:r>
              <a:rPr lang="en-US" sz="1400">
                <a:ea typeface="+mn-lt"/>
                <a:cs typeface="+mn-lt"/>
              </a:rPr>
              <a:t>Sex                   .237</a:t>
            </a:r>
            <a:r>
              <a:rPr lang="en-US" sz="1400" baseline="30000">
                <a:ea typeface="+mn-lt"/>
                <a:cs typeface="+mn-lt"/>
              </a:rPr>
              <a:t>*</a:t>
            </a:r>
            <a:r>
              <a:rPr lang="en-US" sz="1400">
                <a:ea typeface="+mn-lt"/>
                <a:cs typeface="+mn-lt"/>
              </a:rPr>
              <a:t>         .11         .12</a:t>
            </a:r>
            <a:r>
              <a:rPr lang="en-US" sz="1400" baseline="30000">
                <a:ea typeface="+mn-lt"/>
                <a:cs typeface="+mn-lt"/>
              </a:rPr>
              <a:t>*</a:t>
            </a:r>
            <a:endParaRPr lang="en-US" sz="1400">
              <a:ea typeface="+mn-lt"/>
              <a:cs typeface="+mn-lt"/>
            </a:endParaRPr>
          </a:p>
          <a:p>
            <a:pPr marL="0" indent="0">
              <a:buNone/>
            </a:pPr>
            <a:r>
              <a:rPr lang="en-US" sz="1400">
                <a:ea typeface="+mn-lt"/>
                <a:cs typeface="+mn-lt"/>
              </a:rPr>
              <a:t>Race/ethnicity    .014         .13          .01</a:t>
            </a:r>
          </a:p>
          <a:p>
            <a:pPr marL="0" indent="0">
              <a:buNone/>
            </a:pPr>
            <a:r>
              <a:rPr lang="en-US" sz="1400">
                <a:ea typeface="+mn-lt"/>
                <a:cs typeface="+mn-lt"/>
              </a:rPr>
              <a:t>Family Income    .119         . 07         .10</a:t>
            </a:r>
          </a:p>
          <a:p>
            <a:pPr marL="0" indent="0">
              <a:buNone/>
            </a:pPr>
            <a:r>
              <a:rPr lang="en-US" sz="1400">
                <a:ea typeface="+mn-lt"/>
                <a:cs typeface="+mn-lt"/>
              </a:rPr>
              <a:t>Cortisol             .005</a:t>
            </a:r>
            <a:r>
              <a:rPr lang="en-US" sz="1400" baseline="30000">
                <a:ea typeface="+mn-lt"/>
                <a:cs typeface="+mn-lt"/>
              </a:rPr>
              <a:t>***</a:t>
            </a:r>
            <a:r>
              <a:rPr lang="en-US" sz="1400">
                <a:ea typeface="+mn-lt"/>
                <a:cs typeface="+mn-lt"/>
              </a:rPr>
              <a:t>     .001         .25</a:t>
            </a:r>
            <a:r>
              <a:rPr lang="en-US" sz="1400" baseline="30000">
                <a:ea typeface="+mn-lt"/>
                <a:cs typeface="+mn-lt"/>
              </a:rPr>
              <a:t>***</a:t>
            </a:r>
            <a:endParaRPr lang="en-US" sz="1400">
              <a:ea typeface="+mn-lt"/>
              <a:cs typeface="+mn-lt"/>
            </a:endParaRPr>
          </a:p>
          <a:p>
            <a:pPr marL="0" indent="0">
              <a:buNone/>
            </a:pPr>
            <a:endParaRPr lang="en-US" sz="1400" i="1" baseline="30000">
              <a:ea typeface="+mn-lt"/>
              <a:cs typeface="+mn-lt"/>
            </a:endParaRPr>
          </a:p>
          <a:p>
            <a:pPr marL="0" indent="0">
              <a:buNone/>
            </a:pPr>
            <a:r>
              <a:rPr lang="en-US" sz="1400" i="1" baseline="30000">
                <a:ea typeface="+mn-lt"/>
                <a:cs typeface="+mn-lt"/>
              </a:rPr>
              <a:t>*</a:t>
            </a:r>
            <a:r>
              <a:rPr lang="en-US" sz="1400" i="1">
                <a:ea typeface="+mn-lt"/>
                <a:cs typeface="+mn-lt"/>
              </a:rPr>
              <a:t>p </a:t>
            </a:r>
            <a:r>
              <a:rPr lang="en-US" sz="1400">
                <a:ea typeface="+mn-lt"/>
                <a:cs typeface="+mn-lt"/>
              </a:rPr>
              <a:t>&lt; .05. </a:t>
            </a:r>
            <a:r>
              <a:rPr lang="en-US" sz="1400" baseline="30000">
                <a:ea typeface="+mn-lt"/>
                <a:cs typeface="+mn-lt"/>
              </a:rPr>
              <a:t>**</a:t>
            </a:r>
            <a:r>
              <a:rPr lang="en-US" sz="1400" i="1">
                <a:ea typeface="+mn-lt"/>
                <a:cs typeface="+mn-lt"/>
              </a:rPr>
              <a:t>p </a:t>
            </a:r>
            <a:r>
              <a:rPr lang="en-US" sz="1400">
                <a:ea typeface="+mn-lt"/>
                <a:cs typeface="+mn-lt"/>
              </a:rPr>
              <a:t>&lt;.01. </a:t>
            </a:r>
            <a:r>
              <a:rPr lang="en-US" sz="1400" baseline="30000">
                <a:ea typeface="+mn-lt"/>
                <a:cs typeface="+mn-lt"/>
              </a:rPr>
              <a:t>***</a:t>
            </a:r>
            <a:r>
              <a:rPr lang="en-US" sz="1400" i="1">
                <a:ea typeface="+mn-lt"/>
                <a:cs typeface="+mn-lt"/>
              </a:rPr>
              <a:t>p </a:t>
            </a:r>
            <a:r>
              <a:rPr lang="en-US" sz="1400">
                <a:ea typeface="+mn-lt"/>
                <a:cs typeface="+mn-lt"/>
              </a:rPr>
              <a:t>&lt; .001.</a:t>
            </a:r>
            <a:endParaRPr lang="en-US"/>
          </a:p>
          <a:p>
            <a:endParaRPr lang="en-US" sz="1400"/>
          </a:p>
        </p:txBody>
      </p:sp>
    </p:spTree>
    <p:extLst>
      <p:ext uri="{BB962C8B-B14F-4D97-AF65-F5344CB8AC3E}">
        <p14:creationId xmlns:p14="http://schemas.microsoft.com/office/powerpoint/2010/main" val="217943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45090-A9C3-4027-95C0-4F2643C99646}"/>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0A924BBF-65B0-4BA8-8B6E-6C222735EF30}"/>
              </a:ext>
            </a:extLst>
          </p:cNvPr>
          <p:cNvSpPr>
            <a:spLocks noGrp="1"/>
          </p:cNvSpPr>
          <p:nvPr>
            <p:ph idx="1"/>
          </p:nvPr>
        </p:nvSpPr>
        <p:spPr>
          <a:xfrm>
            <a:off x="6320589" y="368968"/>
            <a:ext cx="5582653" cy="6368716"/>
          </a:xfrm>
        </p:spPr>
        <p:txBody>
          <a:bodyPr/>
          <a:lstStyle/>
          <a:p>
            <a:r>
              <a:rPr lang="en-US" sz="2400" dirty="0"/>
              <a:t>Results support primary hypothesis- higher cortisol output across the day-&gt; greater difficulties in teacher-reported EF. </a:t>
            </a:r>
          </a:p>
          <a:p>
            <a:endParaRPr lang="en-US" sz="2400" dirty="0"/>
          </a:p>
          <a:p>
            <a:r>
              <a:rPr lang="en-US" sz="2400" dirty="0"/>
              <a:t>Additional findings- consistent with previous literature</a:t>
            </a:r>
          </a:p>
          <a:p>
            <a:endParaRPr lang="en-US" sz="2400" dirty="0"/>
          </a:p>
          <a:p>
            <a:r>
              <a:rPr lang="en-US" sz="2400" dirty="0"/>
              <a:t>Limitations and Future Directions</a:t>
            </a:r>
          </a:p>
          <a:p>
            <a:endParaRPr lang="en-US" sz="2400" dirty="0"/>
          </a:p>
          <a:p>
            <a:r>
              <a:rPr lang="en-US" sz="2400" dirty="0"/>
              <a:t>Implications for policy and practice </a:t>
            </a:r>
          </a:p>
          <a:p>
            <a:pPr lvl="1"/>
            <a:r>
              <a:rPr lang="en-US" sz="2000" dirty="0"/>
              <a:t>Alleviating stress and supporting the development of self-regulatory skills.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88343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CE786-F8D1-43ED-A03C-AF0557518BD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767834B-D674-44D8-82FC-8B348114AECB}"/>
              </a:ext>
            </a:extLst>
          </p:cNvPr>
          <p:cNvSpPr>
            <a:spLocks noGrp="1"/>
          </p:cNvSpPr>
          <p:nvPr>
            <p:ph idx="1"/>
          </p:nvPr>
        </p:nvSpPr>
        <p:spPr>
          <a:xfrm>
            <a:off x="1691387" y="2511044"/>
            <a:ext cx="8089560" cy="4065065"/>
          </a:xfrm>
        </p:spPr>
        <p:txBody>
          <a:bodyPr vert="horz" lIns="91440" tIns="45720" rIns="91440" bIns="45720" rtlCol="0" anchor="t">
            <a:normAutofit fontScale="25000" lnSpcReduction="20000"/>
          </a:bodyPr>
          <a:lstStyle/>
          <a:p>
            <a:r>
              <a:rPr lang="en-US" sz="4000" dirty="0">
                <a:ea typeface="+mn-lt"/>
                <a:cs typeface="+mn-lt"/>
              </a:rPr>
              <a:t>Ackerman BP, Brown ED. Physical and psychological turmoil in the home and cognitive development. In: Evans GW, Wachs TD, editors. Chaos and its influence on children’s development: An ecological perspective. Washington, DC: American Psychological Association; 2010. pp. 35–47.</a:t>
            </a:r>
          </a:p>
          <a:p>
            <a:r>
              <a:rPr lang="en-US" sz="4000" dirty="0">
                <a:ea typeface="+mn-lt"/>
                <a:cs typeface="+mn-lt"/>
              </a:rPr>
              <a:t>Blair, C., &amp; Raver C. C. (2016). Poverty, Stress, and Brain Development: New Directions for Prevention and Intervention. Academic Pediatrics. 16, 530-536. </a:t>
            </a:r>
          </a:p>
          <a:p>
            <a:r>
              <a:rPr lang="en-US" sz="4000" dirty="0">
                <a:ea typeface="+mn-lt"/>
                <a:cs typeface="+mn-lt"/>
              </a:rPr>
              <a:t>Blair, C., &amp; Razza, R. P. (2007, March). Relating effortful control, executive function and false belief understanding to emerging math and literacy ability in kindergarten. Child Development,78(2), 647–663. doi:10.1111/cdev.2007.78.issue-2.</a:t>
            </a:r>
            <a:endParaRPr lang="en-US" sz="4000" dirty="0"/>
          </a:p>
          <a:p>
            <a:r>
              <a:rPr lang="en-US" sz="4000" dirty="0">
                <a:ea typeface="+mn-lt"/>
                <a:cs typeface="+mn-lt"/>
              </a:rPr>
              <a:t>Bronfenbrenner U. Ecological systems theory. In: Vasta R, editor. Annals of child development, Vol. 6. Six theories of child development: Revised formulations and current issues. London: Jai; 1989. pp. 187–249.</a:t>
            </a:r>
            <a:endParaRPr lang="en-US" sz="4000" dirty="0"/>
          </a:p>
          <a:p>
            <a:r>
              <a:rPr lang="en-US" sz="4000" dirty="0">
                <a:ea typeface="+mn-lt"/>
                <a:cs typeface="+mn-lt"/>
              </a:rPr>
              <a:t>Coley, R.L., Lynch, A.D., and Kull, M. (2015). Early exposure to environmental chaos and children's physical and mental health. Early Child Res Q. 2015; 32: 94–104</a:t>
            </a:r>
            <a:endParaRPr lang="en-US" sz="4000" dirty="0"/>
          </a:p>
          <a:p>
            <a:r>
              <a:rPr lang="en-US" sz="4000" dirty="0">
                <a:ea typeface="+mn-lt"/>
                <a:cs typeface="+mn-lt"/>
              </a:rPr>
              <a:t>Diamond, A. (2006). The early development of executive functions. In E. Bialystok &amp; F. I. Craik (Eds.), Lifespan cognition: Mechanisms of change (pp. 70–95). New York, NY: Oxford University press.</a:t>
            </a:r>
            <a:endParaRPr lang="en-US" sz="4000" dirty="0"/>
          </a:p>
          <a:p>
            <a:r>
              <a:rPr lang="en-US" sz="4000" dirty="0">
                <a:ea typeface="+mn-lt"/>
                <a:cs typeface="+mn-lt"/>
              </a:rPr>
              <a:t>Duncan G, Brooks-Gunn J. 1997. Consequences of Growing Up Poor. New York: Russell Sage Found.</a:t>
            </a:r>
            <a:endParaRPr lang="en-US" sz="4000" dirty="0"/>
          </a:p>
          <a:p>
            <a:r>
              <a:rPr lang="en-US" sz="4000" dirty="0">
                <a:ea typeface="+mn-lt"/>
                <a:cs typeface="+mn-lt"/>
              </a:rPr>
              <a:t>Evans, G.W., &amp; Kim, P. (2013). Childhood poverty, chronic stress, self‐regulation, and coping. Child Development Perspectives, 7 (1), 43– 48.</a:t>
            </a:r>
          </a:p>
          <a:p>
            <a:r>
              <a:rPr lang="en-US" sz="4000" dirty="0">
                <a:ea typeface="+mn-lt"/>
                <a:cs typeface="+mn-lt"/>
              </a:rPr>
              <a:t>Fiese, B, Winter, M. The dynamics of family chaos and its relation to children's socioemotional well-being. In: Evans GW, Wachs TD, editors. Chaos and its influence on children's development: An ecological perspective. American Psychological Association; Washington, DC: 2010. pp. 49–66.</a:t>
            </a:r>
            <a:endParaRPr lang="en-US" sz="4000" dirty="0"/>
          </a:p>
          <a:p>
            <a:r>
              <a:rPr lang="en-US" sz="4000" dirty="0">
                <a:ea typeface="+mn-lt"/>
                <a:cs typeface="+mn-lt"/>
              </a:rPr>
              <a:t>Fitzpatrick C, McKinnon R, Blair C, Willoughby M (2014) Do preschool executive function skills explain the school readiness gap between advantaged and disadvantaged children? Learn </a:t>
            </a:r>
            <a:r>
              <a:rPr lang="en-US" sz="4000" dirty="0" err="1">
                <a:ea typeface="+mn-lt"/>
                <a:cs typeface="+mn-lt"/>
              </a:rPr>
              <a:t>Instr</a:t>
            </a:r>
            <a:r>
              <a:rPr lang="en-US" sz="4000" dirty="0">
                <a:ea typeface="+mn-lt"/>
                <a:cs typeface="+mn-lt"/>
              </a:rPr>
              <a:t> 30: 25–31.</a:t>
            </a:r>
          </a:p>
          <a:p>
            <a:r>
              <a:rPr lang="en-US" sz="4000" dirty="0">
                <a:ea typeface="+mn-lt"/>
                <a:cs typeface="+mn-lt"/>
              </a:rPr>
              <a:t>Fuster, J. M. (2002). Frontal lobe and cognitive development. Journal of Neurocytology,31, 373–385.</a:t>
            </a:r>
            <a:br>
              <a:rPr lang="en-US" dirty="0"/>
            </a:br>
            <a:br>
              <a:rPr lang="en-US" dirty="0"/>
            </a:br>
            <a:br>
              <a:rPr lang="en-US" dirty="0"/>
            </a:br>
            <a:br>
              <a:rPr lang="en-US" dirty="0"/>
            </a:br>
            <a:br>
              <a:rPr lang="en-US" dirty="0"/>
            </a:br>
            <a:br>
              <a:rPr lang="en-US" dirty="0"/>
            </a:br>
            <a:br>
              <a:rPr lang="en-US" dirty="0"/>
            </a:br>
            <a:endParaRPr lang="en-US" dirty="0"/>
          </a:p>
        </p:txBody>
      </p:sp>
    </p:spTree>
    <p:extLst>
      <p:ext uri="{BB962C8B-B14F-4D97-AF65-F5344CB8AC3E}">
        <p14:creationId xmlns:p14="http://schemas.microsoft.com/office/powerpoint/2010/main" val="964756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00B3F-B07F-4C94-85C4-7641CF4A30B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80EC257-74AD-476C-AAA0-0135F2538313}"/>
              </a:ext>
            </a:extLst>
          </p:cNvPr>
          <p:cNvSpPr>
            <a:spLocks noGrp="1"/>
          </p:cNvSpPr>
          <p:nvPr>
            <p:ph idx="1"/>
          </p:nvPr>
        </p:nvSpPr>
        <p:spPr>
          <a:xfrm>
            <a:off x="1765470" y="2638044"/>
            <a:ext cx="8639894" cy="3641733"/>
          </a:xfrm>
        </p:spPr>
        <p:txBody>
          <a:bodyPr vert="horz" lIns="91440" tIns="45720" rIns="91440" bIns="45720" rtlCol="0" anchor="t">
            <a:normAutofit fontScale="62500" lnSpcReduction="20000"/>
          </a:bodyPr>
          <a:lstStyle/>
          <a:p>
            <a:r>
              <a:rPr lang="en-US" dirty="0">
                <a:ea typeface="+mn-lt"/>
                <a:cs typeface="+mn-lt"/>
              </a:rPr>
              <a:t>Hanson, J., Hair, N., Shen, D. (2013) Family poverty affects the rate of human infant brain growth (2013), p. E80954.</a:t>
            </a:r>
            <a:endParaRPr lang="en-US" dirty="0"/>
          </a:p>
          <a:p>
            <a:r>
              <a:rPr lang="en-US" dirty="0" err="1">
                <a:ea typeface="+mn-lt"/>
                <a:cs typeface="+mn-lt"/>
              </a:rPr>
              <a:t>Joëls</a:t>
            </a:r>
            <a:r>
              <a:rPr lang="en-US" dirty="0">
                <a:ea typeface="+mn-lt"/>
                <a:cs typeface="+mn-lt"/>
              </a:rPr>
              <a:t>, M., &amp; Baram, T. Z. (2009). The neuro-symphony of stress. Nature Reviews Neuroscience, 10(6), 459–466. </a:t>
            </a:r>
            <a:r>
              <a:rPr lang="en-US" dirty="0" err="1">
                <a:ea typeface="+mn-lt"/>
                <a:cs typeface="+mn-lt"/>
              </a:rPr>
              <a:t>doi</a:t>
            </a:r>
            <a:r>
              <a:rPr lang="en-US" dirty="0">
                <a:ea typeface="+mn-lt"/>
                <a:cs typeface="+mn-lt"/>
              </a:rPr>
              <a:t>: 10.1038/nrn2632.</a:t>
            </a:r>
            <a:endParaRPr lang="en-US" dirty="0"/>
          </a:p>
          <a:p>
            <a:r>
              <a:rPr lang="en-US" dirty="0">
                <a:ea typeface="+mn-lt"/>
                <a:cs typeface="+mn-lt"/>
              </a:rPr>
              <a:t>Kronenberg H, Melmed S, Polonsky KS, Larsen PR. Williams Textbook of Endocrinology. Saunders </a:t>
            </a:r>
            <a:r>
              <a:rPr lang="en-US" dirty="0" err="1">
                <a:ea typeface="+mn-lt"/>
                <a:cs typeface="+mn-lt"/>
              </a:rPr>
              <a:t>Elseviers</a:t>
            </a:r>
            <a:r>
              <a:rPr lang="en-US" dirty="0">
                <a:ea typeface="+mn-lt"/>
                <a:cs typeface="+mn-lt"/>
              </a:rPr>
              <a:t>: Amsterdam, the Netherlands, 2007.</a:t>
            </a:r>
          </a:p>
          <a:p>
            <a:r>
              <a:rPr lang="en-US" dirty="0">
                <a:ea typeface="+mn-lt"/>
                <a:cs typeface="+mn-lt"/>
              </a:rPr>
              <a:t>Lupien, S. J., King, S., Meaney, M. J., &amp; McEwen, B. S.(2001). Can poverty get under your skin? Basal cortisol levels and cognitive function in children from low and high socioeconomic status. Development and Psychopathology, 13, 653 – 676.</a:t>
            </a:r>
            <a:endParaRPr lang="en-US" dirty="0"/>
          </a:p>
          <a:p>
            <a:r>
              <a:rPr lang="en-US" dirty="0">
                <a:ea typeface="+mn-lt"/>
                <a:cs typeface="+mn-lt"/>
              </a:rPr>
              <a:t>McEwen, B. S., Morrison, J. H. (2013). The brain on stress: Vulnerability and plasticity of the prefrontal cortex over the life course. Neuron, 79, 16–29.</a:t>
            </a:r>
            <a:endParaRPr lang="en-US" dirty="0"/>
          </a:p>
          <a:p>
            <a:r>
              <a:rPr lang="en-US" dirty="0">
                <a:ea typeface="+mn-lt"/>
                <a:cs typeface="+mn-lt"/>
              </a:rPr>
              <a:t>Miller, E. K., &amp; Cohen, J. D. (2001, March 1). An integrative theory of prefrontal cortex function. Annual Review of Neuroscience, 24(1), 167–202. doi:10.1146/annurev.neuro.24.1.167</a:t>
            </a:r>
          </a:p>
          <a:p>
            <a:r>
              <a:rPr lang="en-US" dirty="0">
                <a:ea typeface="+mn-lt"/>
                <a:cs typeface="+mn-lt"/>
              </a:rPr>
              <a:t>Noble, K. Houston, S., Brito, E., et al. (2015). Family income, parental education and brain structure in children and adolescents.18. 773-778.</a:t>
            </a:r>
            <a:endParaRPr lang="en-US" dirty="0"/>
          </a:p>
          <a:p>
            <a:r>
              <a:rPr lang="en-US" dirty="0">
                <a:ea typeface="+mn-lt"/>
                <a:cs typeface="+mn-lt"/>
              </a:rPr>
              <a:t>Sapolsky, R.M., Romero, L.M., Munck, A.U., 2000. How do glucocorticoids influence stress responses? Integrating permissive, suppressive, stimulatory, and preparative actions. </a:t>
            </a:r>
            <a:r>
              <a:rPr lang="en-US" dirty="0" err="1">
                <a:ea typeface="+mn-lt"/>
                <a:cs typeface="+mn-lt"/>
              </a:rPr>
              <a:t>Endocr</a:t>
            </a:r>
            <a:r>
              <a:rPr lang="en-US" dirty="0">
                <a:ea typeface="+mn-lt"/>
                <a:cs typeface="+mn-lt"/>
              </a:rPr>
              <a:t>. Rev. 211, 55—89.</a:t>
            </a:r>
            <a:br>
              <a:rPr lang="en-US" dirty="0"/>
            </a:br>
            <a:br>
              <a:rPr lang="en-US" dirty="0"/>
            </a:br>
            <a:br>
              <a:rPr lang="en-US" dirty="0"/>
            </a:br>
            <a:br>
              <a:rPr lang="en-US" dirty="0"/>
            </a:br>
            <a:br>
              <a:rPr lang="en-US" dirty="0"/>
            </a:br>
            <a:endParaRPr lang="en-US"/>
          </a:p>
        </p:txBody>
      </p:sp>
    </p:spTree>
    <p:extLst>
      <p:ext uri="{BB962C8B-B14F-4D97-AF65-F5344CB8AC3E}">
        <p14:creationId xmlns:p14="http://schemas.microsoft.com/office/powerpoint/2010/main" val="2519008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7FA56A-8CF8-48AD-A37A-EA1E470847A1}"/>
              </a:ext>
            </a:extLst>
          </p:cNvPr>
          <p:cNvSpPr>
            <a:spLocks noGrp="1"/>
          </p:cNvSpPr>
          <p:nvPr>
            <p:ph type="title"/>
          </p:nvPr>
        </p:nvSpPr>
        <p:spPr>
          <a:xfrm>
            <a:off x="2231136" y="467418"/>
            <a:ext cx="7729728" cy="1188720"/>
          </a:xfrm>
          <a:solidFill>
            <a:srgbClr val="FFFFFF"/>
          </a:solidFill>
        </p:spPr>
        <p:txBody>
          <a:bodyPr>
            <a:normAutofit/>
          </a:bodyPr>
          <a:lstStyle/>
          <a:p>
            <a:r>
              <a:rPr lang="en-US"/>
              <a:t>Introduction</a:t>
            </a:r>
          </a:p>
        </p:txBody>
      </p:sp>
      <p:sp>
        <p:nvSpPr>
          <p:cNvPr id="3" name="Content Placeholder 2">
            <a:extLst>
              <a:ext uri="{FF2B5EF4-FFF2-40B4-BE49-F238E27FC236}">
                <a16:creationId xmlns:a16="http://schemas.microsoft.com/office/drawing/2014/main" id="{18F99ED1-11CD-4677-9E4B-9791F26ECD22}"/>
              </a:ext>
            </a:extLst>
          </p:cNvPr>
          <p:cNvSpPr>
            <a:spLocks noGrp="1"/>
          </p:cNvSpPr>
          <p:nvPr>
            <p:ph idx="1"/>
          </p:nvPr>
        </p:nvSpPr>
        <p:spPr>
          <a:xfrm>
            <a:off x="1706062" y="1925108"/>
            <a:ext cx="8779512" cy="3575230"/>
          </a:xfrm>
        </p:spPr>
        <p:txBody>
          <a:bodyPr vert="horz" lIns="91440" tIns="45720" rIns="91440" bIns="45720" rtlCol="0" anchor="t">
            <a:normAutofit lnSpcReduction="10000"/>
          </a:bodyPr>
          <a:lstStyle/>
          <a:p>
            <a:pPr>
              <a:buFont typeface="Courier New" panose="020B0604020202020204" pitchFamily="34" charset="0"/>
              <a:buChar char="o"/>
            </a:pPr>
            <a:r>
              <a:rPr lang="en-US" dirty="0">
                <a:ea typeface="+mn-lt"/>
                <a:cs typeface="+mn-lt"/>
              </a:rPr>
              <a:t>Approximately 15 million children in the United States grow up in poverty </a:t>
            </a:r>
            <a:r>
              <a:rPr lang="en-US" sz="1400" dirty="0">
                <a:ea typeface="+mn-lt"/>
                <a:cs typeface="+mn-lt"/>
              </a:rPr>
              <a:t>(National Center for Children in Poverty, 2018)</a:t>
            </a:r>
          </a:p>
          <a:p>
            <a:pPr>
              <a:buFont typeface="Courier New" panose="020B0604020202020204" pitchFamily="34" charset="0"/>
              <a:buChar char="o"/>
            </a:pPr>
            <a:r>
              <a:rPr lang="en-US" dirty="0">
                <a:ea typeface="+mn-lt"/>
                <a:cs typeface="+mn-lt"/>
              </a:rPr>
              <a:t>The impact of poverty circumstances on learning and social-emotional development in children </a:t>
            </a:r>
            <a:r>
              <a:rPr lang="en-US" sz="1400" dirty="0">
                <a:ea typeface="+mn-lt"/>
                <a:cs typeface="+mn-lt"/>
              </a:rPr>
              <a:t>(Duncan &amp; Brooks-Gunn, 1997)</a:t>
            </a:r>
          </a:p>
          <a:p>
            <a:pPr>
              <a:buFont typeface="Courier New" panose="020B0604020202020204" pitchFamily="34" charset="0"/>
              <a:buChar char="o"/>
            </a:pPr>
            <a:r>
              <a:rPr lang="en-US" dirty="0">
                <a:ea typeface="+mn-lt"/>
                <a:cs typeface="+mn-lt"/>
              </a:rPr>
              <a:t>Socioeconomic status disparities in Executive Functioning for explaining these outcomes.</a:t>
            </a:r>
          </a:p>
          <a:p>
            <a:pPr lvl="1">
              <a:buFont typeface="Courier New" panose="020B0604020202020204" pitchFamily="34" charset="0"/>
              <a:buChar char="o"/>
            </a:pPr>
            <a:r>
              <a:rPr lang="en-US" dirty="0">
                <a:ea typeface="+mn-lt"/>
                <a:cs typeface="+mn-lt"/>
              </a:rPr>
              <a:t>Fitzpatrick and colleagues (2014)- academic success</a:t>
            </a:r>
          </a:p>
          <a:p>
            <a:pPr lvl="2"/>
            <a:r>
              <a:rPr lang="en-US" sz="1800" dirty="0">
                <a:ea typeface="Calibri" panose="020F0502020204030204" pitchFamily="34" charset="0"/>
                <a:cs typeface="Times New Roman" panose="02020603050405020304" pitchFamily="18" charset="0"/>
              </a:rPr>
              <a:t>A</a:t>
            </a:r>
            <a:r>
              <a:rPr lang="en-US" sz="1800" dirty="0">
                <a:effectLst/>
                <a:ea typeface="Calibri" panose="020F0502020204030204" pitchFamily="34" charset="0"/>
                <a:cs typeface="Times New Roman" panose="02020603050405020304" pitchFamily="18" charset="0"/>
              </a:rPr>
              <a:t>spects of EF (e.g., working memory, cognitive flexibility, inhibitory control and attention shifting) predict variance in preacademic school readiness that is unique from that predicted by measures of general intelligence and processing speed.</a:t>
            </a:r>
            <a:endParaRPr lang="en-US" dirty="0">
              <a:ea typeface="+mn-lt"/>
              <a:cs typeface="+mn-lt"/>
            </a:endParaRPr>
          </a:p>
          <a:p>
            <a:pPr lvl="1">
              <a:buFont typeface="Courier New" panose="020B0604020202020204" pitchFamily="34" charset="0"/>
              <a:buChar char="o"/>
            </a:pPr>
            <a:r>
              <a:rPr lang="en-US" dirty="0">
                <a:ea typeface="+mn-lt"/>
                <a:cs typeface="+mn-lt"/>
              </a:rPr>
              <a:t>O' Toole and colleagues (2017)- prosocial relationships</a:t>
            </a:r>
          </a:p>
          <a:p>
            <a:pPr lvl="2"/>
            <a:r>
              <a:rPr lang="en-US" dirty="0">
                <a:ea typeface="+mn-lt"/>
                <a:cs typeface="+mn-lt"/>
              </a:rPr>
              <a:t>EF predicts prosocial behavior and positive peer relationships</a:t>
            </a:r>
          </a:p>
          <a:p>
            <a:pPr lvl="1">
              <a:buFont typeface="Courier New" panose="020B0604020202020204" pitchFamily="34" charset="0"/>
              <a:buChar char="o"/>
            </a:pPr>
            <a:endParaRPr lang="en-US" dirty="0">
              <a:ea typeface="+mn-lt"/>
              <a:cs typeface="+mn-lt"/>
            </a:endParaRPr>
          </a:p>
          <a:p>
            <a:pPr>
              <a:buFont typeface="Courier New" panose="020B0604020202020204" pitchFamily="34" charset="0"/>
              <a:buChar char="o"/>
            </a:pPr>
            <a:endParaRPr lang="en-US" sz="1100" dirty="0">
              <a:ea typeface="+mn-lt"/>
              <a:cs typeface="+mn-lt"/>
            </a:endParaRPr>
          </a:p>
          <a:p>
            <a:pPr>
              <a:buFont typeface="Courier New" panose="020B0604020202020204" pitchFamily="34" charset="0"/>
              <a:buChar char="o"/>
            </a:pPr>
            <a:endParaRPr lang="en-US" sz="1100" dirty="0">
              <a:ea typeface="+mn-lt"/>
              <a:cs typeface="+mn-lt"/>
            </a:endParaRPr>
          </a:p>
          <a:p>
            <a:pPr>
              <a:buFont typeface="Courier New" panose="020B0604020202020204" pitchFamily="34" charset="0"/>
              <a:buChar char="o"/>
            </a:pPr>
            <a:endParaRPr lang="en-US" sz="1100" dirty="0">
              <a:ea typeface="+mn-lt"/>
              <a:cs typeface="+mn-lt"/>
            </a:endParaRPr>
          </a:p>
          <a:p>
            <a:pPr>
              <a:buFont typeface="Courier New" panose="020B0604020202020204" pitchFamily="34" charset="0"/>
              <a:buChar char="o"/>
            </a:pPr>
            <a:endParaRPr lang="en-US" sz="1100" dirty="0">
              <a:ea typeface="+mn-lt"/>
              <a:cs typeface="+mn-lt"/>
            </a:endParaRPr>
          </a:p>
          <a:p>
            <a:pPr>
              <a:buFont typeface="Courier New" panose="020B0604020202020204" pitchFamily="34" charset="0"/>
              <a:buChar char="o"/>
            </a:pPr>
            <a:endParaRPr lang="en-US" dirty="0">
              <a:ea typeface="+mn-lt"/>
              <a:cs typeface="+mn-lt"/>
            </a:endParaRPr>
          </a:p>
        </p:txBody>
      </p:sp>
    </p:spTree>
    <p:extLst>
      <p:ext uri="{BB962C8B-B14F-4D97-AF65-F5344CB8AC3E}">
        <p14:creationId xmlns:p14="http://schemas.microsoft.com/office/powerpoint/2010/main" val="296810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89DFF-DE81-42F4-9252-039F6EF1B943}"/>
              </a:ext>
            </a:extLst>
          </p:cNvPr>
          <p:cNvSpPr>
            <a:spLocks noGrp="1"/>
          </p:cNvSpPr>
          <p:nvPr>
            <p:ph type="title"/>
          </p:nvPr>
        </p:nvSpPr>
        <p:spPr/>
        <p:txBody>
          <a:bodyPr/>
          <a:lstStyle/>
          <a:p>
            <a:r>
              <a:rPr lang="en-US" dirty="0"/>
              <a:t>Executive Function</a:t>
            </a:r>
          </a:p>
        </p:txBody>
      </p:sp>
      <p:sp>
        <p:nvSpPr>
          <p:cNvPr id="3" name="Content Placeholder 2">
            <a:extLst>
              <a:ext uri="{FF2B5EF4-FFF2-40B4-BE49-F238E27FC236}">
                <a16:creationId xmlns:a16="http://schemas.microsoft.com/office/drawing/2014/main" id="{45CBA5DA-0E38-4AFE-BC33-AD7ADC0C7BE3}"/>
              </a:ext>
            </a:extLst>
          </p:cNvPr>
          <p:cNvSpPr>
            <a:spLocks noGrp="1"/>
          </p:cNvSpPr>
          <p:nvPr>
            <p:ph idx="1"/>
          </p:nvPr>
        </p:nvSpPr>
        <p:spPr>
          <a:xfrm>
            <a:off x="6217920" y="1240970"/>
            <a:ext cx="5334000" cy="4297681"/>
          </a:xfrm>
        </p:spPr>
        <p:txBody>
          <a:bodyPr/>
          <a:lstStyle/>
          <a:p>
            <a:r>
              <a:rPr lang="en-US" sz="1800" dirty="0">
                <a:effectLst/>
                <a:ea typeface="Calibri" panose="020F0502020204030204" pitchFamily="34" charset="0"/>
              </a:rPr>
              <a:t>EF is a higher order cognitive system comprised of a variety of interrelated yet partially dissociable abilities </a:t>
            </a:r>
            <a:r>
              <a:rPr lang="en-US" sz="1400" dirty="0">
                <a:effectLst/>
                <a:ea typeface="Calibri" panose="020F0502020204030204" pitchFamily="34" charset="0"/>
              </a:rPr>
              <a:t>(Miyake, 2000)</a:t>
            </a:r>
            <a:r>
              <a:rPr lang="en-US" sz="1800" dirty="0">
                <a:effectLst/>
                <a:ea typeface="Calibri" panose="020F0502020204030204" pitchFamily="34" charset="0"/>
              </a:rPr>
              <a:t> such as strategic planning, cognitive flexibility, working memory, attention, regulation of emotions and inhibition of inappropriate or impulsive behavior </a:t>
            </a:r>
            <a:r>
              <a:rPr lang="en-US" sz="1400" dirty="0">
                <a:effectLst/>
                <a:ea typeface="Calibri" panose="020F0502020204030204" pitchFamily="34" charset="0"/>
              </a:rPr>
              <a:t>(</a:t>
            </a:r>
            <a:r>
              <a:rPr lang="en-US" sz="1400" dirty="0" err="1">
                <a:effectLst/>
                <a:ea typeface="Calibri" panose="020F0502020204030204" pitchFamily="34" charset="0"/>
              </a:rPr>
              <a:t>Fuster</a:t>
            </a:r>
            <a:r>
              <a:rPr lang="en-US" sz="1400" dirty="0">
                <a:effectLst/>
                <a:ea typeface="Calibri" panose="020F0502020204030204" pitchFamily="34" charset="0"/>
              </a:rPr>
              <a:t>, 2002; Diamond, 2006)</a:t>
            </a:r>
          </a:p>
          <a:p>
            <a:endParaRPr lang="en-US" sz="1800" dirty="0"/>
          </a:p>
          <a:p>
            <a:r>
              <a:rPr lang="en-US" sz="1800" dirty="0">
                <a:effectLst/>
                <a:ea typeface="Calibri" panose="020F0502020204030204" pitchFamily="34" charset="0"/>
                <a:cs typeface="Times New Roman" panose="02020603050405020304" pitchFamily="18" charset="0"/>
              </a:rPr>
              <a:t> EF skills in the classroom would serve to help children hold an instruction in mind during a classroom activity, while maintaining the ability to focus on novel stimuli relevant to problem-solving tasks and resisting external or internal distractions </a:t>
            </a:r>
            <a:r>
              <a:rPr lang="en-US" sz="1400" dirty="0">
                <a:effectLst/>
                <a:ea typeface="Calibri" panose="020F0502020204030204" pitchFamily="34" charset="0"/>
                <a:cs typeface="Times New Roman" panose="02020603050405020304" pitchFamily="18" charset="0"/>
              </a:rPr>
              <a:t>(Fitzpatrick et al., 2014)</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Text Placeholder 3">
            <a:extLst>
              <a:ext uri="{FF2B5EF4-FFF2-40B4-BE49-F238E27FC236}">
                <a16:creationId xmlns:a16="http://schemas.microsoft.com/office/drawing/2014/main" id="{D271B61B-2AC7-4745-856A-EEEAF6D2BBE7}"/>
              </a:ext>
            </a:extLst>
          </p:cNvPr>
          <p:cNvSpPr>
            <a:spLocks noGrp="1"/>
          </p:cNvSpPr>
          <p:nvPr>
            <p:ph type="body" sz="half" idx="2"/>
          </p:nvPr>
        </p:nvSpPr>
        <p:spPr/>
        <p:txBody>
          <a:bodyPr/>
          <a:lstStyle/>
          <a:p>
            <a:endParaRPr lang="en-US" dirty="0"/>
          </a:p>
        </p:txBody>
      </p:sp>
      <p:pic>
        <p:nvPicPr>
          <p:cNvPr id="5" name="Picture 5" descr="A picture containing text&#10;&#10;Description automatically generated">
            <a:extLst>
              <a:ext uri="{FF2B5EF4-FFF2-40B4-BE49-F238E27FC236}">
                <a16:creationId xmlns:a16="http://schemas.microsoft.com/office/drawing/2014/main" id="{89DBAC20-9493-477F-9300-E9333E2D24E5}"/>
              </a:ext>
            </a:extLst>
          </p:cNvPr>
          <p:cNvPicPr>
            <a:picLocks noChangeAspect="1"/>
          </p:cNvPicPr>
          <p:nvPr/>
        </p:nvPicPr>
        <p:blipFill>
          <a:blip r:embed="rId2"/>
          <a:stretch>
            <a:fillRect/>
          </a:stretch>
        </p:blipFill>
        <p:spPr>
          <a:xfrm>
            <a:off x="1339239" y="3429000"/>
            <a:ext cx="3417522" cy="3349810"/>
          </a:xfrm>
          <a:prstGeom prst="rect">
            <a:avLst/>
          </a:prstGeom>
        </p:spPr>
      </p:pic>
    </p:spTree>
    <p:extLst>
      <p:ext uri="{BB962C8B-B14F-4D97-AF65-F5344CB8AC3E}">
        <p14:creationId xmlns:p14="http://schemas.microsoft.com/office/powerpoint/2010/main" val="1795554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D6657-4C3D-46F9-A5CE-1E99547CB75C}"/>
              </a:ext>
            </a:extLst>
          </p:cNvPr>
          <p:cNvSpPr>
            <a:spLocks noGrp="1"/>
          </p:cNvSpPr>
          <p:nvPr>
            <p:ph type="title"/>
          </p:nvPr>
        </p:nvSpPr>
        <p:spPr>
          <a:xfrm>
            <a:off x="365760" y="235131"/>
            <a:ext cx="5238205" cy="1301474"/>
          </a:xfrm>
        </p:spPr>
        <p:txBody>
          <a:bodyPr/>
          <a:lstStyle/>
          <a:p>
            <a:r>
              <a:rPr lang="en-US" dirty="0"/>
              <a:t>The role of physiological stress in explaining </a:t>
            </a:r>
            <a:r>
              <a:rPr lang="en-US" dirty="0" err="1"/>
              <a:t>Ses</a:t>
            </a:r>
            <a:r>
              <a:rPr lang="en-US" dirty="0"/>
              <a:t> disparities in </a:t>
            </a:r>
            <a:r>
              <a:rPr lang="en-US" dirty="0" err="1"/>
              <a:t>ef</a:t>
            </a:r>
            <a:endParaRPr lang="en-US" dirty="0"/>
          </a:p>
        </p:txBody>
      </p:sp>
      <p:sp>
        <p:nvSpPr>
          <p:cNvPr id="4" name="Text Placeholder 3">
            <a:extLst>
              <a:ext uri="{FF2B5EF4-FFF2-40B4-BE49-F238E27FC236}">
                <a16:creationId xmlns:a16="http://schemas.microsoft.com/office/drawing/2014/main" id="{B1CEA7D8-CFA9-4443-BCD5-A6416F51AAEB}"/>
              </a:ext>
            </a:extLst>
          </p:cNvPr>
          <p:cNvSpPr>
            <a:spLocks noGrp="1"/>
          </p:cNvSpPr>
          <p:nvPr>
            <p:ph type="body" sz="half" idx="2"/>
          </p:nvPr>
        </p:nvSpPr>
        <p:spPr>
          <a:xfrm>
            <a:off x="274319" y="1711234"/>
            <a:ext cx="5447211" cy="4911635"/>
          </a:xfrm>
        </p:spPr>
        <p:txBody>
          <a:bodyPr>
            <a:norm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ea typeface="+mn-ea"/>
                <a:cs typeface="+mn-cs"/>
              </a:rPr>
              <a:t>Bronfenbrenner (1989)- Contextual risk factors of poverty disrupt the proximal processes in the child’s environment that are supportive of EF development </a:t>
            </a:r>
            <a:r>
              <a:rPr kumimoji="0" lang="en-US" sz="1200" b="0" i="0" u="none" strike="noStrike" kern="1200" cap="none" spc="0" normalizeH="0" baseline="0" noProof="0" dirty="0">
                <a:ln>
                  <a:noFill/>
                </a:ln>
                <a:solidFill>
                  <a:srgbClr val="000000"/>
                </a:solidFill>
                <a:effectLst/>
                <a:uLnTx/>
                <a:uFillTx/>
                <a:ea typeface="+mn-ea"/>
                <a:cs typeface="+mn-cs"/>
              </a:rPr>
              <a:t>(</a:t>
            </a:r>
            <a:r>
              <a:rPr kumimoji="0" lang="en-US" sz="1200" b="0" i="0" u="none" strike="noStrike" kern="1200" cap="none" spc="0" normalizeH="0" baseline="0" noProof="0" dirty="0" err="1">
                <a:ln>
                  <a:noFill/>
                </a:ln>
                <a:solidFill>
                  <a:srgbClr val="000000"/>
                </a:solidFill>
                <a:effectLst/>
                <a:uLnTx/>
                <a:uFillTx/>
                <a:ea typeface="+mn-ea"/>
                <a:cs typeface="+mn-cs"/>
              </a:rPr>
              <a:t>Fiese</a:t>
            </a:r>
            <a:r>
              <a:rPr kumimoji="0" lang="en-US" sz="1200" b="0" i="0" u="none" strike="noStrike" kern="1200" cap="none" spc="0" normalizeH="0" baseline="0" noProof="0" dirty="0">
                <a:ln>
                  <a:noFill/>
                </a:ln>
                <a:solidFill>
                  <a:srgbClr val="000000"/>
                </a:solidFill>
                <a:effectLst/>
                <a:uLnTx/>
                <a:uFillTx/>
                <a:ea typeface="+mn-ea"/>
                <a:cs typeface="+mn-cs"/>
              </a:rPr>
              <a:t> &amp; Winter, 2010)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600" b="0" i="0" u="none" strike="noStrike" kern="1200" cap="none" spc="0" normalizeH="0" baseline="0" noProof="0" dirty="0">
              <a:ln>
                <a:noFill/>
              </a:ln>
              <a:solidFill>
                <a:srgbClr val="000000"/>
              </a:solidFill>
              <a:effectLst/>
              <a:uLnTx/>
              <a:uFillTx/>
              <a:ea typeface="+mn-ea"/>
              <a:cs typeface="+mn-cs"/>
            </a:endParaRP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600" b="0" i="0" u="none" strike="noStrike" kern="1200" cap="none" spc="0" normalizeH="0" baseline="0" noProof="0" dirty="0">
                <a:ln>
                  <a:noFill/>
                </a:ln>
                <a:solidFill>
                  <a:srgbClr val="000000"/>
                </a:solidFill>
                <a:effectLst/>
                <a:uLnTx/>
                <a:uFillTx/>
                <a:ea typeface="+mn-ea"/>
                <a:cs typeface="+mn-cs"/>
              </a:rPr>
              <a:t>Physical and psychosocial family instability and home chaos-&gt; poorer self-regulatory aspects of EF </a:t>
            </a:r>
            <a:r>
              <a:rPr kumimoji="0" lang="en-US" sz="1200" b="0" i="0" u="none" strike="noStrike" kern="1200" cap="none" spc="0" normalizeH="0" baseline="0" noProof="0" dirty="0">
                <a:ln>
                  <a:noFill/>
                </a:ln>
                <a:solidFill>
                  <a:srgbClr val="000000"/>
                </a:solidFill>
                <a:effectLst/>
                <a:uLnTx/>
                <a:uFillTx/>
                <a:ea typeface="+mn-ea"/>
                <a:cs typeface="+mn-cs"/>
              </a:rPr>
              <a:t>(Evans, 2003; Brown et al., 2010)</a:t>
            </a:r>
            <a:r>
              <a:rPr kumimoji="0" lang="en-US" sz="1600" b="0" i="0" u="none" strike="noStrike" kern="1200" cap="none" spc="0" normalizeH="0" baseline="0" noProof="0" dirty="0">
                <a:ln>
                  <a:noFill/>
                </a:ln>
                <a:solidFill>
                  <a:srgbClr val="000000"/>
                </a:solidFill>
                <a:effectLst/>
                <a:uLnTx/>
                <a:uFillTx/>
                <a:ea typeface="+mn-ea"/>
                <a:cs typeface="+mn-cs"/>
              </a:rPr>
              <a:t> </a:t>
            </a:r>
          </a:p>
          <a:p>
            <a:pPr marR="0" lvl="1" algn="l" defTabSz="914400" rtl="0" eaLnBrk="1" fontAlgn="auto" latinLnBrk="0" hangingPunct="1">
              <a:lnSpc>
                <a:spcPct val="100000"/>
              </a:lnSpc>
              <a:spcBef>
                <a:spcPts val="0"/>
              </a:spcBef>
              <a:spcAft>
                <a:spcPts val="0"/>
              </a:spcAft>
              <a:buClrTx/>
              <a:buSzTx/>
              <a:tabLst/>
              <a:defRPr/>
            </a:pPr>
            <a:endParaRPr kumimoji="0" lang="en-US" sz="1600" b="0" i="0" u="none" strike="noStrike" kern="1200" cap="none" spc="0" normalizeH="0" baseline="0" noProof="0" dirty="0">
              <a:ln>
                <a:noFill/>
              </a:ln>
              <a:solidFill>
                <a:srgbClr val="000000"/>
              </a:solidFill>
              <a:effectLst/>
              <a:uLnTx/>
              <a:uFillTx/>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ea typeface="Calibri" panose="020F0502020204030204" pitchFamily="34" charset="0"/>
                <a:cs typeface="+mn-cs"/>
              </a:rPr>
              <a:t>The link between childhood economic hardship and EF difficulties is also partially explained by dysregulation in the hypothalamic-pituitary-adrenal (HPA) axis and associated atypical neurodevelopment </a:t>
            </a:r>
            <a:r>
              <a:rPr kumimoji="0" lang="en-US" sz="1200" b="0" i="0" u="none" strike="noStrike" kern="1200" cap="none" spc="0" normalizeH="0" baseline="0" noProof="0" dirty="0">
                <a:ln>
                  <a:noFill/>
                </a:ln>
                <a:solidFill>
                  <a:srgbClr val="000000"/>
                </a:solidFill>
                <a:effectLst/>
                <a:uLnTx/>
                <a:uFillTx/>
                <a:ea typeface="Calibri" panose="020F0502020204030204" pitchFamily="34" charset="0"/>
                <a:cs typeface="+mn-cs"/>
              </a:rPr>
              <a:t>(Evans &amp; Kim, 2013; Blair &amp; Raver, 2016) </a:t>
            </a:r>
            <a:r>
              <a:rPr kumimoji="0" lang="en-US" sz="1800" b="0" i="0" u="none" strike="noStrike" kern="1200" cap="none" spc="0" normalizeH="0" baseline="0" noProof="0" dirty="0">
                <a:ln>
                  <a:noFill/>
                </a:ln>
                <a:solidFill>
                  <a:srgbClr val="000000"/>
                </a:solidFill>
                <a:effectLst/>
                <a:uLnTx/>
                <a:uFillTx/>
                <a:ea typeface="Calibri" panose="020F0502020204030204" pitchFamily="34" charset="0"/>
                <a:cs typeface="+mn-cs"/>
              </a:rPr>
              <a:t>In brain regions critical for EF </a:t>
            </a:r>
            <a:r>
              <a:rPr kumimoji="0" lang="en-US" sz="1200" b="0" i="0" u="none" strike="noStrike" kern="1200" cap="none" spc="0" normalizeH="0" baseline="0" noProof="0" dirty="0">
                <a:ln>
                  <a:noFill/>
                </a:ln>
                <a:solidFill>
                  <a:srgbClr val="000000"/>
                </a:solidFill>
                <a:effectLst/>
                <a:uLnTx/>
                <a:uFillTx/>
                <a:ea typeface="Calibri" panose="020F0502020204030204" pitchFamily="34" charset="0"/>
                <a:cs typeface="+mn-cs"/>
              </a:rPr>
              <a:t>(Miller &amp; Cohen, 2001)</a:t>
            </a:r>
            <a:endParaRPr kumimoji="0" lang="en-US" sz="1200" b="0" i="0" u="none" strike="noStrike" kern="1200" cap="none" spc="0" normalizeH="0" baseline="0" noProof="0" dirty="0">
              <a:ln>
                <a:noFill/>
              </a:ln>
              <a:solidFill>
                <a:srgbClr val="000000"/>
              </a:solidFill>
              <a:effectLst/>
              <a:uLnTx/>
              <a:uFillTx/>
              <a:ea typeface="+mn-ea"/>
              <a:cs typeface="+mn-cs"/>
            </a:endParaRPr>
          </a:p>
          <a:p>
            <a:pPr marL="285750" indent="-285750" algn="l">
              <a:buFont typeface="Arial" panose="020B0604020202020204" pitchFamily="34" charset="0"/>
              <a:buChar char="•"/>
            </a:pPr>
            <a:endParaRPr lang="en-US" sz="2000" dirty="0"/>
          </a:p>
        </p:txBody>
      </p:sp>
      <p:pic>
        <p:nvPicPr>
          <p:cNvPr id="5" name="Picture Placeholder 4" descr="Urie Bronfenbrenner's Ecological Theory - Developmental Standards">
            <a:extLst>
              <a:ext uri="{FF2B5EF4-FFF2-40B4-BE49-F238E27FC236}">
                <a16:creationId xmlns:a16="http://schemas.microsoft.com/office/drawing/2014/main" id="{B7B0D7EC-9566-4EBB-8DCB-4B849D2AC32E}"/>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6027" r="6027"/>
          <a:stretch>
            <a:fillRect/>
          </a:stretch>
        </p:blipFill>
        <p:spPr bwMode="auto">
          <a:xfrm>
            <a:off x="6096000" y="0"/>
            <a:ext cx="610235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5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C4BAD-C12E-4E98-9C6E-864892CFDD39}"/>
              </a:ext>
            </a:extLst>
          </p:cNvPr>
          <p:cNvSpPr>
            <a:spLocks noGrp="1"/>
          </p:cNvSpPr>
          <p:nvPr>
            <p:ph type="title"/>
          </p:nvPr>
        </p:nvSpPr>
        <p:spPr>
          <a:xfrm>
            <a:off x="769620" y="233923"/>
            <a:ext cx="4486656" cy="1141497"/>
          </a:xfrm>
        </p:spPr>
        <p:txBody>
          <a:bodyPr/>
          <a:lstStyle/>
          <a:p>
            <a:r>
              <a:rPr lang="en-US" dirty="0"/>
              <a:t>Poverty circumstance and </a:t>
            </a:r>
            <a:r>
              <a:rPr lang="en-US" dirty="0" err="1"/>
              <a:t>Hpa</a:t>
            </a:r>
            <a:r>
              <a:rPr lang="en-US" dirty="0"/>
              <a:t> activity</a:t>
            </a:r>
          </a:p>
        </p:txBody>
      </p:sp>
      <p:sp>
        <p:nvSpPr>
          <p:cNvPr id="3" name="Content Placeholder 2">
            <a:extLst>
              <a:ext uri="{FF2B5EF4-FFF2-40B4-BE49-F238E27FC236}">
                <a16:creationId xmlns:a16="http://schemas.microsoft.com/office/drawing/2014/main" id="{70297BFD-18AC-4BB0-BD93-9BFC3EEA558D}"/>
              </a:ext>
            </a:extLst>
          </p:cNvPr>
          <p:cNvSpPr>
            <a:spLocks noGrp="1"/>
          </p:cNvSpPr>
          <p:nvPr>
            <p:ph idx="1"/>
          </p:nvPr>
        </p:nvSpPr>
        <p:spPr>
          <a:xfrm>
            <a:off x="6217921" y="233923"/>
            <a:ext cx="5773782" cy="6402008"/>
          </a:xfrm>
        </p:spPr>
        <p:txBody>
          <a:bodyPr/>
          <a:lstStyle/>
          <a:p>
            <a:r>
              <a:rPr lang="en-US" sz="1800" dirty="0"/>
              <a:t>HPA Axis-primary physiological stress response system.</a:t>
            </a:r>
          </a:p>
          <a:p>
            <a:pPr lvl="1"/>
            <a:r>
              <a:rPr lang="en-US" dirty="0"/>
              <a:t>Activity during early childhood impacts life-long neurophysiological development (Gunnar &amp; Quevedo, 2007)</a:t>
            </a:r>
          </a:p>
          <a:p>
            <a:r>
              <a:rPr lang="en-US" sz="1800" dirty="0"/>
              <a:t>Activity in the HPA axis - frequently measured via its end-product, cortisol, which is a primary glucocorticoid and can be obtained noninvasively through the sampling of hair or saliv</a:t>
            </a:r>
            <a:r>
              <a:rPr lang="en-US" dirty="0"/>
              <a:t>a </a:t>
            </a:r>
            <a:r>
              <a:rPr lang="en-US" sz="1400" dirty="0"/>
              <a:t>(</a:t>
            </a:r>
            <a:r>
              <a:rPr lang="en-US" sz="1400" dirty="0" err="1"/>
              <a:t>Kronenberg</a:t>
            </a:r>
            <a:r>
              <a:rPr lang="en-US" sz="1400" dirty="0"/>
              <a:t>, 2007)</a:t>
            </a:r>
          </a:p>
          <a:p>
            <a:r>
              <a:rPr lang="en-US" sz="1800" dirty="0"/>
              <a:t>Adaptivity of cortisol production is context dependent (McEwen, 2013)</a:t>
            </a:r>
          </a:p>
          <a:p>
            <a:r>
              <a:rPr lang="en-US" sz="1800" b="1" dirty="0"/>
              <a:t>Research most consistently demonstrates that early childhood poverty is associated with excessive cortisol production in the HPA axis </a:t>
            </a:r>
            <a:r>
              <a:rPr lang="en-US" sz="1400" dirty="0"/>
              <a:t>(</a:t>
            </a:r>
            <a:r>
              <a:rPr lang="en-US" sz="1400" dirty="0" err="1"/>
              <a:t>Lupien</a:t>
            </a:r>
            <a:r>
              <a:rPr lang="en-US" sz="1400" dirty="0"/>
              <a:t> et al., 2001; Evans et al., 2013)</a:t>
            </a:r>
            <a:r>
              <a:rPr lang="en-US" sz="1800" dirty="0"/>
              <a:t> </a:t>
            </a:r>
          </a:p>
          <a:p>
            <a:r>
              <a:rPr lang="en-US" sz="1800" dirty="0">
                <a:latin typeface="Times New Roman" panose="02020603050405020304" pitchFamily="18" charset="0"/>
                <a:ea typeface="Calibri" panose="020F0502020204030204" pitchFamily="34" charset="0"/>
              </a:rPr>
              <a:t>Manifestations of HPA dysregulation (excessive or </a:t>
            </a:r>
            <a:r>
              <a:rPr lang="en-US" sz="1800" dirty="0">
                <a:ea typeface="Calibri" panose="020F0502020204030204" pitchFamily="34" charset="0"/>
              </a:rPr>
              <a:t>diminished production) in the individual are dependent upon developmental considerations, and the severity, nature and duration of stress exposure </a:t>
            </a:r>
            <a:r>
              <a:rPr lang="en-US" sz="1400" dirty="0">
                <a:ea typeface="Calibri" panose="020F0502020204030204" pitchFamily="34" charset="0"/>
              </a:rPr>
              <a:t>(</a:t>
            </a:r>
            <a:r>
              <a:rPr lang="en-US" sz="1400" dirty="0" err="1">
                <a:ea typeface="Calibri" panose="020F0502020204030204" pitchFamily="34" charset="0"/>
              </a:rPr>
              <a:t>Lupien</a:t>
            </a:r>
            <a:r>
              <a:rPr lang="en-US" sz="1400" dirty="0">
                <a:ea typeface="Calibri" panose="020F0502020204030204" pitchFamily="34" charset="0"/>
              </a:rPr>
              <a:t> et al., 2009). </a:t>
            </a:r>
            <a:endParaRPr lang="en-US" sz="1400" dirty="0"/>
          </a:p>
          <a:p>
            <a:endParaRPr lang="en-US" sz="1800" dirty="0"/>
          </a:p>
          <a:p>
            <a:endParaRPr lang="en-US" dirty="0"/>
          </a:p>
        </p:txBody>
      </p:sp>
      <p:sp>
        <p:nvSpPr>
          <p:cNvPr id="4" name="Text Placeholder 3">
            <a:extLst>
              <a:ext uri="{FF2B5EF4-FFF2-40B4-BE49-F238E27FC236}">
                <a16:creationId xmlns:a16="http://schemas.microsoft.com/office/drawing/2014/main" id="{ACD56D12-EBC1-4C1B-95B2-D82BC404212A}"/>
              </a:ext>
            </a:extLst>
          </p:cNvPr>
          <p:cNvSpPr>
            <a:spLocks noGrp="1"/>
          </p:cNvSpPr>
          <p:nvPr>
            <p:ph type="body" sz="half" idx="2"/>
          </p:nvPr>
        </p:nvSpPr>
        <p:spPr/>
        <p:txBody>
          <a:bodyPr/>
          <a:lstStyle/>
          <a:p>
            <a:endParaRPr lang="en-US" dirty="0"/>
          </a:p>
        </p:txBody>
      </p:sp>
      <p:pic>
        <p:nvPicPr>
          <p:cNvPr id="5" name="Content Placeholder 7" descr="A close up of text on a white background&#10;&#10;Description automatically generated">
            <a:extLst>
              <a:ext uri="{FF2B5EF4-FFF2-40B4-BE49-F238E27FC236}">
                <a16:creationId xmlns:a16="http://schemas.microsoft.com/office/drawing/2014/main" id="{D3B79A76-31A7-460B-A912-C66B659B4A9B}"/>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544900" y="1375421"/>
            <a:ext cx="3082835" cy="3029612"/>
          </a:xfrm>
          <a:prstGeom prst="rect">
            <a:avLst/>
          </a:prstGeom>
        </p:spPr>
      </p:pic>
      <p:pic>
        <p:nvPicPr>
          <p:cNvPr id="6" name="Picture 2">
            <a:extLst>
              <a:ext uri="{FF2B5EF4-FFF2-40B4-BE49-F238E27FC236}">
                <a16:creationId xmlns:a16="http://schemas.microsoft.com/office/drawing/2014/main" id="{92057A10-B202-4F09-80FA-F2350C7D57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 y="4435115"/>
            <a:ext cx="4876014" cy="2403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2463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900AD-A7CA-433D-A79F-71CCC8A74AEB}"/>
              </a:ext>
            </a:extLst>
          </p:cNvPr>
          <p:cNvSpPr>
            <a:spLocks noGrp="1"/>
          </p:cNvSpPr>
          <p:nvPr>
            <p:ph type="title"/>
          </p:nvPr>
        </p:nvSpPr>
        <p:spPr>
          <a:xfrm>
            <a:off x="769620" y="804672"/>
            <a:ext cx="4486656" cy="1141497"/>
          </a:xfrm>
        </p:spPr>
        <p:txBody>
          <a:bodyPr>
            <a:normAutofit fontScale="90000"/>
          </a:bodyPr>
          <a:lstStyle/>
          <a:p>
            <a:r>
              <a:rPr lang="en-US" dirty="0" err="1"/>
              <a:t>Hpa</a:t>
            </a:r>
            <a:r>
              <a:rPr lang="en-US" dirty="0"/>
              <a:t> dysregulation and the developing prefrontal cortex</a:t>
            </a:r>
          </a:p>
        </p:txBody>
      </p:sp>
      <p:sp>
        <p:nvSpPr>
          <p:cNvPr id="3" name="Content Placeholder 2">
            <a:extLst>
              <a:ext uri="{FF2B5EF4-FFF2-40B4-BE49-F238E27FC236}">
                <a16:creationId xmlns:a16="http://schemas.microsoft.com/office/drawing/2014/main" id="{7CCF93D6-B7B0-4E77-8194-8765F7FF3372}"/>
              </a:ext>
            </a:extLst>
          </p:cNvPr>
          <p:cNvSpPr>
            <a:spLocks noGrp="1"/>
          </p:cNvSpPr>
          <p:nvPr>
            <p:ph idx="1"/>
          </p:nvPr>
        </p:nvSpPr>
        <p:spPr>
          <a:xfrm>
            <a:off x="6400800" y="574766"/>
            <a:ext cx="5151120" cy="5478562"/>
          </a:xfrm>
        </p:spPr>
        <p:txBody>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ea typeface="+mn-ea"/>
                <a:cs typeface="+mn-cs"/>
              </a:rPr>
              <a:t>Dysregulated cortisol production is associated with synaptic suppression in PFC in animal models </a:t>
            </a:r>
            <a:r>
              <a:rPr kumimoji="0" lang="en-US" sz="1200" b="0" i="0" u="none" strike="noStrike" kern="1200" cap="none" spc="0" normalizeH="0" baseline="0" noProof="0" dirty="0">
                <a:ln>
                  <a:noFill/>
                </a:ln>
                <a:solidFill>
                  <a:srgbClr val="000000"/>
                </a:solidFill>
                <a:effectLst/>
                <a:uLnTx/>
                <a:uFillTx/>
                <a:ea typeface="+mn-ea"/>
                <a:cs typeface="+mn-cs"/>
              </a:rPr>
              <a:t>(</a:t>
            </a:r>
            <a:r>
              <a:rPr kumimoji="0" lang="en-US" sz="1200" b="0" i="0" u="none" strike="noStrike" kern="1200" cap="none" spc="0" normalizeH="0" baseline="0" noProof="0" dirty="0" err="1">
                <a:ln>
                  <a:noFill/>
                </a:ln>
                <a:solidFill>
                  <a:srgbClr val="000000"/>
                </a:solidFill>
                <a:effectLst/>
                <a:uLnTx/>
                <a:uFillTx/>
                <a:ea typeface="+mn-ea"/>
                <a:cs typeface="+mn-cs"/>
              </a:rPr>
              <a:t>Joels</a:t>
            </a:r>
            <a:r>
              <a:rPr kumimoji="0" lang="en-US" sz="1200" b="0" i="0" u="none" strike="noStrike" kern="1200" cap="none" spc="0" normalizeH="0" baseline="0" noProof="0" dirty="0">
                <a:ln>
                  <a:noFill/>
                </a:ln>
                <a:solidFill>
                  <a:srgbClr val="000000"/>
                </a:solidFill>
                <a:effectLst/>
                <a:uLnTx/>
                <a:uFillTx/>
                <a:ea typeface="+mn-ea"/>
                <a:cs typeface="+mn-cs"/>
              </a:rPr>
              <a:t> &amp; </a:t>
            </a:r>
            <a:r>
              <a:rPr kumimoji="0" lang="en-US" sz="1200" b="0" i="0" u="none" strike="noStrike" kern="1200" cap="none" spc="0" normalizeH="0" baseline="0" noProof="0" dirty="0" err="1">
                <a:ln>
                  <a:noFill/>
                </a:ln>
                <a:solidFill>
                  <a:srgbClr val="000000"/>
                </a:solidFill>
                <a:effectLst/>
                <a:uLnTx/>
                <a:uFillTx/>
                <a:ea typeface="+mn-ea"/>
                <a:cs typeface="+mn-cs"/>
              </a:rPr>
              <a:t>Baram</a:t>
            </a:r>
            <a:r>
              <a:rPr kumimoji="0" lang="en-US" sz="1200" b="0" i="0" u="none" strike="noStrike" kern="1200" cap="none" spc="0" normalizeH="0" baseline="0" noProof="0" dirty="0">
                <a:ln>
                  <a:noFill/>
                </a:ln>
                <a:solidFill>
                  <a:srgbClr val="000000"/>
                </a:solidFill>
                <a:effectLst/>
                <a:uLnTx/>
                <a:uFillTx/>
                <a:ea typeface="+mn-ea"/>
                <a:cs typeface="+mn-cs"/>
              </a:rPr>
              <a:t>, 2009)</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200" b="0" i="0" u="none" strike="noStrike" kern="1200" cap="none" spc="0" normalizeH="0" baseline="0" noProof="0" dirty="0">
              <a:ln>
                <a:noFill/>
              </a:ln>
              <a:solidFill>
                <a:srgbClr val="000000"/>
              </a:solidFill>
              <a:effectLst/>
              <a:uLnTx/>
              <a:uFillTx/>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ea typeface="+mn-ea"/>
                <a:cs typeface="+mn-cs"/>
              </a:rPr>
              <a:t>Risk for the development of this brain region as it is undergoing a period of rapid growth or synaptogenesis throughout early childhood </a:t>
            </a:r>
            <a:r>
              <a:rPr kumimoji="0" lang="en-US" sz="1400" b="0" i="0" u="none" strike="noStrike" kern="1200" cap="none" spc="0" normalizeH="0" baseline="0" noProof="0" dirty="0">
                <a:ln>
                  <a:noFill/>
                </a:ln>
                <a:solidFill>
                  <a:srgbClr val="000000"/>
                </a:solidFill>
                <a:effectLst/>
                <a:uLnTx/>
                <a:uFillTx/>
                <a:ea typeface="+mn-ea"/>
                <a:cs typeface="+mn-cs"/>
              </a:rPr>
              <a:t>(Coley et al., 2015). </a:t>
            </a:r>
          </a:p>
          <a:p>
            <a:pPr marL="0" marR="0" lvl="0" indent="0" algn="l" defTabSz="914400" rtl="0" eaLnBrk="1" fontAlgn="auto" latinLnBrk="0" hangingPunct="1">
              <a:lnSpc>
                <a:spcPct val="100000"/>
              </a:lnSpc>
              <a:spcBef>
                <a:spcPts val="0"/>
              </a:spcBef>
              <a:spcAft>
                <a:spcPts val="0"/>
              </a:spcAft>
              <a:buClrTx/>
              <a:buSzTx/>
              <a:buNone/>
              <a:tabLst/>
              <a:defRPr/>
            </a:pPr>
            <a:endParaRPr kumimoji="0" lang="en-US" sz="1800" b="0" i="0" u="none" strike="noStrike" kern="1200" cap="none" spc="0" normalizeH="0" baseline="0" noProof="0" dirty="0">
              <a:ln>
                <a:noFill/>
              </a:ln>
              <a:solidFill>
                <a:srgbClr val="000000"/>
              </a:solidFill>
              <a:effectLst/>
              <a:uLnTx/>
              <a:uFillTx/>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ea typeface="+mn-ea"/>
                <a:cs typeface="+mn-cs"/>
              </a:rPr>
              <a:t>Localization of EF to the PFC and related circuitry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sz="1800" b="0" i="0" u="none" strike="noStrike" kern="1200" cap="none" spc="0" normalizeH="0" baseline="0" noProof="0" dirty="0">
              <a:ln>
                <a:noFill/>
              </a:ln>
              <a:solidFill>
                <a:srgbClr val="000000"/>
              </a:solidFill>
              <a:effectLst/>
              <a:uLnTx/>
              <a:uFillTx/>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0" i="0" u="none" strike="noStrike" kern="1200" cap="none" spc="0" normalizeH="0" baseline="0" noProof="0" dirty="0">
                <a:ln>
                  <a:noFill/>
                </a:ln>
                <a:solidFill>
                  <a:srgbClr val="000000"/>
                </a:solidFill>
                <a:effectLst/>
                <a:uLnTx/>
                <a:uFillTx/>
                <a:ea typeface="+mn-ea"/>
                <a:cs typeface="Times New Roman" panose="02020603050405020304" pitchFamily="18" charset="0"/>
              </a:rPr>
              <a:t>Evidence From Neuroimaging Research </a:t>
            </a:r>
          </a:p>
          <a:p>
            <a:pPr marL="742950" marR="0" lvl="1"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400" b="0" i="0" u="none" strike="noStrike" kern="1200" cap="none" spc="0" normalizeH="0" baseline="0" noProof="0" dirty="0">
                <a:ln>
                  <a:noFill/>
                </a:ln>
                <a:solidFill>
                  <a:srgbClr val="000000"/>
                </a:solidFill>
                <a:effectLst/>
                <a:uLnTx/>
                <a:uFillTx/>
                <a:ea typeface="Calibri" panose="020F0502020204030204" pitchFamily="34" charset="0"/>
                <a:cs typeface="+mn-cs"/>
              </a:rPr>
              <a:t>(Hanson, et al., 2013</a:t>
            </a:r>
            <a:r>
              <a:rPr kumimoji="0" lang="en-US" sz="1600" b="0" i="0" u="none" strike="noStrike" kern="1200" cap="none" spc="0" normalizeH="0" baseline="0" noProof="0" dirty="0">
                <a:ln>
                  <a:noFill/>
                </a:ln>
                <a:solidFill>
                  <a:srgbClr val="000000"/>
                </a:solidFill>
                <a:effectLst/>
                <a:uLnTx/>
                <a:uFillTx/>
                <a:ea typeface="Calibri" panose="020F0502020204030204" pitchFamily="34" charset="0"/>
                <a:cs typeface="+mn-cs"/>
              </a:rPr>
              <a:t>)- </a:t>
            </a:r>
            <a:r>
              <a:rPr kumimoji="0" lang="en-US" sz="1800" b="0" i="0" u="none" strike="noStrike" kern="1200" cap="none" spc="0" normalizeH="0" baseline="0" noProof="0" dirty="0">
                <a:ln>
                  <a:noFill/>
                </a:ln>
                <a:solidFill>
                  <a:srgbClr val="000000"/>
                </a:solidFill>
                <a:effectLst/>
                <a:uLnTx/>
                <a:uFillTx/>
                <a:ea typeface="Calibri" panose="020F0502020204030204" pitchFamily="34" charset="0"/>
                <a:cs typeface="+mn-cs"/>
              </a:rPr>
              <a:t>Observed reductions in grey matter volume in PFC of children in poverty.</a:t>
            </a:r>
            <a:endParaRPr kumimoji="0" lang="en-US" sz="1800" b="0" i="0" u="none" strike="noStrike" kern="1200" cap="none" spc="0" normalizeH="0" baseline="0" noProof="0" dirty="0">
              <a:ln>
                <a:noFill/>
              </a:ln>
              <a:solidFill>
                <a:srgbClr val="4A5356"/>
              </a:solidFill>
              <a:effectLst/>
              <a:uLnTx/>
              <a:uFillTx/>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9BA8B7"/>
                </a:solidFill>
                <a:effectLst/>
                <a:uLnTx/>
                <a:uFillTx/>
                <a:ea typeface="+mn-ea"/>
                <a:cs typeface="Times New Roman" panose="02020603050405020304" pitchFamily="18" charset="0"/>
              </a:rPr>
              <a:t>             </a:t>
            </a:r>
            <a:r>
              <a:rPr kumimoji="0" lang="en-US" sz="1400" b="0" i="0" u="none" strike="noStrike" kern="1200" cap="none" spc="0" normalizeH="0" baseline="0" noProof="0" dirty="0">
                <a:ln>
                  <a:noFill/>
                </a:ln>
                <a:solidFill>
                  <a:srgbClr val="000000"/>
                </a:solidFill>
                <a:effectLst/>
                <a:uLnTx/>
                <a:uFillTx/>
                <a:ea typeface="Calibri" panose="020F0502020204030204" pitchFamily="34" charset="0"/>
                <a:cs typeface="+mn-cs"/>
              </a:rPr>
              <a:t>(Noble et al., 2015</a:t>
            </a:r>
            <a:r>
              <a:rPr kumimoji="0" lang="en-US" sz="1600" b="0" i="0" u="none" strike="noStrike" kern="1200" cap="none" spc="0" normalizeH="0" baseline="0" noProof="0" dirty="0">
                <a:ln>
                  <a:noFill/>
                </a:ln>
                <a:solidFill>
                  <a:srgbClr val="000000"/>
                </a:solidFill>
                <a:effectLst/>
                <a:uLnTx/>
                <a:uFillTx/>
                <a:ea typeface="Calibri" panose="020F0502020204030204" pitchFamily="34" charset="0"/>
                <a:cs typeface="+mn-cs"/>
              </a:rPr>
              <a:t>)- </a:t>
            </a:r>
            <a:r>
              <a:rPr kumimoji="0" lang="en-US" sz="1800" b="0" i="0" u="none" strike="noStrike" kern="1200" cap="none" spc="0" normalizeH="0" baseline="0" noProof="0" dirty="0">
                <a:ln>
                  <a:noFill/>
                </a:ln>
                <a:solidFill>
                  <a:srgbClr val="000000"/>
                </a:solidFill>
                <a:effectLst/>
                <a:uLnTx/>
                <a:uFillTx/>
                <a:ea typeface="Calibri" panose="020F0502020204030204" pitchFamily="34" charset="0"/>
                <a:cs typeface="+mn-cs"/>
              </a:rPr>
              <a:t>SES disparities in PFC          	surface area</a:t>
            </a:r>
            <a:endParaRPr kumimoji="0" lang="en-US" sz="1800" b="0" i="0" u="none" strike="noStrike" kern="1200" cap="none" spc="0" normalizeH="0" baseline="0" noProof="0" dirty="0">
              <a:ln>
                <a:noFill/>
              </a:ln>
              <a:solidFill>
                <a:srgbClr val="9BA8B7"/>
              </a:solidFill>
              <a:effectLst/>
              <a:uLnTx/>
              <a:uFillTx/>
              <a:ea typeface="+mn-ea"/>
              <a:cs typeface="Times New Roman" panose="02020603050405020304" pitchFamily="18" charset="0"/>
            </a:endParaRPr>
          </a:p>
          <a:p>
            <a:endParaRPr lang="en-US" dirty="0"/>
          </a:p>
        </p:txBody>
      </p:sp>
      <p:sp>
        <p:nvSpPr>
          <p:cNvPr id="4" name="Text Placeholder 3">
            <a:extLst>
              <a:ext uri="{FF2B5EF4-FFF2-40B4-BE49-F238E27FC236}">
                <a16:creationId xmlns:a16="http://schemas.microsoft.com/office/drawing/2014/main" id="{97934F4A-BD75-438D-95DE-267912B62219}"/>
              </a:ext>
            </a:extLst>
          </p:cNvPr>
          <p:cNvSpPr>
            <a:spLocks noGrp="1"/>
          </p:cNvSpPr>
          <p:nvPr>
            <p:ph type="body" sz="half" idx="2"/>
          </p:nvPr>
        </p:nvSpPr>
        <p:spPr/>
        <p:txBody>
          <a:bodyPr/>
          <a:lstStyle/>
          <a:p>
            <a:endParaRPr lang="en-US"/>
          </a:p>
        </p:txBody>
      </p:sp>
      <p:pic>
        <p:nvPicPr>
          <p:cNvPr id="5" name="Picture 2" descr="Dorsolateral prefrontal cortex - Wikipedia">
            <a:extLst>
              <a:ext uri="{FF2B5EF4-FFF2-40B4-BE49-F238E27FC236}">
                <a16:creationId xmlns:a16="http://schemas.microsoft.com/office/drawing/2014/main" id="{EED3963D-C2C8-45AD-847F-0DE5D9B21F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134" y="2939143"/>
            <a:ext cx="4041628" cy="25995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364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4A492-68D4-46A5-9078-61E83739CD32}"/>
              </a:ext>
            </a:extLst>
          </p:cNvPr>
          <p:cNvSpPr>
            <a:spLocks noGrp="1"/>
          </p:cNvSpPr>
          <p:nvPr>
            <p:ph type="title"/>
          </p:nvPr>
        </p:nvSpPr>
        <p:spPr/>
        <p:txBody>
          <a:bodyPr/>
          <a:lstStyle/>
          <a:p>
            <a:r>
              <a:rPr lang="en-US" dirty="0"/>
              <a:t>Cortisol and executive functioning</a:t>
            </a:r>
          </a:p>
        </p:txBody>
      </p:sp>
      <p:sp>
        <p:nvSpPr>
          <p:cNvPr id="3" name="Content Placeholder 2">
            <a:extLst>
              <a:ext uri="{FF2B5EF4-FFF2-40B4-BE49-F238E27FC236}">
                <a16:creationId xmlns:a16="http://schemas.microsoft.com/office/drawing/2014/main" id="{46C1BFB8-CF24-4E03-9B9F-819B5EBE4D81}"/>
              </a:ext>
            </a:extLst>
          </p:cNvPr>
          <p:cNvSpPr>
            <a:spLocks noGrp="1"/>
          </p:cNvSpPr>
          <p:nvPr>
            <p:ph idx="1"/>
          </p:nvPr>
        </p:nvSpPr>
        <p:spPr>
          <a:xfrm>
            <a:off x="6749143" y="334408"/>
            <a:ext cx="4815840" cy="6157831"/>
          </a:xfrm>
        </p:spPr>
        <p:txBody>
          <a:bodyPr/>
          <a:lstStyle/>
          <a:p>
            <a:r>
              <a:rPr lang="en-US" sz="1800" dirty="0">
                <a:effectLst/>
                <a:ea typeface="Calibri" panose="020F0502020204030204" pitchFamily="34" charset="0"/>
              </a:rPr>
              <a:t>Blair and Raver (2013) examined the relationship between children from low-income households’ basal or morning cortisol levels and performance on measures of EF longitudinally (7 months to 4 years of age). Findings indicate that higher basal cortisol, a single time-point measurement predicted poorer performance on EF measures throughout early childhood.</a:t>
            </a:r>
            <a:endParaRPr lang="en-US" sz="1800" dirty="0">
              <a:latin typeface="Times New Roman" panose="02020603050405020304" pitchFamily="18" charset="0"/>
            </a:endParaRPr>
          </a:p>
          <a:p>
            <a:r>
              <a:rPr lang="en-US" sz="1800" dirty="0"/>
              <a:t>Cortisol reactivity in Head Start Contexts </a:t>
            </a:r>
            <a:r>
              <a:rPr lang="en-US" sz="1400" dirty="0"/>
              <a:t>(Blair &amp; </a:t>
            </a:r>
            <a:r>
              <a:rPr lang="en-US" sz="1400" dirty="0" err="1"/>
              <a:t>Razza</a:t>
            </a:r>
            <a:r>
              <a:rPr lang="en-US" sz="1400" dirty="0"/>
              <a:t>, 2005)</a:t>
            </a:r>
          </a:p>
          <a:p>
            <a:pPr marL="742950" lvl="1" indent="-285750"/>
            <a:r>
              <a:rPr lang="en-US" sz="1600" dirty="0">
                <a:ea typeface="Calibri" panose="020F0502020204030204" pitchFamily="34" charset="0"/>
              </a:rPr>
              <a:t>Typical cortisol reactivity or slight increases in cortisol production followed by down-regulation in response to challenge predicted higher teacher-reported self-control and attention </a:t>
            </a:r>
            <a:endParaRPr lang="en-US" sz="1600" dirty="0"/>
          </a:p>
          <a:p>
            <a:r>
              <a:rPr lang="en-US" sz="1800" dirty="0">
                <a:effectLst/>
                <a:ea typeface="Calibri" panose="020F0502020204030204" pitchFamily="34" charset="0"/>
              </a:rPr>
              <a:t>A gap in our understanding of cortisol and EF is that most studies to date have focused on performance-based measures as opposed to assessing EF as manifested in children’s classroom behavior </a:t>
            </a:r>
            <a:endParaRPr lang="en-US" dirty="0"/>
          </a:p>
        </p:txBody>
      </p:sp>
    </p:spTree>
    <p:extLst>
      <p:ext uri="{BB962C8B-B14F-4D97-AF65-F5344CB8AC3E}">
        <p14:creationId xmlns:p14="http://schemas.microsoft.com/office/powerpoint/2010/main" val="3563977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07178-8066-47CC-97A3-DD7ABA003D83}"/>
              </a:ext>
            </a:extLst>
          </p:cNvPr>
          <p:cNvSpPr>
            <a:spLocks noGrp="1"/>
          </p:cNvSpPr>
          <p:nvPr>
            <p:ph type="title"/>
          </p:nvPr>
        </p:nvSpPr>
        <p:spPr>
          <a:xfrm>
            <a:off x="769620" y="804672"/>
            <a:ext cx="4486656" cy="1141497"/>
          </a:xfrm>
        </p:spPr>
        <p:txBody>
          <a:bodyPr/>
          <a:lstStyle/>
          <a:p>
            <a:r>
              <a:rPr lang="en-US" dirty="0"/>
              <a:t>Cortisol &amp; Preschool Contexts</a:t>
            </a:r>
          </a:p>
        </p:txBody>
      </p:sp>
      <p:sp>
        <p:nvSpPr>
          <p:cNvPr id="3" name="Content Placeholder 2">
            <a:extLst>
              <a:ext uri="{FF2B5EF4-FFF2-40B4-BE49-F238E27FC236}">
                <a16:creationId xmlns:a16="http://schemas.microsoft.com/office/drawing/2014/main" id="{4711E966-90D5-473E-BB6E-93514A8D2645}"/>
              </a:ext>
            </a:extLst>
          </p:cNvPr>
          <p:cNvSpPr>
            <a:spLocks noGrp="1"/>
          </p:cNvSpPr>
          <p:nvPr>
            <p:ph idx="1"/>
          </p:nvPr>
        </p:nvSpPr>
        <p:spPr>
          <a:xfrm>
            <a:off x="6439989" y="222069"/>
            <a:ext cx="5447211" cy="6369812"/>
          </a:xfrm>
        </p:spPr>
        <p:txBody>
          <a:bodyPr>
            <a:normAutofit fontScale="92500" lnSpcReduction="10000"/>
          </a:bodyPr>
          <a:lstStyle/>
          <a:p>
            <a:r>
              <a:rPr lang="en-US" dirty="0"/>
              <a:t>Full day childcare settings such as preschool alter the trajectory of cortisol across the day in middle-high SES children </a:t>
            </a:r>
            <a:r>
              <a:rPr lang="en-US" sz="1500" dirty="0"/>
              <a:t>(Vermeer et al., 2006)</a:t>
            </a:r>
          </a:p>
          <a:p>
            <a:r>
              <a:rPr lang="en-US" dirty="0"/>
              <a:t>Unclear in the current literature as to whether similar alterations in typical cortisol trajectories occur in preschool contexts for children in poverty </a:t>
            </a:r>
            <a:r>
              <a:rPr lang="en-US" sz="1500" dirty="0"/>
              <a:t>(Hatfield, 2019) </a:t>
            </a:r>
          </a:p>
          <a:p>
            <a:r>
              <a:rPr lang="en-US" dirty="0"/>
              <a:t>Particular poverty risk (home chaos, instability) associated with more typical decrease after midmorning </a:t>
            </a:r>
            <a:r>
              <a:rPr lang="en-US" sz="1500" dirty="0"/>
              <a:t>(</a:t>
            </a:r>
            <a:r>
              <a:rPr lang="en-US" sz="1500" dirty="0" err="1"/>
              <a:t>Eliassan</a:t>
            </a:r>
            <a:r>
              <a:rPr lang="en-US" sz="1500" dirty="0"/>
              <a:t> et al., 2012)</a:t>
            </a:r>
          </a:p>
          <a:p>
            <a:pPr marL="800100" lvl="1" indent="-342900"/>
            <a:r>
              <a:rPr lang="en-US" sz="1700" dirty="0"/>
              <a:t>Cumulative poverty risk- flattened cortisol trajectory </a:t>
            </a:r>
            <a:r>
              <a:rPr lang="en-US" sz="1500" dirty="0"/>
              <a:t>(</a:t>
            </a:r>
            <a:r>
              <a:rPr lang="en-US" sz="1500" dirty="0" err="1"/>
              <a:t>Zalewski</a:t>
            </a:r>
            <a:r>
              <a:rPr lang="en-US" sz="1500" dirty="0"/>
              <a:t> et al., 2012</a:t>
            </a:r>
            <a:r>
              <a:rPr lang="en-US" sz="1700" dirty="0"/>
              <a:t>)</a:t>
            </a:r>
          </a:p>
          <a:p>
            <a:pPr marL="800100" lvl="1" indent="-342900"/>
            <a:r>
              <a:rPr lang="en-US" sz="1700" dirty="0"/>
              <a:t>Importance of childcare and relationship quality </a:t>
            </a:r>
            <a:r>
              <a:rPr lang="en-US" sz="1500" dirty="0"/>
              <a:t>(</a:t>
            </a:r>
            <a:r>
              <a:rPr lang="en-US" sz="1500" dirty="0" err="1"/>
              <a:t>Rappolt-Schlichmann</a:t>
            </a:r>
            <a:r>
              <a:rPr lang="en-US" sz="1500" dirty="0"/>
              <a:t>, 2009)</a:t>
            </a:r>
          </a:p>
          <a:p>
            <a:r>
              <a:rPr lang="en-US" dirty="0"/>
              <a:t>Understanding more about how the context of preschool impacts cortisol across the day represents a critical need as preschool is a key context for early intervention, and atypical cortisol production holds significant implications for the development of EF.</a:t>
            </a:r>
          </a:p>
          <a:p>
            <a:r>
              <a:rPr lang="en-US" dirty="0"/>
              <a:t>We know of no studies to date that have examined the relationship between EF and cortisol production across the day in Head Start contexts. </a:t>
            </a:r>
          </a:p>
          <a:p>
            <a:endParaRPr lang="en-US" dirty="0"/>
          </a:p>
        </p:txBody>
      </p:sp>
      <p:sp>
        <p:nvSpPr>
          <p:cNvPr id="4" name="Text Placeholder 3">
            <a:extLst>
              <a:ext uri="{FF2B5EF4-FFF2-40B4-BE49-F238E27FC236}">
                <a16:creationId xmlns:a16="http://schemas.microsoft.com/office/drawing/2014/main" id="{3EAE5DF3-4F22-4A40-B726-A9BC4F52173A}"/>
              </a:ext>
            </a:extLst>
          </p:cNvPr>
          <p:cNvSpPr>
            <a:spLocks noGrp="1"/>
          </p:cNvSpPr>
          <p:nvPr>
            <p:ph type="body" sz="half" idx="2"/>
          </p:nvPr>
        </p:nvSpPr>
        <p:spPr/>
        <p:txBody>
          <a:bodyPr/>
          <a:lstStyle/>
          <a:p>
            <a:endParaRPr lang="en-US" dirty="0"/>
          </a:p>
        </p:txBody>
      </p:sp>
      <p:pic>
        <p:nvPicPr>
          <p:cNvPr id="5" name="Content Placeholder 4" descr="Logo, company name&#10;&#10;Description automatically generated">
            <a:extLst>
              <a:ext uri="{FF2B5EF4-FFF2-40B4-BE49-F238E27FC236}">
                <a16:creationId xmlns:a16="http://schemas.microsoft.com/office/drawing/2014/main" id="{A29EFEEF-EB3A-40D0-AF7B-7177D95A4A5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350216" y="2090057"/>
            <a:ext cx="3325463" cy="1908699"/>
          </a:xfrm>
          <a:prstGeom prst="rect">
            <a:avLst/>
          </a:prstGeom>
        </p:spPr>
      </p:pic>
      <p:pic>
        <p:nvPicPr>
          <p:cNvPr id="6" name="Picture 2">
            <a:extLst>
              <a:ext uri="{FF2B5EF4-FFF2-40B4-BE49-F238E27FC236}">
                <a16:creationId xmlns:a16="http://schemas.microsoft.com/office/drawing/2014/main" id="{51E959DA-E5E4-429D-83F3-D1AC3621AA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 y="4325353"/>
            <a:ext cx="4598839" cy="22665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6801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193BE-A9D7-4642-BB79-E3CABEEB909F}"/>
              </a:ext>
            </a:extLst>
          </p:cNvPr>
          <p:cNvSpPr>
            <a:spLocks noGrp="1"/>
          </p:cNvSpPr>
          <p:nvPr>
            <p:ph type="title"/>
          </p:nvPr>
        </p:nvSpPr>
        <p:spPr/>
        <p:txBody>
          <a:bodyPr/>
          <a:lstStyle/>
          <a:p>
            <a:r>
              <a:rPr lang="en-US"/>
              <a:t>Participants and Procedure</a:t>
            </a:r>
          </a:p>
        </p:txBody>
      </p:sp>
      <p:sp>
        <p:nvSpPr>
          <p:cNvPr id="3" name="Content Placeholder 2">
            <a:extLst>
              <a:ext uri="{FF2B5EF4-FFF2-40B4-BE49-F238E27FC236}">
                <a16:creationId xmlns:a16="http://schemas.microsoft.com/office/drawing/2014/main" id="{06E6BEE1-E2E3-41CB-8D34-D5E0B8D3509F}"/>
              </a:ext>
            </a:extLst>
          </p:cNvPr>
          <p:cNvSpPr>
            <a:spLocks noGrp="1"/>
          </p:cNvSpPr>
          <p:nvPr>
            <p:ph idx="1"/>
          </p:nvPr>
        </p:nvSpPr>
        <p:spPr>
          <a:xfrm>
            <a:off x="170914" y="2609822"/>
            <a:ext cx="6149284" cy="4089759"/>
          </a:xfrm>
        </p:spPr>
        <p:txBody>
          <a:bodyPr vert="horz" lIns="91440" tIns="45720" rIns="91440" bIns="45720" rtlCol="0" anchor="t">
            <a:normAutofit/>
          </a:bodyPr>
          <a:lstStyle/>
          <a:p>
            <a:pPr>
              <a:buFont typeface="Courier New" panose="020B0604020202020204" pitchFamily="34" charset="0"/>
              <a:buChar char="o"/>
            </a:pPr>
            <a:r>
              <a:rPr lang="en-US" dirty="0"/>
              <a:t>Participants</a:t>
            </a:r>
          </a:p>
          <a:p>
            <a:pPr lvl="1">
              <a:buFont typeface="Courier New" panose="020B0604020202020204" pitchFamily="34" charset="0"/>
              <a:buChar char="o"/>
            </a:pPr>
            <a:r>
              <a:rPr lang="en-US" dirty="0"/>
              <a:t>310 children who attended preschool in a large city in the Mid-Atlantic region</a:t>
            </a:r>
          </a:p>
          <a:p>
            <a:pPr lvl="1">
              <a:buFont typeface="Courier New" panose="020B0604020202020204" pitchFamily="34" charset="0"/>
              <a:buChar char="o"/>
            </a:pPr>
            <a:r>
              <a:rPr lang="en-US" dirty="0"/>
              <a:t>Mean age of children – 4 years, 9 months</a:t>
            </a:r>
          </a:p>
          <a:p>
            <a:pPr lvl="1">
              <a:buFont typeface="Courier New" panose="020B0604020202020204" pitchFamily="34" charset="0"/>
              <a:buChar char="o"/>
            </a:pPr>
            <a:r>
              <a:rPr lang="en-US" dirty="0"/>
              <a:t>53.5% female </a:t>
            </a:r>
          </a:p>
          <a:p>
            <a:pPr lvl="1">
              <a:buFont typeface="Courier New" panose="020B0604020202020204" pitchFamily="34" charset="0"/>
              <a:buChar char="o"/>
            </a:pPr>
            <a:r>
              <a:rPr lang="en-US" dirty="0"/>
              <a:t>51.3% African American, 16.l7% Latino or Hispanic American, 11.9% Asian American, 20.1% Caucasian or European </a:t>
            </a:r>
          </a:p>
          <a:p>
            <a:pPr lvl="1">
              <a:buFont typeface="Courier New" panose="020B0604020202020204" pitchFamily="34" charset="0"/>
              <a:buChar char="o"/>
            </a:pPr>
            <a:r>
              <a:rPr lang="en-US" dirty="0"/>
              <a:t>79.2% of children came from households with incomes below the federal poverty guideline; an additional 18.9% came from families classified as low-income </a:t>
            </a:r>
          </a:p>
          <a:p>
            <a:pPr lvl="1">
              <a:buFont typeface="Courier New" panose="020B0604020202020204" pitchFamily="34" charset="0"/>
              <a:buChar char="o"/>
            </a:pPr>
            <a:r>
              <a:rPr lang="en-US" dirty="0"/>
              <a:t>Students prescribed medications that have. been demonstrated to alter cortisol levels were excluded from the study </a:t>
            </a:r>
          </a:p>
        </p:txBody>
      </p:sp>
      <p:sp>
        <p:nvSpPr>
          <p:cNvPr id="4" name="TextBox 3">
            <a:extLst>
              <a:ext uri="{FF2B5EF4-FFF2-40B4-BE49-F238E27FC236}">
                <a16:creationId xmlns:a16="http://schemas.microsoft.com/office/drawing/2014/main" id="{A27C727E-7517-48AD-90ED-E805D0BD968C}"/>
              </a:ext>
            </a:extLst>
          </p:cNvPr>
          <p:cNvSpPr txBox="1"/>
          <p:nvPr/>
        </p:nvSpPr>
        <p:spPr>
          <a:xfrm>
            <a:off x="6671733" y="2523066"/>
            <a:ext cx="4464755"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Courier New"/>
              <a:buChar char="o"/>
            </a:pPr>
            <a:r>
              <a:rPr lang="en-US" sz="1600" dirty="0"/>
              <a:t>Procedure</a:t>
            </a:r>
          </a:p>
          <a:p>
            <a:pPr marL="742950" lvl="1" indent="-285750">
              <a:buFont typeface="Courier New"/>
              <a:buChar char="o"/>
            </a:pPr>
            <a:r>
              <a:rPr lang="en-US" sz="1600" dirty="0"/>
              <a:t>Recruitment </a:t>
            </a:r>
          </a:p>
          <a:p>
            <a:pPr marL="742950" lvl="1" indent="-285750">
              <a:buFont typeface="Courier New"/>
              <a:buChar char="o"/>
            </a:pPr>
            <a:r>
              <a:rPr lang="en-US" sz="1600" dirty="0"/>
              <a:t>Demographic interview with parents or caregivers </a:t>
            </a:r>
          </a:p>
          <a:p>
            <a:pPr marL="742950" lvl="1" indent="-285750">
              <a:buFont typeface="Courier New"/>
              <a:buChar char="o"/>
            </a:pPr>
            <a:r>
              <a:rPr lang="en-US" sz="1600" dirty="0"/>
              <a:t>Assessments of child salivary cortisol </a:t>
            </a:r>
          </a:p>
          <a:p>
            <a:pPr marL="1200150" lvl="2" indent="-285750">
              <a:buFont typeface="Courier New"/>
              <a:buChar char="o"/>
            </a:pPr>
            <a:r>
              <a:rPr lang="en-US" sz="1600" dirty="0"/>
              <a:t>Completed at 9 am, 10:30 am, 12 pm, and 1:30 pm </a:t>
            </a:r>
          </a:p>
          <a:p>
            <a:pPr marL="742950" lvl="1" indent="-285750">
              <a:buFont typeface="Courier New"/>
              <a:buChar char="o"/>
            </a:pPr>
            <a:r>
              <a:rPr lang="en-US" sz="1600" dirty="0"/>
              <a:t>Teacher ratings of child executive functioning </a:t>
            </a:r>
          </a:p>
          <a:p>
            <a:pPr marL="742950" lvl="1" indent="-285750">
              <a:buFont typeface="Courier New"/>
              <a:buChar char="o"/>
            </a:pPr>
            <a:endParaRPr lang="en-US" dirty="0"/>
          </a:p>
        </p:txBody>
      </p:sp>
    </p:spTree>
    <p:extLst>
      <p:ext uri="{BB962C8B-B14F-4D97-AF65-F5344CB8AC3E}">
        <p14:creationId xmlns:p14="http://schemas.microsoft.com/office/powerpoint/2010/main" val="304323539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E37C0E9B17A44498BF592642D4ECA5" ma:contentTypeVersion="12" ma:contentTypeDescription="Create a new document." ma:contentTypeScope="" ma:versionID="b64175680337692cb2551d59f972e4fb">
  <xsd:schema xmlns:xsd="http://www.w3.org/2001/XMLSchema" xmlns:xs="http://www.w3.org/2001/XMLSchema" xmlns:p="http://schemas.microsoft.com/office/2006/metadata/properties" xmlns:ns3="8ba01db9-89e8-4dbd-b09b-f1bb22782f3e" xmlns:ns4="cd8c369e-ddd6-4fee-8136-828943a0a193" targetNamespace="http://schemas.microsoft.com/office/2006/metadata/properties" ma:root="true" ma:fieldsID="1a554bf74fdc63bcf84507267abbb033" ns3:_="" ns4:_="">
    <xsd:import namespace="8ba01db9-89e8-4dbd-b09b-f1bb22782f3e"/>
    <xsd:import namespace="cd8c369e-ddd6-4fee-8136-828943a0a1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a01db9-89e8-4dbd-b09b-f1bb22782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d8c369e-ddd6-4fee-8136-828943a0a1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F5102C1-456A-4896-ABDF-7805E5957C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a01db9-89e8-4dbd-b09b-f1bb22782f3e"/>
    <ds:schemaRef ds:uri="cd8c369e-ddd6-4fee-8136-828943a0a1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9825F2-A9D0-41D5-9794-2739B52E108A}">
  <ds:schemaRefs>
    <ds:schemaRef ds:uri="http://schemas.microsoft.com/sharepoint/v3/contenttype/forms"/>
  </ds:schemaRefs>
</ds:datastoreItem>
</file>

<file path=customXml/itemProps3.xml><?xml version="1.0" encoding="utf-8"?>
<ds:datastoreItem xmlns:ds="http://schemas.openxmlformats.org/officeDocument/2006/customXml" ds:itemID="{191C9B72-9303-4CEC-9F76-7E640F3DBF58}">
  <ds:schemaRefs>
    <ds:schemaRef ds:uri="http://schemas.microsoft.com/office/2006/metadata/properties"/>
    <ds:schemaRef ds:uri="http://purl.org/dc/dcmitype/"/>
    <ds:schemaRef ds:uri="http://schemas.microsoft.com/office/2006/documentManagement/types"/>
    <ds:schemaRef ds:uri="http://www.w3.org/XML/1998/namespace"/>
    <ds:schemaRef ds:uri="http://purl.org/dc/elements/1.1/"/>
    <ds:schemaRef ds:uri="8ba01db9-89e8-4dbd-b09b-f1bb22782f3e"/>
    <ds:schemaRef ds:uri="http://purl.org/dc/terms/"/>
    <ds:schemaRef ds:uri="http://schemas.microsoft.com/office/infopath/2007/PartnerControls"/>
    <ds:schemaRef ds:uri="http://schemas.openxmlformats.org/package/2006/metadata/core-properties"/>
    <ds:schemaRef ds:uri="cd8c369e-ddd6-4fee-8136-828943a0a193"/>
  </ds:schemaRefs>
</ds:datastoreItem>
</file>

<file path=docProps/app.xml><?xml version="1.0" encoding="utf-8"?>
<Properties xmlns="http://schemas.openxmlformats.org/officeDocument/2006/extended-properties" xmlns:vt="http://schemas.openxmlformats.org/officeDocument/2006/docPropsVTypes">
  <Template>TF00001246</Template>
  <TotalTime>129</TotalTime>
  <Words>1372</Words>
  <Application>Microsoft Office PowerPoint</Application>
  <PresentationFormat>Widescreen</PresentationFormat>
  <Paragraphs>153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 New</vt:lpstr>
      <vt:lpstr>Gill Sans MT</vt:lpstr>
      <vt:lpstr>Times New Roman</vt:lpstr>
      <vt:lpstr>Wingdings</vt:lpstr>
      <vt:lpstr>Parcel</vt:lpstr>
      <vt:lpstr>Cortisol Levels Relate to Executive Functioning in the classroom for children Attending Head Start Preschool</vt:lpstr>
      <vt:lpstr>Introduction</vt:lpstr>
      <vt:lpstr>Executive Function</vt:lpstr>
      <vt:lpstr>The role of physiological stress in explaining Ses disparities in ef</vt:lpstr>
      <vt:lpstr>Poverty circumstance and Hpa activity</vt:lpstr>
      <vt:lpstr>Hpa dysregulation and the developing prefrontal cortex</vt:lpstr>
      <vt:lpstr>Cortisol and executive functioning</vt:lpstr>
      <vt:lpstr>Cortisol &amp; Preschool Contexts</vt:lpstr>
      <vt:lpstr>Participants and Procedure</vt:lpstr>
      <vt:lpstr>Materials and measures</vt:lpstr>
      <vt:lpstr>Table 2  Correlations Among Study Variables  This table shows the zero-order correlations between the independent variables and the teacher reports of executive functioning(BRIEF).</vt:lpstr>
      <vt:lpstr>  Table 3  Multiple Regression Results for BRIEF(GEC)  This table displays results of a regression analysis EXAMINING CHILD DINURAL CORTISOL AS A PREDICTOR OF THE brief GENERAL COMPOSITE SCORE, CONTROLLING FOR DEMOGRAPHIC COVARIATES.   </vt:lpstr>
      <vt:lpstr>Discussion</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Zach</dc:creator>
  <cp:lastModifiedBy>Smith, Andrea J</cp:lastModifiedBy>
  <cp:revision>76</cp:revision>
  <dcterms:created xsi:type="dcterms:W3CDTF">2021-02-24T15:20:06Z</dcterms:created>
  <dcterms:modified xsi:type="dcterms:W3CDTF">2021-04-22T19:49:43Z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0x010100E4E37C0E9B17A44498BF592642D4ECA5</vt:lpwstr>
  </property>
</Properties>
</file>