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5143500" type="screen16x9"/>
  <p:notesSz cx="6858000" cy="9144000"/>
  <p:embeddedFontLst>
    <p:embeddedFont>
      <p:font typeface="Oswald" panose="020B0604020202020204" charset="0"/>
      <p:regular r:id="rId15"/>
      <p:bold r:id="rId16"/>
    </p:embeddedFont>
    <p:embeddedFont>
      <p:font typeface="Average" panose="020B0604020202020204" charset="0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22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3.fntdata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ca9fd8f952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ca9fd8f952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cafbbd4d2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cafbbd4d2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ca9fd8f952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ca9fd8f952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ca9fd8f952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ca9fd8f952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2401cce4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2401cce4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ca9fd8f952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ca9fd8f952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ca9fd8f952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ca9fd8f952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ca9fd8f952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ca9fd8f952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Seen and the Known, </a:t>
            </a:r>
            <a:r>
              <a:rPr lang="en" i="1"/>
              <a:t>The Visible and the Invisible</a:t>
            </a:r>
            <a:endParaRPr i="1"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Jeff Wasch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Roadmap</a:t>
            </a:r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Preliminary definitions: the Given, experience, and concepts.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Problem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Phenomenological &amp; Semantic Contents of Experience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Seen and the Known: The </a:t>
            </a:r>
            <a:r>
              <a:rPr lang="en" i="1"/>
              <a:t>Chiasm</a:t>
            </a:r>
            <a:r>
              <a:rPr lang="en"/>
              <a:t> Between the Sensible and Intelligable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Result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 Definitions:</a:t>
            </a:r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Epistemological Given: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800"/>
              <a:t>Known independent of any other kind of knowledge (ususally a kind of sense experience)</a:t>
            </a:r>
            <a:endParaRPr sz="180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800"/>
              <a:t>Epistemically efficacious, provides foundation for knowledge.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Experience: passive and active faculties working at the same time.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Concepts: items of a public language.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Problem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457200" lvl="0" indent="-313333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906"/>
              <a:t>What is the role of language in experience and knowledge?</a:t>
            </a:r>
            <a:endParaRPr sz="1906"/>
          </a:p>
          <a:p>
            <a:pPr marL="457200" lvl="0" indent="-313333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906" u="sng"/>
              <a:t>Defining Knowledge</a:t>
            </a:r>
            <a:r>
              <a:rPr lang="en" sz="1906"/>
              <a:t>:</a:t>
            </a:r>
            <a:endParaRPr sz="1906"/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Sellars (1997): Introduces the “Myth of the Given”</a:t>
            </a:r>
            <a:endParaRPr/>
          </a:p>
          <a:p>
            <a:pPr marL="914400" lvl="1" indent="-308610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Allowing the Given to have these two roles is problematic</a:t>
            </a:r>
            <a:endParaRPr sz="1800"/>
          </a:p>
          <a:p>
            <a:pPr marL="914400" lvl="1" indent="-308610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Knowledge is justifying and being able to justify what one says</a:t>
            </a:r>
            <a:endParaRPr sz="1800"/>
          </a:p>
          <a:p>
            <a:pPr marL="914400" lvl="1" indent="-308610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It follows from this that all knowledge is linguistic and/or conceptual</a:t>
            </a:r>
            <a:endParaRPr sz="1800"/>
          </a:p>
          <a:p>
            <a:pPr marL="914400" lvl="1" indent="-308610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Something like a Given remains as a kind of data, related to the senses, which our beliefs can be about.</a:t>
            </a:r>
            <a:endParaRPr sz="1906"/>
          </a:p>
          <a:p>
            <a:pPr marL="457200" lvl="0" indent="-313333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906"/>
              <a:t>What about </a:t>
            </a:r>
            <a:r>
              <a:rPr lang="en" sz="1906" u="sng"/>
              <a:t>experience?</a:t>
            </a:r>
            <a:endParaRPr sz="1906" u="sng"/>
          </a:p>
          <a:p>
            <a:pPr marL="914400" lvl="1" indent="-313333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906"/>
              <a:t>Experience has a passive, nonconceptual level </a:t>
            </a:r>
            <a:r>
              <a:rPr lang="en" sz="1906" i="1"/>
              <a:t>Given</a:t>
            </a:r>
            <a:r>
              <a:rPr lang="en" sz="1906"/>
              <a:t> over by the senses.</a:t>
            </a:r>
            <a:endParaRPr sz="1906"/>
          </a:p>
          <a:p>
            <a:pPr marL="457200" lvl="0" indent="-313333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906" u="sng"/>
              <a:t>Answer</a:t>
            </a:r>
            <a:r>
              <a:rPr lang="en" sz="1906"/>
              <a:t>: On the one hand, knowledge is purely linguistic, but, on the other hand, while experience has a linguistic level; it has a nonlinguistic, passive, sensory level as well. </a:t>
            </a:r>
            <a:endParaRPr sz="1906"/>
          </a:p>
          <a:p>
            <a:pPr marL="457200" lvl="0" indent="-313333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906" u="sng"/>
              <a:t>The Takeaway</a:t>
            </a:r>
            <a:r>
              <a:rPr lang="en" sz="1906"/>
              <a:t>: If knowledge has to be linguistic, what is the role of experience in the acquisition of knowledge?</a:t>
            </a:r>
            <a:endParaRPr sz="1906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 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Role of Nonlinguistic Experience in Knowledge Then?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If there is conceptual and nonconceptual levels to experience, it implies that there is two kinds of content in experience, one conceptual and one nonconceptual. 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Bonjour (1999): There is a nonconceptual content (the Given) which is described by concepts in instances of perceptual knowledge. </a:t>
            </a:r>
            <a:endParaRPr/>
          </a:p>
          <a:p>
            <a:pPr marL="914400" lvl="1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For Bonjour if we are (1) if a belief I have describes nonconceptual content and (2) I understand what that belief is describing, i.e. I understand what an experience is like to have such a conceptual description, then I am in good position to be justified in that belief.</a:t>
            </a:r>
            <a:endParaRPr sz="1800"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The role of experience is as a limited justifier. 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However, still two kinds of content, one linguistic, which makes up knowledge, and the other perceptual, and related to the senses. This resembles an idea from Merleau-Ponty, that there is a </a:t>
            </a:r>
            <a:r>
              <a:rPr lang="en" i="1"/>
              <a:t>Chaism</a:t>
            </a:r>
            <a:r>
              <a:rPr lang="en"/>
              <a:t> between the sensible and the intelligible, i.e. there is a gap between the senses and knowledge.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Phenomenological &amp; Semantic Contents of Experience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Crane (2013):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Phenomenological Contents: </a:t>
            </a:r>
            <a:endParaRPr sz="1800"/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" sz="1800"/>
              <a:t>“spaciotemporal, concrete, particular, and specific to the subject”</a:t>
            </a:r>
            <a:endParaRPr sz="1800"/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" sz="1800"/>
              <a:t>The Given</a:t>
            </a:r>
            <a:endParaRPr sz="1800"/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" sz="1800"/>
              <a:t>Not knowledge: but can provide limited justification. 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Semantic Contents:</a:t>
            </a:r>
            <a:endParaRPr sz="1800"/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" sz="1800" i="1"/>
              <a:t>Abstracted </a:t>
            </a:r>
            <a:r>
              <a:rPr lang="en" sz="1800"/>
              <a:t>from phenomenological content</a:t>
            </a:r>
            <a:endParaRPr sz="1800"/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" sz="1800"/>
              <a:t>Forms beliefs</a:t>
            </a:r>
            <a:endParaRPr sz="1800"/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" sz="1800"/>
              <a:t>Conceptual/Linguistic</a:t>
            </a:r>
            <a:endParaRPr sz="1800"/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" sz="1800"/>
              <a:t>Knowledge: can be about phenomenological content.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Seen and the Known: The </a:t>
            </a:r>
            <a:r>
              <a:rPr lang="en" i="1"/>
              <a:t>Chiasm</a:t>
            </a:r>
            <a:r>
              <a:rPr lang="en"/>
              <a:t> Between the Sensible and Intelligable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5007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For Merleau-Ponty there is an </a:t>
            </a:r>
            <a:r>
              <a:rPr lang="en" i="1"/>
              <a:t>chiasm</a:t>
            </a:r>
            <a:r>
              <a:rPr lang="en"/>
              <a:t> between the sensible and the intelligible. (Toadvine, 2016).</a:t>
            </a:r>
            <a:endParaRPr/>
          </a:p>
          <a:p>
            <a:pPr marL="914400" lvl="1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I want to clarify this idea:</a:t>
            </a:r>
            <a:endParaRPr sz="1800"/>
          </a:p>
          <a:p>
            <a:pPr marL="914400" lvl="1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I suggest that this implies there is a distinction between the kind of content which we “see” in experience, and the kind of content which structures our knowledge.</a:t>
            </a:r>
            <a:endParaRPr sz="1800"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The Seen (the Phenomenological content):</a:t>
            </a:r>
            <a:endParaRPr/>
          </a:p>
          <a:p>
            <a:pPr marL="914400" lvl="1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Given over by the senses.</a:t>
            </a:r>
            <a:endParaRPr sz="1800"/>
          </a:p>
          <a:p>
            <a:pPr marL="914400" lvl="1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Nonconceptual in nature.</a:t>
            </a:r>
            <a:endParaRPr sz="1800"/>
          </a:p>
          <a:p>
            <a:pPr marL="914400" lvl="1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Only limited justificatory power.</a:t>
            </a:r>
            <a:endParaRPr sz="1800"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The known (the Semantic content):</a:t>
            </a:r>
            <a:endParaRPr/>
          </a:p>
          <a:p>
            <a:pPr marL="914400" lvl="1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Linguistic/conceptual.</a:t>
            </a:r>
            <a:endParaRPr sz="1800"/>
          </a:p>
          <a:p>
            <a:pPr marL="914400" lvl="1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Constructs knowledge.</a:t>
            </a:r>
            <a:endParaRPr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Result</a:t>
            </a:r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Visible and the Invisible (Merleau-Ponty, 1968):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“if speech, which is but a region of the intelligible world, can also be its refuge, this is because speech prolongs into the </a:t>
            </a:r>
            <a:r>
              <a:rPr lang="en" sz="1600" i="1"/>
              <a:t>invisible</a:t>
            </a:r>
            <a:r>
              <a:rPr lang="en" sz="1600"/>
              <a:t>, extends unto the semantic operations, the belongingness of the body to being and the corporeal relevance of every being, which for me is once and for all attested by the </a:t>
            </a:r>
            <a:r>
              <a:rPr lang="en" sz="1600" i="1"/>
              <a:t>visible</a:t>
            </a:r>
            <a:r>
              <a:rPr lang="en" sz="1600"/>
              <a:t>, and whose idea each intellectual evidence takes a little further”</a:t>
            </a:r>
            <a:endParaRPr sz="16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Here, the Visible is what is Given over by the senses; while the Invisible is made up of language which makes the world “intelligable”.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i="1"/>
              <a:t>We never really see what we know</a:t>
            </a:r>
            <a:endParaRPr i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i="1"/>
              <a:t>Seeing is never believing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Works Cited</a:t>
            </a:r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Bonjour, Laurecne, “The Dialectic of Foundationalism and Coherentism”, in </a:t>
            </a:r>
            <a:r>
              <a:rPr lang="en" i="1"/>
              <a:t>The Blackwell Guide to Epistemology</a:t>
            </a:r>
            <a:r>
              <a:rPr lang="en"/>
              <a:t>, John Greco &amp; Ernest Sosa (eds.) (1999)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Brandom, Robert, “Heidegger’s Categories in </a:t>
            </a:r>
            <a:r>
              <a:rPr lang="en" i="1"/>
              <a:t>Being and Time</a:t>
            </a:r>
            <a:r>
              <a:rPr lang="en"/>
              <a:t>”, in </a:t>
            </a:r>
            <a:r>
              <a:rPr lang="en" i="1"/>
              <a:t>A Companion to Heidegger</a:t>
            </a:r>
            <a:r>
              <a:rPr lang="en"/>
              <a:t>, Hubert Dreyfus &amp; Mark Wrathall (eds.) (2005)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Crane, Tim, “The Given”, in </a:t>
            </a:r>
            <a:r>
              <a:rPr lang="en" i="1"/>
              <a:t>Mind, Reason, and Being-in-the-World: The Dreyfus-McDowell Debate</a:t>
            </a:r>
            <a:r>
              <a:rPr lang="en"/>
              <a:t>, Joseph K. Schear (ed.), (2013)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McDowell, John, </a:t>
            </a:r>
            <a:r>
              <a:rPr lang="en" i="1"/>
              <a:t>Mind and World</a:t>
            </a:r>
            <a:r>
              <a:rPr lang="en"/>
              <a:t> (1994)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Merleau-Ponty, Maurice, </a:t>
            </a:r>
            <a:r>
              <a:rPr lang="en" i="1"/>
              <a:t>The Visible and the Invisible</a:t>
            </a:r>
            <a:r>
              <a:rPr lang="en"/>
              <a:t> (1968)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Sellars, Wilfred, </a:t>
            </a:r>
            <a:r>
              <a:rPr lang="en" i="1"/>
              <a:t>Empiricism and the Philosophy of Mind</a:t>
            </a:r>
            <a:r>
              <a:rPr lang="en"/>
              <a:t> (1997)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E37C0E9B17A44498BF592642D4ECA5" ma:contentTypeVersion="12" ma:contentTypeDescription="Create a new document." ma:contentTypeScope="" ma:versionID="b64175680337692cb2551d59f972e4fb">
  <xsd:schema xmlns:xsd="http://www.w3.org/2001/XMLSchema" xmlns:xs="http://www.w3.org/2001/XMLSchema" xmlns:p="http://schemas.microsoft.com/office/2006/metadata/properties" xmlns:ns3="8ba01db9-89e8-4dbd-b09b-f1bb22782f3e" xmlns:ns4="cd8c369e-ddd6-4fee-8136-828943a0a193" targetNamespace="http://schemas.microsoft.com/office/2006/metadata/properties" ma:root="true" ma:fieldsID="1a554bf74fdc63bcf84507267abbb033" ns3:_="" ns4:_="">
    <xsd:import namespace="8ba01db9-89e8-4dbd-b09b-f1bb22782f3e"/>
    <xsd:import namespace="cd8c369e-ddd6-4fee-8136-828943a0a1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a01db9-89e8-4dbd-b09b-f1bb22782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8c369e-ddd6-4fee-8136-828943a0a19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CB07E0-D851-4BD6-8DB7-689B29AE3043}">
  <ds:schemaRefs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d8c369e-ddd6-4fee-8136-828943a0a193"/>
    <ds:schemaRef ds:uri="8ba01db9-89e8-4dbd-b09b-f1bb22782f3e"/>
  </ds:schemaRefs>
</ds:datastoreItem>
</file>

<file path=customXml/itemProps2.xml><?xml version="1.0" encoding="utf-8"?>
<ds:datastoreItem xmlns:ds="http://schemas.openxmlformats.org/officeDocument/2006/customXml" ds:itemID="{A4F0B57A-2D36-4000-A34F-75E7B6B913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a01db9-89e8-4dbd-b09b-f1bb22782f3e"/>
    <ds:schemaRef ds:uri="cd8c369e-ddd6-4fee-8136-828943a0a1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9881989-2D3A-47F8-A310-7E7333671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870</Words>
  <Application>Microsoft Office PowerPoint</Application>
  <PresentationFormat>On-screen Show (16:9)</PresentationFormat>
  <Paragraphs>68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Oswald</vt:lpstr>
      <vt:lpstr>Average</vt:lpstr>
      <vt:lpstr>Slate</vt:lpstr>
      <vt:lpstr>The Seen and the Known, The Visible and the Invisible</vt:lpstr>
      <vt:lpstr>Roadmap</vt:lpstr>
      <vt:lpstr>Background Definitions:</vt:lpstr>
      <vt:lpstr>The Problem</vt:lpstr>
      <vt:lpstr>What is the Role of Nonlinguistic Experience in Knowledge Then?</vt:lpstr>
      <vt:lpstr>The Phenomenological &amp; Semantic Contents of Experience</vt:lpstr>
      <vt:lpstr>The Seen and the Known: The Chiasm Between the Sensible and Intelligable</vt:lpstr>
      <vt:lpstr>The Result</vt:lpstr>
      <vt:lpstr>Works Cited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Seen and the Known, The Visible and the Invisible</dc:title>
  <dc:creator>Smith, Andrea J</dc:creator>
  <cp:lastModifiedBy>Smith, Andrea J</cp:lastModifiedBy>
  <cp:revision>1</cp:revision>
  <dcterms:modified xsi:type="dcterms:W3CDTF">2021-04-22T15:57:18Z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0x010100E4E37C0E9B17A44498BF592642D4ECA5</vt:lpwstr>
  </property>
</Properties>
</file>