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14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5" r:id="rId4"/>
  </p:sldMasterIdLst>
  <p:notesMasterIdLst>
    <p:notesMasterId r:id="rId26"/>
  </p:notesMasterIdLst>
  <p:sldIdLst>
    <p:sldId id="256" r:id="rId5"/>
    <p:sldId id="265" r:id="rId6"/>
    <p:sldId id="271" r:id="rId7"/>
    <p:sldId id="257" r:id="rId8"/>
    <p:sldId id="293" r:id="rId9"/>
    <p:sldId id="258" r:id="rId10"/>
    <p:sldId id="294" r:id="rId11"/>
    <p:sldId id="259" r:id="rId12"/>
    <p:sldId id="260" r:id="rId13"/>
    <p:sldId id="261" r:id="rId14"/>
    <p:sldId id="289" r:id="rId15"/>
    <p:sldId id="291" r:id="rId16"/>
    <p:sldId id="287" r:id="rId17"/>
    <p:sldId id="288" r:id="rId18"/>
    <p:sldId id="295" r:id="rId19"/>
    <p:sldId id="262" r:id="rId20"/>
    <p:sldId id="267" r:id="rId21"/>
    <p:sldId id="270" r:id="rId22"/>
    <p:sldId id="268" r:id="rId23"/>
    <p:sldId id="269" r:id="rId24"/>
    <p:sldId id="273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2" autoAdjust="0"/>
    <p:restoredTop sz="56735" autoAdjust="0"/>
  </p:normalViewPr>
  <p:slideViewPr>
    <p:cSldViewPr snapToGrid="0">
      <p:cViewPr varScale="1">
        <p:scale>
          <a:sx n="62" d="100"/>
          <a:sy n="62" d="100"/>
        </p:scale>
        <p:origin x="16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ar\folders\19\ctv11tj53j99_lrb5zs6zd0c0000gq\T\com.microsoft.Outlook\Outlook%20Temp\18%20Graphs%20of%20Effects%5b2%5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ar\folders\19\ctv11tj53j99_lrb5zs6zd0c0000gq\T\com.microsoft.Outlook\Outlook%20Temp\18%20Graphs%20of%20Effects%5b2%5d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Assessment!$B$10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22113964538836314"/>
                  <c:y val="6.451952438649503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29.5%</a:t>
                    </a:r>
                  </a:p>
                  <a:p>
                    <a:r>
                      <a:rPr lang="en-US"/>
                      <a:t>26 of 88 Patients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710455344458089"/>
                      <c:h val="0.153577746493361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FA1-3E4E-AAE8-2DC7B4AE29F0}"/>
                </c:ext>
              </c:extLst>
            </c:dLbl>
            <c:dLbl>
              <c:idx val="1"/>
              <c:layout>
                <c:manualLayout>
                  <c:x val="-5.9200598778363714E-2"/>
                  <c:y val="-5.761957617722236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57.4%</a:t>
                    </a:r>
                  </a:p>
                  <a:p>
                    <a:r>
                      <a:rPr lang="en-US"/>
                      <a:t>39 of 68 Patients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40907959899506"/>
                      <c:h val="0.124861103967791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FA1-3E4E-AAE8-2DC7B4AE29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Assessment!$C$9:$D$9</c:f>
              <c:strCache>
                <c:ptCount val="2"/>
                <c:pt idx="0">
                  <c:v>Pretest</c:v>
                </c:pt>
                <c:pt idx="1">
                  <c:v>Postest</c:v>
                </c:pt>
              </c:strCache>
            </c:strRef>
          </c:cat>
          <c:val>
            <c:numRef>
              <c:f>Assessment!$C$10:$D$10</c:f>
              <c:numCache>
                <c:formatCode>General</c:formatCode>
                <c:ptCount val="2"/>
                <c:pt idx="0">
                  <c:v>0.29499999999999998</c:v>
                </c:pt>
                <c:pt idx="1">
                  <c:v>0.57399999999999995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FA1-3E4E-AAE8-2DC7B4AE29F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18484304"/>
        <c:axId val="418480384"/>
      </c:lineChart>
      <c:catAx>
        <c:axId val="41848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480384"/>
        <c:crosses val="autoZero"/>
        <c:auto val="1"/>
        <c:lblAlgn val="ctr"/>
        <c:lblOffset val="100"/>
        <c:noMultiLvlLbl val="0"/>
      </c:catAx>
      <c:valAx>
        <c:axId val="418480384"/>
        <c:scaling>
          <c:orientation val="minMax"/>
          <c:max val="0.65000000000000013"/>
          <c:min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of Patients</a:t>
                </a:r>
                <a:r>
                  <a:rPr lang="en-US" baseline="0"/>
                  <a:t> with a Spiritual Assessment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484304"/>
        <c:crosses val="autoZero"/>
        <c:crossBetween val="between"/>
        <c:majorUnit val="5.000000000000001E-2"/>
        <c:minorUnit val="1.0000000000000002E-2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2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Referred!$B$10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22113964538836314"/>
                  <c:y val="6.451952438649503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4.5%</a:t>
                    </a:r>
                  </a:p>
                  <a:p>
                    <a:r>
                      <a:rPr lang="en-US"/>
                      <a:t>4 of 88 Patients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710455344458089"/>
                      <c:h val="0.153577746493361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1F7-1E48-9925-13D7D4449684}"/>
                </c:ext>
              </c:extLst>
            </c:dLbl>
            <c:dLbl>
              <c:idx val="1"/>
              <c:layout>
                <c:manualLayout>
                  <c:x val="-5.9200598778363714E-2"/>
                  <c:y val="-5.761957617722236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22.1%</a:t>
                    </a:r>
                  </a:p>
                  <a:p>
                    <a:r>
                      <a:rPr lang="en-US" sz="1200" b="0" i="0" u="none" strike="noStrike" kern="1200" baseline="0">
                        <a:solidFill>
                          <a:sysClr val="windowText" lastClr="000000"/>
                        </a:solidFill>
                      </a:rPr>
                      <a:t>15 of 68</a:t>
                    </a:r>
                    <a:r>
                      <a:rPr lang="en-US" sz="1200"/>
                      <a:t> </a:t>
                    </a:r>
                    <a:r>
                      <a:rPr lang="en-US"/>
                      <a:t>Patients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40907959899506"/>
                      <c:h val="0.124861103967791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1F7-1E48-9925-13D7D44496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Referred!$C$9:$D$9</c:f>
              <c:strCache>
                <c:ptCount val="2"/>
                <c:pt idx="0">
                  <c:v>Pretest</c:v>
                </c:pt>
                <c:pt idx="1">
                  <c:v>Postest</c:v>
                </c:pt>
              </c:strCache>
            </c:strRef>
          </c:cat>
          <c:val>
            <c:numRef>
              <c:f>Referred!$C$10:$D$10</c:f>
              <c:numCache>
                <c:formatCode>General</c:formatCode>
                <c:ptCount val="2"/>
                <c:pt idx="0">
                  <c:v>4.4999999999999998E-2</c:v>
                </c:pt>
                <c:pt idx="1">
                  <c:v>0.221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1F7-1E48-9925-13D7D4449684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18484304"/>
        <c:axId val="418480384"/>
      </c:lineChart>
      <c:catAx>
        <c:axId val="41848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480384"/>
        <c:crosses val="autoZero"/>
        <c:auto val="1"/>
        <c:lblAlgn val="ctr"/>
        <c:lblOffset val="100"/>
        <c:noMultiLvlLbl val="0"/>
      </c:catAx>
      <c:valAx>
        <c:axId val="418480384"/>
        <c:scaling>
          <c:orientation val="minMax"/>
          <c:max val="0.3000000000000000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of Patients</a:t>
                </a:r>
                <a:r>
                  <a:rPr lang="en-US" baseline="0"/>
                  <a:t> Referred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848430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2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B96A39-5CFD-417B-8FD6-F6028D60E1E3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1C8A4EB-AB2A-4AE0-9CFC-EE868366E988}">
      <dgm:prSet/>
      <dgm:spPr/>
      <dgm:t>
        <a:bodyPr/>
        <a:lstStyle/>
        <a:p>
          <a:r>
            <a:rPr lang="en-US"/>
            <a:t>Problem</a:t>
          </a:r>
        </a:p>
      </dgm:t>
    </dgm:pt>
    <dgm:pt modelId="{281D2DAF-8CE0-4D93-AA6D-C7E686AFDBD6}" type="parTrans" cxnId="{306DAF55-A080-4F75-8A44-91B8BC19E722}">
      <dgm:prSet/>
      <dgm:spPr/>
      <dgm:t>
        <a:bodyPr/>
        <a:lstStyle/>
        <a:p>
          <a:endParaRPr lang="en-US"/>
        </a:p>
      </dgm:t>
    </dgm:pt>
    <dgm:pt modelId="{F30B4D1A-FACA-48FA-A50F-DAC968FD058D}" type="sibTrans" cxnId="{306DAF55-A080-4F75-8A44-91B8BC19E722}">
      <dgm:prSet/>
      <dgm:spPr/>
      <dgm:t>
        <a:bodyPr/>
        <a:lstStyle/>
        <a:p>
          <a:endParaRPr lang="en-US"/>
        </a:p>
      </dgm:t>
    </dgm:pt>
    <dgm:pt modelId="{2F3D340C-A7D5-46A0-B334-8BDA83ED54B1}">
      <dgm:prSet/>
      <dgm:spPr/>
      <dgm:t>
        <a:bodyPr/>
        <a:lstStyle/>
        <a:p>
          <a:pPr>
            <a:buFont typeface="Wingdings" pitchFamily="2" charset="2"/>
            <a:buChar char="Ø"/>
          </a:pPr>
          <a:r>
            <a:rPr lang="en-US" dirty="0"/>
            <a:t>Current curricula and continuing education efforts lack spiritual health information</a:t>
          </a:r>
        </a:p>
        <a:p>
          <a:pPr>
            <a:buFont typeface="Wingdings" pitchFamily="2" charset="2"/>
            <a:buChar char="Ø"/>
          </a:pPr>
          <a:r>
            <a:rPr lang="en-US" dirty="0"/>
            <a:t>Patient spiritual histories are often left out or inadequate in clinician assessment and documentation</a:t>
          </a:r>
        </a:p>
      </dgm:t>
    </dgm:pt>
    <dgm:pt modelId="{EF1C02CF-1B8F-4A66-AAC2-DEE1CDC71174}" type="parTrans" cxnId="{D2FF6F0C-AC59-4F19-8937-FCCFD7DF1562}">
      <dgm:prSet/>
      <dgm:spPr/>
      <dgm:t>
        <a:bodyPr/>
        <a:lstStyle/>
        <a:p>
          <a:endParaRPr lang="en-US"/>
        </a:p>
      </dgm:t>
    </dgm:pt>
    <dgm:pt modelId="{4E6CDF9E-6381-437D-8F74-D60FE81DAD13}" type="sibTrans" cxnId="{D2FF6F0C-AC59-4F19-8937-FCCFD7DF1562}">
      <dgm:prSet/>
      <dgm:spPr/>
      <dgm:t>
        <a:bodyPr/>
        <a:lstStyle/>
        <a:p>
          <a:endParaRPr lang="en-US"/>
        </a:p>
      </dgm:t>
    </dgm:pt>
    <dgm:pt modelId="{215F556F-C4AC-4D97-9B91-0605D47AB73E}">
      <dgm:prSet/>
      <dgm:spPr/>
      <dgm:t>
        <a:bodyPr/>
        <a:lstStyle/>
        <a:p>
          <a:r>
            <a:rPr lang="en-US"/>
            <a:t>Purpose</a:t>
          </a:r>
        </a:p>
      </dgm:t>
    </dgm:pt>
    <dgm:pt modelId="{BD99B3FB-424B-4EF3-87D3-3C0682D52301}" type="parTrans" cxnId="{7E009760-EE61-4720-9BB4-26C370A0BBC4}">
      <dgm:prSet/>
      <dgm:spPr/>
      <dgm:t>
        <a:bodyPr/>
        <a:lstStyle/>
        <a:p>
          <a:endParaRPr lang="en-US"/>
        </a:p>
      </dgm:t>
    </dgm:pt>
    <dgm:pt modelId="{C7B79910-E2BA-425F-8D58-1E63E01AFBAD}" type="sibTrans" cxnId="{7E009760-EE61-4720-9BB4-26C370A0BBC4}">
      <dgm:prSet/>
      <dgm:spPr/>
      <dgm:t>
        <a:bodyPr/>
        <a:lstStyle/>
        <a:p>
          <a:endParaRPr lang="en-US"/>
        </a:p>
      </dgm:t>
    </dgm:pt>
    <dgm:pt modelId="{47F25D88-2AD4-4163-9170-96F288A8AAA1}">
      <dgm:prSet/>
      <dgm:spPr/>
      <dgm:t>
        <a:bodyPr/>
        <a:lstStyle/>
        <a:p>
          <a:r>
            <a:rPr lang="en-US" dirty="0"/>
            <a:t>Improve spiritual care provision by nurse practitioners through an evidence-based training curriculum and standardized assessment tools.</a:t>
          </a:r>
        </a:p>
      </dgm:t>
    </dgm:pt>
    <dgm:pt modelId="{ED2EF82A-17FA-480F-877B-6B5E5155CC33}" type="parTrans" cxnId="{067642CB-0152-4B26-94F3-60B770406AA8}">
      <dgm:prSet/>
      <dgm:spPr/>
      <dgm:t>
        <a:bodyPr/>
        <a:lstStyle/>
        <a:p>
          <a:endParaRPr lang="en-US"/>
        </a:p>
      </dgm:t>
    </dgm:pt>
    <dgm:pt modelId="{17ED170F-5694-4576-B79E-E67987A74AAD}" type="sibTrans" cxnId="{067642CB-0152-4B26-94F3-60B770406AA8}">
      <dgm:prSet/>
      <dgm:spPr/>
      <dgm:t>
        <a:bodyPr/>
        <a:lstStyle/>
        <a:p>
          <a:endParaRPr lang="en-US"/>
        </a:p>
      </dgm:t>
    </dgm:pt>
    <dgm:pt modelId="{29E3F347-CFBA-447A-A233-F7705EA09FFD}">
      <dgm:prSet/>
      <dgm:spPr/>
      <dgm:t>
        <a:bodyPr/>
        <a:lstStyle/>
        <a:p>
          <a:r>
            <a:rPr lang="en-US" dirty="0"/>
            <a:t>Objectives</a:t>
          </a:r>
        </a:p>
      </dgm:t>
    </dgm:pt>
    <dgm:pt modelId="{C08EF74F-0215-4A45-B4BC-68F267CC245B}" type="parTrans" cxnId="{B9C8E22B-6383-4C27-949D-C6603AA54433}">
      <dgm:prSet/>
      <dgm:spPr/>
      <dgm:t>
        <a:bodyPr/>
        <a:lstStyle/>
        <a:p>
          <a:endParaRPr lang="en-US"/>
        </a:p>
      </dgm:t>
    </dgm:pt>
    <dgm:pt modelId="{54E776D3-6459-46E4-AAD6-B431A054B644}" type="sibTrans" cxnId="{B9C8E22B-6383-4C27-949D-C6603AA54433}">
      <dgm:prSet/>
      <dgm:spPr/>
      <dgm:t>
        <a:bodyPr/>
        <a:lstStyle/>
        <a:p>
          <a:endParaRPr lang="en-US"/>
        </a:p>
      </dgm:t>
    </dgm:pt>
    <dgm:pt modelId="{E568DC15-6BB8-45E6-A861-6D91B1FDD9D9}">
      <dgm:prSet/>
      <dgm:spPr/>
      <dgm:t>
        <a:bodyPr/>
        <a:lstStyle/>
        <a:p>
          <a:r>
            <a:rPr lang="en-US" dirty="0"/>
            <a:t>Increase rates of spiritual care professional referral</a:t>
          </a:r>
        </a:p>
        <a:p>
          <a:r>
            <a:rPr lang="en-US" dirty="0"/>
            <a:t>Increase rate of spiritual assessments</a:t>
          </a:r>
        </a:p>
        <a:p>
          <a:r>
            <a:rPr lang="en-US" dirty="0"/>
            <a:t>Increase NP spiritual care competence</a:t>
          </a:r>
        </a:p>
        <a:p>
          <a:r>
            <a:rPr lang="en-US" dirty="0"/>
            <a:t>Improve patient reported levels of anxiety and well-being</a:t>
          </a:r>
        </a:p>
      </dgm:t>
    </dgm:pt>
    <dgm:pt modelId="{AFB326C6-2FA5-469A-A450-432ADAA7CF3A}" type="parTrans" cxnId="{818E1567-4412-4E30-86B9-5AF6F58907A5}">
      <dgm:prSet/>
      <dgm:spPr/>
      <dgm:t>
        <a:bodyPr/>
        <a:lstStyle/>
        <a:p>
          <a:endParaRPr lang="en-US"/>
        </a:p>
      </dgm:t>
    </dgm:pt>
    <dgm:pt modelId="{04692470-0081-4FEC-A3DC-53ED4D8E389B}" type="sibTrans" cxnId="{818E1567-4412-4E30-86B9-5AF6F58907A5}">
      <dgm:prSet/>
      <dgm:spPr/>
      <dgm:t>
        <a:bodyPr/>
        <a:lstStyle/>
        <a:p>
          <a:endParaRPr lang="en-US"/>
        </a:p>
      </dgm:t>
    </dgm:pt>
    <dgm:pt modelId="{BD98672A-2762-A340-96ED-0A5D184716EC}" type="pres">
      <dgm:prSet presAssocID="{99B96A39-5CFD-417B-8FD6-F6028D60E1E3}" presName="vert0" presStyleCnt="0">
        <dgm:presLayoutVars>
          <dgm:dir/>
          <dgm:animOne val="branch"/>
          <dgm:animLvl val="lvl"/>
        </dgm:presLayoutVars>
      </dgm:prSet>
      <dgm:spPr/>
    </dgm:pt>
    <dgm:pt modelId="{BD0CFBDC-F8F8-4C42-9FEA-ECFCCB879C62}" type="pres">
      <dgm:prSet presAssocID="{D1C8A4EB-AB2A-4AE0-9CFC-EE868366E988}" presName="thickLine" presStyleLbl="alignNode1" presStyleIdx="0" presStyleCnt="3"/>
      <dgm:spPr/>
    </dgm:pt>
    <dgm:pt modelId="{DA7EDB17-2C67-6D4F-B7F4-45AFA9B1C6EB}" type="pres">
      <dgm:prSet presAssocID="{D1C8A4EB-AB2A-4AE0-9CFC-EE868366E988}" presName="horz1" presStyleCnt="0"/>
      <dgm:spPr/>
    </dgm:pt>
    <dgm:pt modelId="{A62FF538-B849-8345-89A9-0EBBC6A1207B}" type="pres">
      <dgm:prSet presAssocID="{D1C8A4EB-AB2A-4AE0-9CFC-EE868366E988}" presName="tx1" presStyleLbl="revTx" presStyleIdx="0" presStyleCnt="6"/>
      <dgm:spPr/>
    </dgm:pt>
    <dgm:pt modelId="{9E16025D-ED75-2443-AC2D-FF02D39DD07D}" type="pres">
      <dgm:prSet presAssocID="{D1C8A4EB-AB2A-4AE0-9CFC-EE868366E988}" presName="vert1" presStyleCnt="0"/>
      <dgm:spPr/>
    </dgm:pt>
    <dgm:pt modelId="{9FE3A207-6040-4342-BC06-5AB1C61DB9CE}" type="pres">
      <dgm:prSet presAssocID="{2F3D340C-A7D5-46A0-B334-8BDA83ED54B1}" presName="vertSpace2a" presStyleCnt="0"/>
      <dgm:spPr/>
    </dgm:pt>
    <dgm:pt modelId="{775828AB-6AA8-3546-B339-64702E31B099}" type="pres">
      <dgm:prSet presAssocID="{2F3D340C-A7D5-46A0-B334-8BDA83ED54B1}" presName="horz2" presStyleCnt="0"/>
      <dgm:spPr/>
    </dgm:pt>
    <dgm:pt modelId="{75848003-F259-B94F-A086-A85C1C7959B7}" type="pres">
      <dgm:prSet presAssocID="{2F3D340C-A7D5-46A0-B334-8BDA83ED54B1}" presName="horzSpace2" presStyleCnt="0"/>
      <dgm:spPr/>
    </dgm:pt>
    <dgm:pt modelId="{C342E0F4-B767-C34F-8A6F-0CC65F016DF9}" type="pres">
      <dgm:prSet presAssocID="{2F3D340C-A7D5-46A0-B334-8BDA83ED54B1}" presName="tx2" presStyleLbl="revTx" presStyleIdx="1" presStyleCnt="6"/>
      <dgm:spPr/>
    </dgm:pt>
    <dgm:pt modelId="{AB4F666F-6FC7-C741-8B39-C7D1D4B63D6B}" type="pres">
      <dgm:prSet presAssocID="{2F3D340C-A7D5-46A0-B334-8BDA83ED54B1}" presName="vert2" presStyleCnt="0"/>
      <dgm:spPr/>
    </dgm:pt>
    <dgm:pt modelId="{E24E7AA8-0ABC-7449-A85B-AFEE2E38518F}" type="pres">
      <dgm:prSet presAssocID="{2F3D340C-A7D5-46A0-B334-8BDA83ED54B1}" presName="thinLine2b" presStyleLbl="callout" presStyleIdx="0" presStyleCnt="3"/>
      <dgm:spPr/>
    </dgm:pt>
    <dgm:pt modelId="{DC88AB67-4652-D946-B232-2801CB31BE5A}" type="pres">
      <dgm:prSet presAssocID="{2F3D340C-A7D5-46A0-B334-8BDA83ED54B1}" presName="vertSpace2b" presStyleCnt="0"/>
      <dgm:spPr/>
    </dgm:pt>
    <dgm:pt modelId="{ACF4DE4D-84DC-6741-B03D-487CD586F496}" type="pres">
      <dgm:prSet presAssocID="{215F556F-C4AC-4D97-9B91-0605D47AB73E}" presName="thickLine" presStyleLbl="alignNode1" presStyleIdx="1" presStyleCnt="3"/>
      <dgm:spPr/>
    </dgm:pt>
    <dgm:pt modelId="{20484CB0-5B93-BE41-ABE3-4C2A84939DDF}" type="pres">
      <dgm:prSet presAssocID="{215F556F-C4AC-4D97-9B91-0605D47AB73E}" presName="horz1" presStyleCnt="0"/>
      <dgm:spPr/>
    </dgm:pt>
    <dgm:pt modelId="{99034639-8606-D44D-9D94-181184368BD4}" type="pres">
      <dgm:prSet presAssocID="{215F556F-C4AC-4D97-9B91-0605D47AB73E}" presName="tx1" presStyleLbl="revTx" presStyleIdx="2" presStyleCnt="6"/>
      <dgm:spPr/>
    </dgm:pt>
    <dgm:pt modelId="{E395AB64-EC3E-3F46-A83D-E8D4713EB3FD}" type="pres">
      <dgm:prSet presAssocID="{215F556F-C4AC-4D97-9B91-0605D47AB73E}" presName="vert1" presStyleCnt="0"/>
      <dgm:spPr/>
    </dgm:pt>
    <dgm:pt modelId="{595DE452-B593-EE41-A86D-A8DEFC3CEAE4}" type="pres">
      <dgm:prSet presAssocID="{47F25D88-2AD4-4163-9170-96F288A8AAA1}" presName="vertSpace2a" presStyleCnt="0"/>
      <dgm:spPr/>
    </dgm:pt>
    <dgm:pt modelId="{3BD265A3-C2BE-8649-B0FD-073109E9790B}" type="pres">
      <dgm:prSet presAssocID="{47F25D88-2AD4-4163-9170-96F288A8AAA1}" presName="horz2" presStyleCnt="0"/>
      <dgm:spPr/>
    </dgm:pt>
    <dgm:pt modelId="{285E181B-0CB8-0C4B-970E-9912BAF4EB08}" type="pres">
      <dgm:prSet presAssocID="{47F25D88-2AD4-4163-9170-96F288A8AAA1}" presName="horzSpace2" presStyleCnt="0"/>
      <dgm:spPr/>
    </dgm:pt>
    <dgm:pt modelId="{5A425099-DB62-2241-BE46-659604AAEB9A}" type="pres">
      <dgm:prSet presAssocID="{47F25D88-2AD4-4163-9170-96F288A8AAA1}" presName="tx2" presStyleLbl="revTx" presStyleIdx="3" presStyleCnt="6"/>
      <dgm:spPr/>
    </dgm:pt>
    <dgm:pt modelId="{85F6D9C0-A8E8-3D41-A693-8E62CD9A6B10}" type="pres">
      <dgm:prSet presAssocID="{47F25D88-2AD4-4163-9170-96F288A8AAA1}" presName="vert2" presStyleCnt="0"/>
      <dgm:spPr/>
    </dgm:pt>
    <dgm:pt modelId="{8A2C3A5E-FD81-EA49-ABEF-71DCAD46965E}" type="pres">
      <dgm:prSet presAssocID="{47F25D88-2AD4-4163-9170-96F288A8AAA1}" presName="thinLine2b" presStyleLbl="callout" presStyleIdx="1" presStyleCnt="3"/>
      <dgm:spPr/>
    </dgm:pt>
    <dgm:pt modelId="{BB21A95C-61E3-6547-9EF9-67B0549CA6FF}" type="pres">
      <dgm:prSet presAssocID="{47F25D88-2AD4-4163-9170-96F288A8AAA1}" presName="vertSpace2b" presStyleCnt="0"/>
      <dgm:spPr/>
    </dgm:pt>
    <dgm:pt modelId="{B0CDB7CB-847E-464C-8195-B77EF04415C4}" type="pres">
      <dgm:prSet presAssocID="{29E3F347-CFBA-447A-A233-F7705EA09FFD}" presName="thickLine" presStyleLbl="alignNode1" presStyleIdx="2" presStyleCnt="3"/>
      <dgm:spPr/>
    </dgm:pt>
    <dgm:pt modelId="{61D8B0B3-E20A-9B44-B210-05057E5931C1}" type="pres">
      <dgm:prSet presAssocID="{29E3F347-CFBA-447A-A233-F7705EA09FFD}" presName="horz1" presStyleCnt="0"/>
      <dgm:spPr/>
    </dgm:pt>
    <dgm:pt modelId="{5AD88008-3691-7B48-8A83-AE7974AAD9C1}" type="pres">
      <dgm:prSet presAssocID="{29E3F347-CFBA-447A-A233-F7705EA09FFD}" presName="tx1" presStyleLbl="revTx" presStyleIdx="4" presStyleCnt="6"/>
      <dgm:spPr/>
    </dgm:pt>
    <dgm:pt modelId="{2FD74DC7-0D67-C849-8991-D15FA984A533}" type="pres">
      <dgm:prSet presAssocID="{29E3F347-CFBA-447A-A233-F7705EA09FFD}" presName="vert1" presStyleCnt="0"/>
      <dgm:spPr/>
    </dgm:pt>
    <dgm:pt modelId="{B167B8E0-0FDA-6441-9551-AC386B865F3F}" type="pres">
      <dgm:prSet presAssocID="{E568DC15-6BB8-45E6-A861-6D91B1FDD9D9}" presName="vertSpace2a" presStyleCnt="0"/>
      <dgm:spPr/>
    </dgm:pt>
    <dgm:pt modelId="{EDA88669-5096-BF4C-B2E6-0517F236827E}" type="pres">
      <dgm:prSet presAssocID="{E568DC15-6BB8-45E6-A861-6D91B1FDD9D9}" presName="horz2" presStyleCnt="0"/>
      <dgm:spPr/>
    </dgm:pt>
    <dgm:pt modelId="{E6CB9148-24E6-B945-89E1-263E70C7D6DD}" type="pres">
      <dgm:prSet presAssocID="{E568DC15-6BB8-45E6-A861-6D91B1FDD9D9}" presName="horzSpace2" presStyleCnt="0"/>
      <dgm:spPr/>
    </dgm:pt>
    <dgm:pt modelId="{C67DDD13-CC4A-B341-A258-1CE02B1C91E3}" type="pres">
      <dgm:prSet presAssocID="{E568DC15-6BB8-45E6-A861-6D91B1FDD9D9}" presName="tx2" presStyleLbl="revTx" presStyleIdx="5" presStyleCnt="6"/>
      <dgm:spPr/>
    </dgm:pt>
    <dgm:pt modelId="{75EB0360-A1BA-0840-A9C9-516F5CACE414}" type="pres">
      <dgm:prSet presAssocID="{E568DC15-6BB8-45E6-A861-6D91B1FDD9D9}" presName="vert2" presStyleCnt="0"/>
      <dgm:spPr/>
    </dgm:pt>
    <dgm:pt modelId="{CF388D22-3540-4A4A-AA64-6D80AE4DD3FD}" type="pres">
      <dgm:prSet presAssocID="{E568DC15-6BB8-45E6-A861-6D91B1FDD9D9}" presName="thinLine2b" presStyleLbl="callout" presStyleIdx="2" presStyleCnt="3"/>
      <dgm:spPr/>
    </dgm:pt>
    <dgm:pt modelId="{94A9D72D-F9DB-C548-BBC6-CA7E1DFFB97D}" type="pres">
      <dgm:prSet presAssocID="{E568DC15-6BB8-45E6-A861-6D91B1FDD9D9}" presName="vertSpace2b" presStyleCnt="0"/>
      <dgm:spPr/>
    </dgm:pt>
  </dgm:ptLst>
  <dgm:cxnLst>
    <dgm:cxn modelId="{D2FF6F0C-AC59-4F19-8937-FCCFD7DF1562}" srcId="{D1C8A4EB-AB2A-4AE0-9CFC-EE868366E988}" destId="{2F3D340C-A7D5-46A0-B334-8BDA83ED54B1}" srcOrd="0" destOrd="0" parTransId="{EF1C02CF-1B8F-4A66-AAC2-DEE1CDC71174}" sibTransId="{4E6CDF9E-6381-437D-8F74-D60FE81DAD13}"/>
    <dgm:cxn modelId="{6D62491F-E374-5E42-801A-02660495F528}" type="presOf" srcId="{29E3F347-CFBA-447A-A233-F7705EA09FFD}" destId="{5AD88008-3691-7B48-8A83-AE7974AAD9C1}" srcOrd="0" destOrd="0" presId="urn:microsoft.com/office/officeart/2008/layout/LinedList"/>
    <dgm:cxn modelId="{B9C8E22B-6383-4C27-949D-C6603AA54433}" srcId="{99B96A39-5CFD-417B-8FD6-F6028D60E1E3}" destId="{29E3F347-CFBA-447A-A233-F7705EA09FFD}" srcOrd="2" destOrd="0" parTransId="{C08EF74F-0215-4A45-B4BC-68F267CC245B}" sibTransId="{54E776D3-6459-46E4-AAD6-B431A054B644}"/>
    <dgm:cxn modelId="{FAFCD035-F483-A248-8145-628BB8714C70}" type="presOf" srcId="{2F3D340C-A7D5-46A0-B334-8BDA83ED54B1}" destId="{C342E0F4-B767-C34F-8A6F-0CC65F016DF9}" srcOrd="0" destOrd="0" presId="urn:microsoft.com/office/officeart/2008/layout/LinedList"/>
    <dgm:cxn modelId="{9B6AA53E-5181-304B-AB30-AB8D3218A90F}" type="presOf" srcId="{215F556F-C4AC-4D97-9B91-0605D47AB73E}" destId="{99034639-8606-D44D-9D94-181184368BD4}" srcOrd="0" destOrd="0" presId="urn:microsoft.com/office/officeart/2008/layout/LinedList"/>
    <dgm:cxn modelId="{B6B9005E-3C41-3B40-8061-B60D9B0307B0}" type="presOf" srcId="{D1C8A4EB-AB2A-4AE0-9CFC-EE868366E988}" destId="{A62FF538-B849-8345-89A9-0EBBC6A1207B}" srcOrd="0" destOrd="0" presId="urn:microsoft.com/office/officeart/2008/layout/LinedList"/>
    <dgm:cxn modelId="{7E009760-EE61-4720-9BB4-26C370A0BBC4}" srcId="{99B96A39-5CFD-417B-8FD6-F6028D60E1E3}" destId="{215F556F-C4AC-4D97-9B91-0605D47AB73E}" srcOrd="1" destOrd="0" parTransId="{BD99B3FB-424B-4EF3-87D3-3C0682D52301}" sibTransId="{C7B79910-E2BA-425F-8D58-1E63E01AFBAD}"/>
    <dgm:cxn modelId="{818E1567-4412-4E30-86B9-5AF6F58907A5}" srcId="{29E3F347-CFBA-447A-A233-F7705EA09FFD}" destId="{E568DC15-6BB8-45E6-A861-6D91B1FDD9D9}" srcOrd="0" destOrd="0" parTransId="{AFB326C6-2FA5-469A-A450-432ADAA7CF3A}" sibTransId="{04692470-0081-4FEC-A3DC-53ED4D8E389B}"/>
    <dgm:cxn modelId="{306DAF55-A080-4F75-8A44-91B8BC19E722}" srcId="{99B96A39-5CFD-417B-8FD6-F6028D60E1E3}" destId="{D1C8A4EB-AB2A-4AE0-9CFC-EE868366E988}" srcOrd="0" destOrd="0" parTransId="{281D2DAF-8CE0-4D93-AA6D-C7E686AFDBD6}" sibTransId="{F30B4D1A-FACA-48FA-A50F-DAC968FD058D}"/>
    <dgm:cxn modelId="{3B90D982-C393-1B43-BF4E-4DCBB36D1473}" type="presOf" srcId="{99B96A39-5CFD-417B-8FD6-F6028D60E1E3}" destId="{BD98672A-2762-A340-96ED-0A5D184716EC}" srcOrd="0" destOrd="0" presId="urn:microsoft.com/office/officeart/2008/layout/LinedList"/>
    <dgm:cxn modelId="{02205587-2C67-364A-AA6B-31C7F25B5A5D}" type="presOf" srcId="{E568DC15-6BB8-45E6-A861-6D91B1FDD9D9}" destId="{C67DDD13-CC4A-B341-A258-1CE02B1C91E3}" srcOrd="0" destOrd="0" presId="urn:microsoft.com/office/officeart/2008/layout/LinedList"/>
    <dgm:cxn modelId="{067642CB-0152-4B26-94F3-60B770406AA8}" srcId="{215F556F-C4AC-4D97-9B91-0605D47AB73E}" destId="{47F25D88-2AD4-4163-9170-96F288A8AAA1}" srcOrd="0" destOrd="0" parTransId="{ED2EF82A-17FA-480F-877B-6B5E5155CC33}" sibTransId="{17ED170F-5694-4576-B79E-E67987A74AAD}"/>
    <dgm:cxn modelId="{885DB3EF-471A-6C4F-BC95-EA7A07E4B1B2}" type="presOf" srcId="{47F25D88-2AD4-4163-9170-96F288A8AAA1}" destId="{5A425099-DB62-2241-BE46-659604AAEB9A}" srcOrd="0" destOrd="0" presId="urn:microsoft.com/office/officeart/2008/layout/LinedList"/>
    <dgm:cxn modelId="{69E0B269-784A-1448-A370-E1F0667F4524}" type="presParOf" srcId="{BD98672A-2762-A340-96ED-0A5D184716EC}" destId="{BD0CFBDC-F8F8-4C42-9FEA-ECFCCB879C62}" srcOrd="0" destOrd="0" presId="urn:microsoft.com/office/officeart/2008/layout/LinedList"/>
    <dgm:cxn modelId="{D9B54CBF-C967-3C41-925F-AE38F3631DE0}" type="presParOf" srcId="{BD98672A-2762-A340-96ED-0A5D184716EC}" destId="{DA7EDB17-2C67-6D4F-B7F4-45AFA9B1C6EB}" srcOrd="1" destOrd="0" presId="urn:microsoft.com/office/officeart/2008/layout/LinedList"/>
    <dgm:cxn modelId="{8ABB3C5A-D09E-BA42-871D-662E41EC1F94}" type="presParOf" srcId="{DA7EDB17-2C67-6D4F-B7F4-45AFA9B1C6EB}" destId="{A62FF538-B849-8345-89A9-0EBBC6A1207B}" srcOrd="0" destOrd="0" presId="urn:microsoft.com/office/officeart/2008/layout/LinedList"/>
    <dgm:cxn modelId="{58DDD5A6-26CA-F24D-849F-B19F3D71641E}" type="presParOf" srcId="{DA7EDB17-2C67-6D4F-B7F4-45AFA9B1C6EB}" destId="{9E16025D-ED75-2443-AC2D-FF02D39DD07D}" srcOrd="1" destOrd="0" presId="urn:microsoft.com/office/officeart/2008/layout/LinedList"/>
    <dgm:cxn modelId="{05072520-D82D-3B42-81CA-CDEC18781602}" type="presParOf" srcId="{9E16025D-ED75-2443-AC2D-FF02D39DD07D}" destId="{9FE3A207-6040-4342-BC06-5AB1C61DB9CE}" srcOrd="0" destOrd="0" presId="urn:microsoft.com/office/officeart/2008/layout/LinedList"/>
    <dgm:cxn modelId="{4C7FBBEB-AACC-2940-94DA-D46BEF5FBDEC}" type="presParOf" srcId="{9E16025D-ED75-2443-AC2D-FF02D39DD07D}" destId="{775828AB-6AA8-3546-B339-64702E31B099}" srcOrd="1" destOrd="0" presId="urn:microsoft.com/office/officeart/2008/layout/LinedList"/>
    <dgm:cxn modelId="{2CDDB8ED-4C58-9E48-8550-7D9A2F3756E8}" type="presParOf" srcId="{775828AB-6AA8-3546-B339-64702E31B099}" destId="{75848003-F259-B94F-A086-A85C1C7959B7}" srcOrd="0" destOrd="0" presId="urn:microsoft.com/office/officeart/2008/layout/LinedList"/>
    <dgm:cxn modelId="{6CAEA2FE-A62B-6E41-92FB-F62B274684F3}" type="presParOf" srcId="{775828AB-6AA8-3546-B339-64702E31B099}" destId="{C342E0F4-B767-C34F-8A6F-0CC65F016DF9}" srcOrd="1" destOrd="0" presId="urn:microsoft.com/office/officeart/2008/layout/LinedList"/>
    <dgm:cxn modelId="{36C2C534-833C-2C45-B7ED-F140D9B642F8}" type="presParOf" srcId="{775828AB-6AA8-3546-B339-64702E31B099}" destId="{AB4F666F-6FC7-C741-8B39-C7D1D4B63D6B}" srcOrd="2" destOrd="0" presId="urn:microsoft.com/office/officeart/2008/layout/LinedList"/>
    <dgm:cxn modelId="{24AAB1F2-6FAB-A248-A27B-6C5225D738C2}" type="presParOf" srcId="{9E16025D-ED75-2443-AC2D-FF02D39DD07D}" destId="{E24E7AA8-0ABC-7449-A85B-AFEE2E38518F}" srcOrd="2" destOrd="0" presId="urn:microsoft.com/office/officeart/2008/layout/LinedList"/>
    <dgm:cxn modelId="{08372E1B-ED7D-2040-83CE-BA51CBA1EF71}" type="presParOf" srcId="{9E16025D-ED75-2443-AC2D-FF02D39DD07D}" destId="{DC88AB67-4652-D946-B232-2801CB31BE5A}" srcOrd="3" destOrd="0" presId="urn:microsoft.com/office/officeart/2008/layout/LinedList"/>
    <dgm:cxn modelId="{6BAE4E00-8945-2E4E-94E3-DF424114E886}" type="presParOf" srcId="{BD98672A-2762-A340-96ED-0A5D184716EC}" destId="{ACF4DE4D-84DC-6741-B03D-487CD586F496}" srcOrd="2" destOrd="0" presId="urn:microsoft.com/office/officeart/2008/layout/LinedList"/>
    <dgm:cxn modelId="{FD0F5C6C-C23D-5D47-879B-9150E3DA0910}" type="presParOf" srcId="{BD98672A-2762-A340-96ED-0A5D184716EC}" destId="{20484CB0-5B93-BE41-ABE3-4C2A84939DDF}" srcOrd="3" destOrd="0" presId="urn:microsoft.com/office/officeart/2008/layout/LinedList"/>
    <dgm:cxn modelId="{A43D1FAB-66BE-9F4F-A1F4-5197ADCAA3B5}" type="presParOf" srcId="{20484CB0-5B93-BE41-ABE3-4C2A84939DDF}" destId="{99034639-8606-D44D-9D94-181184368BD4}" srcOrd="0" destOrd="0" presId="urn:microsoft.com/office/officeart/2008/layout/LinedList"/>
    <dgm:cxn modelId="{8AC22C95-284F-F24F-B76A-161B65FBB226}" type="presParOf" srcId="{20484CB0-5B93-BE41-ABE3-4C2A84939DDF}" destId="{E395AB64-EC3E-3F46-A83D-E8D4713EB3FD}" srcOrd="1" destOrd="0" presId="urn:microsoft.com/office/officeart/2008/layout/LinedList"/>
    <dgm:cxn modelId="{5B69999D-F450-A24A-A8D8-97A2218F332A}" type="presParOf" srcId="{E395AB64-EC3E-3F46-A83D-E8D4713EB3FD}" destId="{595DE452-B593-EE41-A86D-A8DEFC3CEAE4}" srcOrd="0" destOrd="0" presId="urn:microsoft.com/office/officeart/2008/layout/LinedList"/>
    <dgm:cxn modelId="{DA653D6B-D980-024C-AFE8-6FD0EA744B56}" type="presParOf" srcId="{E395AB64-EC3E-3F46-A83D-E8D4713EB3FD}" destId="{3BD265A3-C2BE-8649-B0FD-073109E9790B}" srcOrd="1" destOrd="0" presId="urn:microsoft.com/office/officeart/2008/layout/LinedList"/>
    <dgm:cxn modelId="{C6F72F4F-592F-004A-8706-7A6CFDDC7D1B}" type="presParOf" srcId="{3BD265A3-C2BE-8649-B0FD-073109E9790B}" destId="{285E181B-0CB8-0C4B-970E-9912BAF4EB08}" srcOrd="0" destOrd="0" presId="urn:microsoft.com/office/officeart/2008/layout/LinedList"/>
    <dgm:cxn modelId="{DA1991A9-2793-0C45-93D4-AC11BFD70673}" type="presParOf" srcId="{3BD265A3-C2BE-8649-B0FD-073109E9790B}" destId="{5A425099-DB62-2241-BE46-659604AAEB9A}" srcOrd="1" destOrd="0" presId="urn:microsoft.com/office/officeart/2008/layout/LinedList"/>
    <dgm:cxn modelId="{1ED32860-14AE-0347-BB1C-5AC70EAE93B3}" type="presParOf" srcId="{3BD265A3-C2BE-8649-B0FD-073109E9790B}" destId="{85F6D9C0-A8E8-3D41-A693-8E62CD9A6B10}" srcOrd="2" destOrd="0" presId="urn:microsoft.com/office/officeart/2008/layout/LinedList"/>
    <dgm:cxn modelId="{F154E900-AE1D-B143-B80C-9B2DAAEF9AF6}" type="presParOf" srcId="{E395AB64-EC3E-3F46-A83D-E8D4713EB3FD}" destId="{8A2C3A5E-FD81-EA49-ABEF-71DCAD46965E}" srcOrd="2" destOrd="0" presId="urn:microsoft.com/office/officeart/2008/layout/LinedList"/>
    <dgm:cxn modelId="{626EC56E-50B1-254B-BC22-12836E451A56}" type="presParOf" srcId="{E395AB64-EC3E-3F46-A83D-E8D4713EB3FD}" destId="{BB21A95C-61E3-6547-9EF9-67B0549CA6FF}" srcOrd="3" destOrd="0" presId="urn:microsoft.com/office/officeart/2008/layout/LinedList"/>
    <dgm:cxn modelId="{3F903283-EA4B-D54F-90D4-9AD1317BB349}" type="presParOf" srcId="{BD98672A-2762-A340-96ED-0A5D184716EC}" destId="{B0CDB7CB-847E-464C-8195-B77EF04415C4}" srcOrd="4" destOrd="0" presId="urn:microsoft.com/office/officeart/2008/layout/LinedList"/>
    <dgm:cxn modelId="{C3D38FE2-6D51-5D40-B0D6-214279F2A47D}" type="presParOf" srcId="{BD98672A-2762-A340-96ED-0A5D184716EC}" destId="{61D8B0B3-E20A-9B44-B210-05057E5931C1}" srcOrd="5" destOrd="0" presId="urn:microsoft.com/office/officeart/2008/layout/LinedList"/>
    <dgm:cxn modelId="{51493B0A-8BF7-8F47-8A06-CC6BF65DF73D}" type="presParOf" srcId="{61D8B0B3-E20A-9B44-B210-05057E5931C1}" destId="{5AD88008-3691-7B48-8A83-AE7974AAD9C1}" srcOrd="0" destOrd="0" presId="urn:microsoft.com/office/officeart/2008/layout/LinedList"/>
    <dgm:cxn modelId="{6ECA509E-C9BD-3140-B414-F148D3CDB133}" type="presParOf" srcId="{61D8B0B3-E20A-9B44-B210-05057E5931C1}" destId="{2FD74DC7-0D67-C849-8991-D15FA984A533}" srcOrd="1" destOrd="0" presId="urn:microsoft.com/office/officeart/2008/layout/LinedList"/>
    <dgm:cxn modelId="{05D968E7-8366-0942-8D24-6B6B4D5B893D}" type="presParOf" srcId="{2FD74DC7-0D67-C849-8991-D15FA984A533}" destId="{B167B8E0-0FDA-6441-9551-AC386B865F3F}" srcOrd="0" destOrd="0" presId="urn:microsoft.com/office/officeart/2008/layout/LinedList"/>
    <dgm:cxn modelId="{9895E14A-BB95-AF44-B70F-121B859F4BFA}" type="presParOf" srcId="{2FD74DC7-0D67-C849-8991-D15FA984A533}" destId="{EDA88669-5096-BF4C-B2E6-0517F236827E}" srcOrd="1" destOrd="0" presId="urn:microsoft.com/office/officeart/2008/layout/LinedList"/>
    <dgm:cxn modelId="{B8497AB7-A21F-8D46-AA2F-67CF8D10ED44}" type="presParOf" srcId="{EDA88669-5096-BF4C-B2E6-0517F236827E}" destId="{E6CB9148-24E6-B945-89E1-263E70C7D6DD}" srcOrd="0" destOrd="0" presId="urn:microsoft.com/office/officeart/2008/layout/LinedList"/>
    <dgm:cxn modelId="{5CB0E200-9184-EE46-889E-71B1EA0A004C}" type="presParOf" srcId="{EDA88669-5096-BF4C-B2E6-0517F236827E}" destId="{C67DDD13-CC4A-B341-A258-1CE02B1C91E3}" srcOrd="1" destOrd="0" presId="urn:microsoft.com/office/officeart/2008/layout/LinedList"/>
    <dgm:cxn modelId="{E0D77EF9-6D1B-BA4C-8370-23BC105AFACC}" type="presParOf" srcId="{EDA88669-5096-BF4C-B2E6-0517F236827E}" destId="{75EB0360-A1BA-0840-A9C9-516F5CACE414}" srcOrd="2" destOrd="0" presId="urn:microsoft.com/office/officeart/2008/layout/LinedList"/>
    <dgm:cxn modelId="{44899652-2253-6B4F-AC79-FB9ECBA4309A}" type="presParOf" srcId="{2FD74DC7-0D67-C849-8991-D15FA984A533}" destId="{CF388D22-3540-4A4A-AA64-6D80AE4DD3FD}" srcOrd="2" destOrd="0" presId="urn:microsoft.com/office/officeart/2008/layout/LinedList"/>
    <dgm:cxn modelId="{9BD7754C-373F-7D44-A76F-55003D520799}" type="presParOf" srcId="{2FD74DC7-0D67-C849-8991-D15FA984A533}" destId="{94A9D72D-F9DB-C548-BBC6-CA7E1DFFB97D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DFB81C-E8B8-44A3-A8FB-6BFB335A8B84}" type="doc">
      <dgm:prSet loTypeId="urn:microsoft.com/office/officeart/2005/8/layout/hierarchy1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F12F200-D981-443F-98D3-A438B7E72795}">
      <dgm:prSet/>
      <dgm:spPr/>
      <dgm:t>
        <a:bodyPr/>
        <a:lstStyle/>
        <a:p>
          <a:r>
            <a:rPr lang="en-US" b="1" dirty="0"/>
            <a:t>Setting:</a:t>
          </a:r>
        </a:p>
        <a:p>
          <a:r>
            <a:rPr lang="en-US" dirty="0"/>
            <a:t>Not for profit community-based palliative care program</a:t>
          </a:r>
        </a:p>
        <a:p>
          <a:endParaRPr lang="en-US" dirty="0"/>
        </a:p>
      </dgm:t>
    </dgm:pt>
    <dgm:pt modelId="{F40CDACF-4101-4776-91D2-1F9570B8D631}" type="parTrans" cxnId="{4499C45E-F8AB-4724-A6B7-22B54507518E}">
      <dgm:prSet/>
      <dgm:spPr/>
      <dgm:t>
        <a:bodyPr/>
        <a:lstStyle/>
        <a:p>
          <a:endParaRPr lang="en-US"/>
        </a:p>
      </dgm:t>
    </dgm:pt>
    <dgm:pt modelId="{BF354662-3900-4006-9A5A-8F73747CE379}" type="sibTrans" cxnId="{4499C45E-F8AB-4724-A6B7-22B54507518E}">
      <dgm:prSet/>
      <dgm:spPr/>
      <dgm:t>
        <a:bodyPr/>
        <a:lstStyle/>
        <a:p>
          <a:endParaRPr lang="en-US"/>
        </a:p>
      </dgm:t>
    </dgm:pt>
    <dgm:pt modelId="{3A166174-0D38-4C68-8C77-49DECDF2AF88}">
      <dgm:prSet/>
      <dgm:spPr/>
      <dgm:t>
        <a:bodyPr/>
        <a:lstStyle/>
        <a:p>
          <a:r>
            <a:rPr lang="en-US" b="1" dirty="0"/>
            <a:t>Sample:</a:t>
          </a:r>
        </a:p>
        <a:p>
          <a:r>
            <a:rPr lang="en-US" b="0" dirty="0"/>
            <a:t>Nurse Practitioners employed by the organization</a:t>
          </a:r>
        </a:p>
      </dgm:t>
    </dgm:pt>
    <dgm:pt modelId="{613CA7E1-42EF-4244-8291-7DC768AA12E8}" type="parTrans" cxnId="{15029A54-291E-4E1C-B465-1D574832FD96}">
      <dgm:prSet/>
      <dgm:spPr/>
      <dgm:t>
        <a:bodyPr/>
        <a:lstStyle/>
        <a:p>
          <a:endParaRPr lang="en-US"/>
        </a:p>
      </dgm:t>
    </dgm:pt>
    <dgm:pt modelId="{C2DAA502-8B7D-493F-84FC-24EDF26C685F}" type="sibTrans" cxnId="{15029A54-291E-4E1C-B465-1D574832FD96}">
      <dgm:prSet/>
      <dgm:spPr/>
      <dgm:t>
        <a:bodyPr/>
        <a:lstStyle/>
        <a:p>
          <a:endParaRPr lang="en-US"/>
        </a:p>
      </dgm:t>
    </dgm:pt>
    <dgm:pt modelId="{F1B8CE34-A698-4777-B312-D58E6CF48FD9}">
      <dgm:prSet/>
      <dgm:spPr/>
      <dgm:t>
        <a:bodyPr/>
        <a:lstStyle/>
        <a:p>
          <a:r>
            <a:rPr lang="en-US" b="1" dirty="0"/>
            <a:t>Data Collection:</a:t>
          </a:r>
        </a:p>
        <a:p>
          <a:r>
            <a:rPr lang="en-US" b="0" dirty="0"/>
            <a:t>Chart review with spreadsheets</a:t>
          </a:r>
        </a:p>
        <a:p>
          <a:endParaRPr lang="en-US" b="1" dirty="0"/>
        </a:p>
      </dgm:t>
    </dgm:pt>
    <dgm:pt modelId="{BCE623A0-4160-49DC-A1D1-A5D10BF9FA43}" type="parTrans" cxnId="{FD1E15DB-F21E-4202-9F2E-6F6332E5C65C}">
      <dgm:prSet/>
      <dgm:spPr/>
      <dgm:t>
        <a:bodyPr/>
        <a:lstStyle/>
        <a:p>
          <a:endParaRPr lang="en-US"/>
        </a:p>
      </dgm:t>
    </dgm:pt>
    <dgm:pt modelId="{30A570C7-132C-4E7C-841C-8CC057C0AF4F}" type="sibTrans" cxnId="{FD1E15DB-F21E-4202-9F2E-6F6332E5C65C}">
      <dgm:prSet/>
      <dgm:spPr/>
      <dgm:t>
        <a:bodyPr/>
        <a:lstStyle/>
        <a:p>
          <a:endParaRPr lang="en-US"/>
        </a:p>
      </dgm:t>
    </dgm:pt>
    <dgm:pt modelId="{E478977F-1C53-4C65-940D-F326EA8346BC}">
      <dgm:prSet/>
      <dgm:spPr/>
      <dgm:t>
        <a:bodyPr/>
        <a:lstStyle/>
        <a:p>
          <a:r>
            <a:rPr lang="en-US" b="1" dirty="0"/>
            <a:t>Data Analysis:</a:t>
          </a:r>
        </a:p>
        <a:p>
          <a:r>
            <a:rPr lang="en-US" b="0" dirty="0"/>
            <a:t>Descriptive and quantitative statistical analysis</a:t>
          </a:r>
        </a:p>
      </dgm:t>
    </dgm:pt>
    <dgm:pt modelId="{3E1562AF-485B-4DDC-B247-339F5246B374}" type="parTrans" cxnId="{6964253E-FE53-4B6F-A9DD-21ACC39571ED}">
      <dgm:prSet/>
      <dgm:spPr/>
      <dgm:t>
        <a:bodyPr/>
        <a:lstStyle/>
        <a:p>
          <a:endParaRPr lang="en-US"/>
        </a:p>
      </dgm:t>
    </dgm:pt>
    <dgm:pt modelId="{B4EB0C88-0A13-4E58-9C74-CE3A52CBDDBB}" type="sibTrans" cxnId="{6964253E-FE53-4B6F-A9DD-21ACC39571ED}">
      <dgm:prSet/>
      <dgm:spPr/>
      <dgm:t>
        <a:bodyPr/>
        <a:lstStyle/>
        <a:p>
          <a:endParaRPr lang="en-US"/>
        </a:p>
      </dgm:t>
    </dgm:pt>
    <dgm:pt modelId="{84D7BBB9-28CE-974E-A2A9-10DD506F2E7C}">
      <dgm:prSet/>
      <dgm:spPr/>
      <dgm:t>
        <a:bodyPr/>
        <a:lstStyle/>
        <a:p>
          <a:r>
            <a:rPr lang="en-US" b="1" dirty="0"/>
            <a:t>Intervention:</a:t>
          </a:r>
        </a:p>
        <a:p>
          <a:r>
            <a:rPr lang="en-US" b="0" dirty="0"/>
            <a:t>SCCS, ISPEC</a:t>
          </a:r>
          <a:r>
            <a:rPr lang="en-US" b="0" baseline="30000" dirty="0"/>
            <a:t>©</a:t>
          </a:r>
          <a:r>
            <a:rPr lang="en-US" b="0" baseline="0" dirty="0"/>
            <a:t>, FICA</a:t>
          </a:r>
          <a:r>
            <a:rPr lang="en-US" b="0" baseline="30000" dirty="0"/>
            <a:t>©</a:t>
          </a:r>
          <a:r>
            <a:rPr lang="en-US" b="0" baseline="0" dirty="0"/>
            <a:t> documentation template, one-hour debrief session, repeat SCCS</a:t>
          </a:r>
          <a:endParaRPr lang="en-US" b="0" baseline="30000" dirty="0"/>
        </a:p>
      </dgm:t>
    </dgm:pt>
    <dgm:pt modelId="{952BEACB-7481-7145-8948-325D1BDF2340}" type="parTrans" cxnId="{7612264F-4A3A-E347-864F-ABB24F3EAA84}">
      <dgm:prSet/>
      <dgm:spPr/>
      <dgm:t>
        <a:bodyPr/>
        <a:lstStyle/>
        <a:p>
          <a:endParaRPr lang="en-US"/>
        </a:p>
      </dgm:t>
    </dgm:pt>
    <dgm:pt modelId="{E404E272-FC80-5046-BB24-99D7D40691E6}" type="sibTrans" cxnId="{7612264F-4A3A-E347-864F-ABB24F3EAA84}">
      <dgm:prSet/>
      <dgm:spPr/>
      <dgm:t>
        <a:bodyPr/>
        <a:lstStyle/>
        <a:p>
          <a:endParaRPr lang="en-US"/>
        </a:p>
      </dgm:t>
    </dgm:pt>
    <dgm:pt modelId="{AC13C5CD-7871-CB4E-AC06-1DA85E67F3F9}" type="pres">
      <dgm:prSet presAssocID="{A0DFB81C-E8B8-44A3-A8FB-6BFB335A8B8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7946F0D-E12C-3941-84A7-06630795E374}" type="pres">
      <dgm:prSet presAssocID="{6F12F200-D981-443F-98D3-A438B7E72795}" presName="hierRoot1" presStyleCnt="0"/>
      <dgm:spPr/>
    </dgm:pt>
    <dgm:pt modelId="{D39DB47D-0CD8-524F-8259-E96508332963}" type="pres">
      <dgm:prSet presAssocID="{6F12F200-D981-443F-98D3-A438B7E72795}" presName="composite" presStyleCnt="0"/>
      <dgm:spPr/>
    </dgm:pt>
    <dgm:pt modelId="{9F4921DC-69ED-2D47-9724-5FD408DA4E5E}" type="pres">
      <dgm:prSet presAssocID="{6F12F200-D981-443F-98D3-A438B7E72795}" presName="background" presStyleLbl="node0" presStyleIdx="0" presStyleCnt="5"/>
      <dgm:spPr/>
    </dgm:pt>
    <dgm:pt modelId="{1777FCD8-272E-C84F-A4F1-7A2FB95B25F0}" type="pres">
      <dgm:prSet presAssocID="{6F12F200-D981-443F-98D3-A438B7E72795}" presName="text" presStyleLbl="fgAcc0" presStyleIdx="0" presStyleCnt="5" custScaleX="142746" custScaleY="153089" custLinFactNeighborX="71538" custLinFactNeighborY="-87705">
        <dgm:presLayoutVars>
          <dgm:chPref val="3"/>
        </dgm:presLayoutVars>
      </dgm:prSet>
      <dgm:spPr/>
    </dgm:pt>
    <dgm:pt modelId="{DB00FD4A-F1E5-C740-9BE8-88E0850DA717}" type="pres">
      <dgm:prSet presAssocID="{6F12F200-D981-443F-98D3-A438B7E72795}" presName="hierChild2" presStyleCnt="0"/>
      <dgm:spPr/>
    </dgm:pt>
    <dgm:pt modelId="{6C3EBF6C-358F-334E-8DC9-BD0E2F2E7DEF}" type="pres">
      <dgm:prSet presAssocID="{3A166174-0D38-4C68-8C77-49DECDF2AF88}" presName="hierRoot1" presStyleCnt="0"/>
      <dgm:spPr/>
    </dgm:pt>
    <dgm:pt modelId="{8EB6A3CE-5E58-624A-A2DE-6C0DD00FCEEF}" type="pres">
      <dgm:prSet presAssocID="{3A166174-0D38-4C68-8C77-49DECDF2AF88}" presName="composite" presStyleCnt="0"/>
      <dgm:spPr/>
    </dgm:pt>
    <dgm:pt modelId="{A8863477-C4A2-A64B-AF3E-F3281B5CAD9C}" type="pres">
      <dgm:prSet presAssocID="{3A166174-0D38-4C68-8C77-49DECDF2AF88}" presName="background" presStyleLbl="node0" presStyleIdx="1" presStyleCnt="5"/>
      <dgm:spPr/>
    </dgm:pt>
    <dgm:pt modelId="{21625018-754D-1A42-A604-36BD9639BB0A}" type="pres">
      <dgm:prSet presAssocID="{3A166174-0D38-4C68-8C77-49DECDF2AF88}" presName="text" presStyleLbl="fgAcc0" presStyleIdx="1" presStyleCnt="5" custScaleX="142746" custScaleY="153089" custLinFactX="66372" custLinFactNeighborX="100000" custLinFactNeighborY="-91332">
        <dgm:presLayoutVars>
          <dgm:chPref val="3"/>
        </dgm:presLayoutVars>
      </dgm:prSet>
      <dgm:spPr/>
    </dgm:pt>
    <dgm:pt modelId="{B7E9E7D1-53E2-9946-9464-66D5F63C9D23}" type="pres">
      <dgm:prSet presAssocID="{3A166174-0D38-4C68-8C77-49DECDF2AF88}" presName="hierChild2" presStyleCnt="0"/>
      <dgm:spPr/>
    </dgm:pt>
    <dgm:pt modelId="{447E14D6-41DA-FE43-B09F-340037AC3E04}" type="pres">
      <dgm:prSet presAssocID="{F1B8CE34-A698-4777-B312-D58E6CF48FD9}" presName="hierRoot1" presStyleCnt="0"/>
      <dgm:spPr/>
    </dgm:pt>
    <dgm:pt modelId="{EF91CFD2-4C57-954F-859C-913DB4E8AEAA}" type="pres">
      <dgm:prSet presAssocID="{F1B8CE34-A698-4777-B312-D58E6CF48FD9}" presName="composite" presStyleCnt="0"/>
      <dgm:spPr/>
    </dgm:pt>
    <dgm:pt modelId="{D1893D06-6A95-274C-85A2-0172CFE780B4}" type="pres">
      <dgm:prSet presAssocID="{F1B8CE34-A698-4777-B312-D58E6CF48FD9}" presName="background" presStyleLbl="node0" presStyleIdx="2" presStyleCnt="5"/>
      <dgm:spPr/>
    </dgm:pt>
    <dgm:pt modelId="{8FB60926-31D3-344B-8F61-5D231E8C1367}" type="pres">
      <dgm:prSet presAssocID="{F1B8CE34-A698-4777-B312-D58E6CF48FD9}" presName="text" presStyleLbl="fgAcc0" presStyleIdx="2" presStyleCnt="5" custScaleX="142746" custScaleY="153089" custLinFactX="-2201" custLinFactY="42057" custLinFactNeighborX="-100000" custLinFactNeighborY="100000">
        <dgm:presLayoutVars>
          <dgm:chPref val="3"/>
        </dgm:presLayoutVars>
      </dgm:prSet>
      <dgm:spPr/>
    </dgm:pt>
    <dgm:pt modelId="{79CE3CE0-4B58-2941-AF38-23DCCB668DDF}" type="pres">
      <dgm:prSet presAssocID="{F1B8CE34-A698-4777-B312-D58E6CF48FD9}" presName="hierChild2" presStyleCnt="0"/>
      <dgm:spPr/>
    </dgm:pt>
    <dgm:pt modelId="{D72A3180-15DB-6C40-8353-50FDCA0DB810}" type="pres">
      <dgm:prSet presAssocID="{E478977F-1C53-4C65-940D-F326EA8346BC}" presName="hierRoot1" presStyleCnt="0"/>
      <dgm:spPr/>
    </dgm:pt>
    <dgm:pt modelId="{7C53E20D-BCE8-3E46-B138-87DCAAABFF3B}" type="pres">
      <dgm:prSet presAssocID="{E478977F-1C53-4C65-940D-F326EA8346BC}" presName="composite" presStyleCnt="0"/>
      <dgm:spPr/>
    </dgm:pt>
    <dgm:pt modelId="{FD3B5FF1-609E-8B4A-8247-4DB770BA4CBC}" type="pres">
      <dgm:prSet presAssocID="{E478977F-1C53-4C65-940D-F326EA8346BC}" presName="background" presStyleLbl="node0" presStyleIdx="3" presStyleCnt="5"/>
      <dgm:spPr/>
    </dgm:pt>
    <dgm:pt modelId="{608ACD47-8C01-4745-95F5-039DACA49EAD}" type="pres">
      <dgm:prSet presAssocID="{E478977F-1C53-4C65-940D-F326EA8346BC}" presName="text" presStyleLbl="fgAcc0" presStyleIdx="3" presStyleCnt="5" custScaleX="142746" custScaleY="153089" custLinFactY="42057" custLinFactNeighborX="-32136" custLinFactNeighborY="100000">
        <dgm:presLayoutVars>
          <dgm:chPref val="3"/>
        </dgm:presLayoutVars>
      </dgm:prSet>
      <dgm:spPr/>
    </dgm:pt>
    <dgm:pt modelId="{3243FD8C-6618-944D-B3E8-DCDB9404A9C8}" type="pres">
      <dgm:prSet presAssocID="{E478977F-1C53-4C65-940D-F326EA8346BC}" presName="hierChild2" presStyleCnt="0"/>
      <dgm:spPr/>
    </dgm:pt>
    <dgm:pt modelId="{34DFA2D2-CFD4-E943-932D-F1357EE3DDD4}" type="pres">
      <dgm:prSet presAssocID="{84D7BBB9-28CE-974E-A2A9-10DD506F2E7C}" presName="hierRoot1" presStyleCnt="0"/>
      <dgm:spPr/>
    </dgm:pt>
    <dgm:pt modelId="{00EE8DD6-A09B-FC4B-B2BA-2F40557EFDF4}" type="pres">
      <dgm:prSet presAssocID="{84D7BBB9-28CE-974E-A2A9-10DD506F2E7C}" presName="composite" presStyleCnt="0"/>
      <dgm:spPr/>
    </dgm:pt>
    <dgm:pt modelId="{AE4C7E81-F505-BB47-A3D5-8B758CFC077E}" type="pres">
      <dgm:prSet presAssocID="{84D7BBB9-28CE-974E-A2A9-10DD506F2E7C}" presName="background" presStyleLbl="node0" presStyleIdx="4" presStyleCnt="5"/>
      <dgm:spPr/>
    </dgm:pt>
    <dgm:pt modelId="{7D2CF29D-57EA-A045-B42D-D527054E68F7}" type="pres">
      <dgm:prSet presAssocID="{84D7BBB9-28CE-974E-A2A9-10DD506F2E7C}" presName="text" presStyleLbl="fgAcc0" presStyleIdx="4" presStyleCnt="5" custScaleX="142746" custScaleY="153089" custLinFactNeighborX="-68006" custLinFactNeighborY="-90886">
        <dgm:presLayoutVars>
          <dgm:chPref val="3"/>
        </dgm:presLayoutVars>
      </dgm:prSet>
      <dgm:spPr/>
    </dgm:pt>
    <dgm:pt modelId="{44682D0C-7A4F-9947-B366-0D38332C58DA}" type="pres">
      <dgm:prSet presAssocID="{84D7BBB9-28CE-974E-A2A9-10DD506F2E7C}" presName="hierChild2" presStyleCnt="0"/>
      <dgm:spPr/>
    </dgm:pt>
  </dgm:ptLst>
  <dgm:cxnLst>
    <dgm:cxn modelId="{4C3A3117-0056-424C-9604-19C4DF96DE9B}" type="presOf" srcId="{F1B8CE34-A698-4777-B312-D58E6CF48FD9}" destId="{8FB60926-31D3-344B-8F61-5D231E8C1367}" srcOrd="0" destOrd="0" presId="urn:microsoft.com/office/officeart/2005/8/layout/hierarchy1"/>
    <dgm:cxn modelId="{2758B02B-BBCF-3E42-B1A8-8D9B7C526655}" type="presOf" srcId="{84D7BBB9-28CE-974E-A2A9-10DD506F2E7C}" destId="{7D2CF29D-57EA-A045-B42D-D527054E68F7}" srcOrd="0" destOrd="0" presId="urn:microsoft.com/office/officeart/2005/8/layout/hierarchy1"/>
    <dgm:cxn modelId="{6964253E-FE53-4B6F-A9DD-21ACC39571ED}" srcId="{A0DFB81C-E8B8-44A3-A8FB-6BFB335A8B84}" destId="{E478977F-1C53-4C65-940D-F326EA8346BC}" srcOrd="3" destOrd="0" parTransId="{3E1562AF-485B-4DDC-B247-339F5246B374}" sibTransId="{B4EB0C88-0A13-4E58-9C74-CE3A52CBDDBB}"/>
    <dgm:cxn modelId="{4499C45E-F8AB-4724-A6B7-22B54507518E}" srcId="{A0DFB81C-E8B8-44A3-A8FB-6BFB335A8B84}" destId="{6F12F200-D981-443F-98D3-A438B7E72795}" srcOrd="0" destOrd="0" parTransId="{F40CDACF-4101-4776-91D2-1F9570B8D631}" sibTransId="{BF354662-3900-4006-9A5A-8F73747CE379}"/>
    <dgm:cxn modelId="{7612264F-4A3A-E347-864F-ABB24F3EAA84}" srcId="{A0DFB81C-E8B8-44A3-A8FB-6BFB335A8B84}" destId="{84D7BBB9-28CE-974E-A2A9-10DD506F2E7C}" srcOrd="4" destOrd="0" parTransId="{952BEACB-7481-7145-8948-325D1BDF2340}" sibTransId="{E404E272-FC80-5046-BB24-99D7D40691E6}"/>
    <dgm:cxn modelId="{15029A54-291E-4E1C-B465-1D574832FD96}" srcId="{A0DFB81C-E8B8-44A3-A8FB-6BFB335A8B84}" destId="{3A166174-0D38-4C68-8C77-49DECDF2AF88}" srcOrd="1" destOrd="0" parTransId="{613CA7E1-42EF-4244-8291-7DC768AA12E8}" sibTransId="{C2DAA502-8B7D-493F-84FC-24EDF26C685F}"/>
    <dgm:cxn modelId="{0976ED98-7B82-FE44-A816-207C96434F10}" type="presOf" srcId="{3A166174-0D38-4C68-8C77-49DECDF2AF88}" destId="{21625018-754D-1A42-A604-36BD9639BB0A}" srcOrd="0" destOrd="0" presId="urn:microsoft.com/office/officeart/2005/8/layout/hierarchy1"/>
    <dgm:cxn modelId="{BB589CB2-5855-7944-AADF-8DAC03494731}" type="presOf" srcId="{6F12F200-D981-443F-98D3-A438B7E72795}" destId="{1777FCD8-272E-C84F-A4F1-7A2FB95B25F0}" srcOrd="0" destOrd="0" presId="urn:microsoft.com/office/officeart/2005/8/layout/hierarchy1"/>
    <dgm:cxn modelId="{326843C8-9A1F-AF4E-A2D5-A689C71F22BE}" type="presOf" srcId="{E478977F-1C53-4C65-940D-F326EA8346BC}" destId="{608ACD47-8C01-4745-95F5-039DACA49EAD}" srcOrd="0" destOrd="0" presId="urn:microsoft.com/office/officeart/2005/8/layout/hierarchy1"/>
    <dgm:cxn modelId="{FD1E15DB-F21E-4202-9F2E-6F6332E5C65C}" srcId="{A0DFB81C-E8B8-44A3-A8FB-6BFB335A8B84}" destId="{F1B8CE34-A698-4777-B312-D58E6CF48FD9}" srcOrd="2" destOrd="0" parTransId="{BCE623A0-4160-49DC-A1D1-A5D10BF9FA43}" sibTransId="{30A570C7-132C-4E7C-841C-8CC057C0AF4F}"/>
    <dgm:cxn modelId="{08C731E4-000F-EF43-B50E-58CB69659C6E}" type="presOf" srcId="{A0DFB81C-E8B8-44A3-A8FB-6BFB335A8B84}" destId="{AC13C5CD-7871-CB4E-AC06-1DA85E67F3F9}" srcOrd="0" destOrd="0" presId="urn:microsoft.com/office/officeart/2005/8/layout/hierarchy1"/>
    <dgm:cxn modelId="{D009EE02-BD8C-8A48-804B-12DD3BBABBF8}" type="presParOf" srcId="{AC13C5CD-7871-CB4E-AC06-1DA85E67F3F9}" destId="{27946F0D-E12C-3941-84A7-06630795E374}" srcOrd="0" destOrd="0" presId="urn:microsoft.com/office/officeart/2005/8/layout/hierarchy1"/>
    <dgm:cxn modelId="{B726ED2D-795C-AC4A-9204-8FDE23C4E28C}" type="presParOf" srcId="{27946F0D-E12C-3941-84A7-06630795E374}" destId="{D39DB47D-0CD8-524F-8259-E96508332963}" srcOrd="0" destOrd="0" presId="urn:microsoft.com/office/officeart/2005/8/layout/hierarchy1"/>
    <dgm:cxn modelId="{D63BC917-F51F-A142-A168-D6D4F777B63B}" type="presParOf" srcId="{D39DB47D-0CD8-524F-8259-E96508332963}" destId="{9F4921DC-69ED-2D47-9724-5FD408DA4E5E}" srcOrd="0" destOrd="0" presId="urn:microsoft.com/office/officeart/2005/8/layout/hierarchy1"/>
    <dgm:cxn modelId="{8909496E-740E-0E47-A047-68FDB8305B97}" type="presParOf" srcId="{D39DB47D-0CD8-524F-8259-E96508332963}" destId="{1777FCD8-272E-C84F-A4F1-7A2FB95B25F0}" srcOrd="1" destOrd="0" presId="urn:microsoft.com/office/officeart/2005/8/layout/hierarchy1"/>
    <dgm:cxn modelId="{FEF43217-6533-514C-BA37-C0CA49DCA33C}" type="presParOf" srcId="{27946F0D-E12C-3941-84A7-06630795E374}" destId="{DB00FD4A-F1E5-C740-9BE8-88E0850DA717}" srcOrd="1" destOrd="0" presId="urn:microsoft.com/office/officeart/2005/8/layout/hierarchy1"/>
    <dgm:cxn modelId="{E13878AE-1C0A-9647-A731-884DD81A3D5D}" type="presParOf" srcId="{AC13C5CD-7871-CB4E-AC06-1DA85E67F3F9}" destId="{6C3EBF6C-358F-334E-8DC9-BD0E2F2E7DEF}" srcOrd="1" destOrd="0" presId="urn:microsoft.com/office/officeart/2005/8/layout/hierarchy1"/>
    <dgm:cxn modelId="{A26B1317-A16D-2D46-B7FE-48820B70450D}" type="presParOf" srcId="{6C3EBF6C-358F-334E-8DC9-BD0E2F2E7DEF}" destId="{8EB6A3CE-5E58-624A-A2DE-6C0DD00FCEEF}" srcOrd="0" destOrd="0" presId="urn:microsoft.com/office/officeart/2005/8/layout/hierarchy1"/>
    <dgm:cxn modelId="{3DE033E9-095D-9347-AB25-2CFA41279962}" type="presParOf" srcId="{8EB6A3CE-5E58-624A-A2DE-6C0DD00FCEEF}" destId="{A8863477-C4A2-A64B-AF3E-F3281B5CAD9C}" srcOrd="0" destOrd="0" presId="urn:microsoft.com/office/officeart/2005/8/layout/hierarchy1"/>
    <dgm:cxn modelId="{0C0F0E57-BBB7-0B4F-8523-2528D6B4BBB3}" type="presParOf" srcId="{8EB6A3CE-5E58-624A-A2DE-6C0DD00FCEEF}" destId="{21625018-754D-1A42-A604-36BD9639BB0A}" srcOrd="1" destOrd="0" presId="urn:microsoft.com/office/officeart/2005/8/layout/hierarchy1"/>
    <dgm:cxn modelId="{6BEAF0F3-FC3C-3642-81FA-F991C27098AC}" type="presParOf" srcId="{6C3EBF6C-358F-334E-8DC9-BD0E2F2E7DEF}" destId="{B7E9E7D1-53E2-9946-9464-66D5F63C9D23}" srcOrd="1" destOrd="0" presId="urn:microsoft.com/office/officeart/2005/8/layout/hierarchy1"/>
    <dgm:cxn modelId="{4D50DDF9-1056-424D-9051-A91182F3E5B5}" type="presParOf" srcId="{AC13C5CD-7871-CB4E-AC06-1DA85E67F3F9}" destId="{447E14D6-41DA-FE43-B09F-340037AC3E04}" srcOrd="2" destOrd="0" presId="urn:microsoft.com/office/officeart/2005/8/layout/hierarchy1"/>
    <dgm:cxn modelId="{8B64162F-6F52-0C41-AD27-7CE393DF14F1}" type="presParOf" srcId="{447E14D6-41DA-FE43-B09F-340037AC3E04}" destId="{EF91CFD2-4C57-954F-859C-913DB4E8AEAA}" srcOrd="0" destOrd="0" presId="urn:microsoft.com/office/officeart/2005/8/layout/hierarchy1"/>
    <dgm:cxn modelId="{6F2FF797-DA76-9E40-AB62-D74E77E0C2E0}" type="presParOf" srcId="{EF91CFD2-4C57-954F-859C-913DB4E8AEAA}" destId="{D1893D06-6A95-274C-85A2-0172CFE780B4}" srcOrd="0" destOrd="0" presId="urn:microsoft.com/office/officeart/2005/8/layout/hierarchy1"/>
    <dgm:cxn modelId="{A7637036-446B-A541-AF90-7C730D15E527}" type="presParOf" srcId="{EF91CFD2-4C57-954F-859C-913DB4E8AEAA}" destId="{8FB60926-31D3-344B-8F61-5D231E8C1367}" srcOrd="1" destOrd="0" presId="urn:microsoft.com/office/officeart/2005/8/layout/hierarchy1"/>
    <dgm:cxn modelId="{849582C1-6167-EB4D-92ED-5A80DC8AB923}" type="presParOf" srcId="{447E14D6-41DA-FE43-B09F-340037AC3E04}" destId="{79CE3CE0-4B58-2941-AF38-23DCCB668DDF}" srcOrd="1" destOrd="0" presId="urn:microsoft.com/office/officeart/2005/8/layout/hierarchy1"/>
    <dgm:cxn modelId="{9ADADAA1-01E2-524F-BE5A-C97B2C445CA5}" type="presParOf" srcId="{AC13C5CD-7871-CB4E-AC06-1DA85E67F3F9}" destId="{D72A3180-15DB-6C40-8353-50FDCA0DB810}" srcOrd="3" destOrd="0" presId="urn:microsoft.com/office/officeart/2005/8/layout/hierarchy1"/>
    <dgm:cxn modelId="{7DE272A2-C8BE-DE41-9A40-8ADB130C0E88}" type="presParOf" srcId="{D72A3180-15DB-6C40-8353-50FDCA0DB810}" destId="{7C53E20D-BCE8-3E46-B138-87DCAAABFF3B}" srcOrd="0" destOrd="0" presId="urn:microsoft.com/office/officeart/2005/8/layout/hierarchy1"/>
    <dgm:cxn modelId="{85A0729B-0535-F44F-931D-A93B2D0651F1}" type="presParOf" srcId="{7C53E20D-BCE8-3E46-B138-87DCAAABFF3B}" destId="{FD3B5FF1-609E-8B4A-8247-4DB770BA4CBC}" srcOrd="0" destOrd="0" presId="urn:microsoft.com/office/officeart/2005/8/layout/hierarchy1"/>
    <dgm:cxn modelId="{D034E70B-3251-E749-B789-68D785D94CCE}" type="presParOf" srcId="{7C53E20D-BCE8-3E46-B138-87DCAAABFF3B}" destId="{608ACD47-8C01-4745-95F5-039DACA49EAD}" srcOrd="1" destOrd="0" presId="urn:microsoft.com/office/officeart/2005/8/layout/hierarchy1"/>
    <dgm:cxn modelId="{74782B57-36C8-BD4D-B8F2-DD0886DBFF08}" type="presParOf" srcId="{D72A3180-15DB-6C40-8353-50FDCA0DB810}" destId="{3243FD8C-6618-944D-B3E8-DCDB9404A9C8}" srcOrd="1" destOrd="0" presId="urn:microsoft.com/office/officeart/2005/8/layout/hierarchy1"/>
    <dgm:cxn modelId="{15B30929-AC7B-FA4E-AFF0-7BC66EB6739C}" type="presParOf" srcId="{AC13C5CD-7871-CB4E-AC06-1DA85E67F3F9}" destId="{34DFA2D2-CFD4-E943-932D-F1357EE3DDD4}" srcOrd="4" destOrd="0" presId="urn:microsoft.com/office/officeart/2005/8/layout/hierarchy1"/>
    <dgm:cxn modelId="{702E26BE-2D84-8241-8CED-1AFF69BF73AA}" type="presParOf" srcId="{34DFA2D2-CFD4-E943-932D-F1357EE3DDD4}" destId="{00EE8DD6-A09B-FC4B-B2BA-2F40557EFDF4}" srcOrd="0" destOrd="0" presId="urn:microsoft.com/office/officeart/2005/8/layout/hierarchy1"/>
    <dgm:cxn modelId="{1809E8D4-B461-DB47-8DB8-3B115B220897}" type="presParOf" srcId="{00EE8DD6-A09B-FC4B-B2BA-2F40557EFDF4}" destId="{AE4C7E81-F505-BB47-A3D5-8B758CFC077E}" srcOrd="0" destOrd="0" presId="urn:microsoft.com/office/officeart/2005/8/layout/hierarchy1"/>
    <dgm:cxn modelId="{51B54511-62F2-194C-B10C-FB9A616F5E6A}" type="presParOf" srcId="{00EE8DD6-A09B-FC4B-B2BA-2F40557EFDF4}" destId="{7D2CF29D-57EA-A045-B42D-D527054E68F7}" srcOrd="1" destOrd="0" presId="urn:microsoft.com/office/officeart/2005/8/layout/hierarchy1"/>
    <dgm:cxn modelId="{E52BE1C4-99E9-364B-A843-A7C5AB82EF67}" type="presParOf" srcId="{34DFA2D2-CFD4-E943-932D-F1357EE3DDD4}" destId="{44682D0C-7A4F-9947-B366-0D38332C58D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AFB4B7-3106-4B26-A42B-50BA1788B2F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07E7D2-9B1D-4B8F-B7AF-4D3D1862DB03}">
      <dgm:prSet/>
      <dgm:spPr/>
      <dgm:t>
        <a:bodyPr/>
        <a:lstStyle/>
        <a:p>
          <a:r>
            <a:rPr lang="en-US" b="1" dirty="0"/>
            <a:t>Outcome One: </a:t>
          </a:r>
        </a:p>
        <a:p>
          <a:r>
            <a:rPr lang="en-US" dirty="0"/>
            <a:t>Rate of Spiritual Care Professional Referral</a:t>
          </a:r>
        </a:p>
      </dgm:t>
    </dgm:pt>
    <dgm:pt modelId="{E975FDAD-8A2F-4773-8BA5-6FF25A6BA963}" type="parTrans" cxnId="{0FB7C346-0725-4A57-8323-696DFF1BC8D0}">
      <dgm:prSet/>
      <dgm:spPr/>
      <dgm:t>
        <a:bodyPr/>
        <a:lstStyle/>
        <a:p>
          <a:endParaRPr lang="en-US"/>
        </a:p>
      </dgm:t>
    </dgm:pt>
    <dgm:pt modelId="{DA65AF12-E059-48A3-AAE8-193D76EEDA7B}" type="sibTrans" cxnId="{0FB7C346-0725-4A57-8323-696DFF1BC8D0}">
      <dgm:prSet/>
      <dgm:spPr/>
      <dgm:t>
        <a:bodyPr/>
        <a:lstStyle/>
        <a:p>
          <a:endParaRPr lang="en-US"/>
        </a:p>
      </dgm:t>
    </dgm:pt>
    <dgm:pt modelId="{CCA539C4-3AFD-4C13-93BF-9EB825F89278}">
      <dgm:prSet/>
      <dgm:spPr/>
      <dgm:t>
        <a:bodyPr/>
        <a:lstStyle/>
        <a:p>
          <a:r>
            <a:rPr lang="en-US" b="1" dirty="0"/>
            <a:t>Outcome Two: </a:t>
          </a:r>
        </a:p>
        <a:p>
          <a:r>
            <a:rPr lang="en-US" dirty="0"/>
            <a:t>Rate of Spiritual Assessments by the Nurse Practitioner</a:t>
          </a:r>
        </a:p>
      </dgm:t>
    </dgm:pt>
    <dgm:pt modelId="{253D0D9A-8C9A-49EF-9F66-B75BD4545AE2}" type="parTrans" cxnId="{BDBB4402-8619-4BDC-9597-160AB2268360}">
      <dgm:prSet/>
      <dgm:spPr/>
      <dgm:t>
        <a:bodyPr/>
        <a:lstStyle/>
        <a:p>
          <a:endParaRPr lang="en-US"/>
        </a:p>
      </dgm:t>
    </dgm:pt>
    <dgm:pt modelId="{55E32792-9044-4E32-AF5E-2B6C3B7A7BB0}" type="sibTrans" cxnId="{BDBB4402-8619-4BDC-9597-160AB2268360}">
      <dgm:prSet/>
      <dgm:spPr/>
      <dgm:t>
        <a:bodyPr/>
        <a:lstStyle/>
        <a:p>
          <a:endParaRPr lang="en-US"/>
        </a:p>
      </dgm:t>
    </dgm:pt>
    <dgm:pt modelId="{040C0729-95EC-495B-9DBA-D53313FF7F86}">
      <dgm:prSet/>
      <dgm:spPr/>
      <dgm:t>
        <a:bodyPr/>
        <a:lstStyle/>
        <a:p>
          <a:r>
            <a:rPr lang="en-US" b="1" dirty="0"/>
            <a:t>Outcome Three:</a:t>
          </a:r>
        </a:p>
        <a:p>
          <a:r>
            <a:rPr lang="en-US" dirty="0"/>
            <a:t> Changes in Spiritual Care Competence Scale</a:t>
          </a:r>
        </a:p>
      </dgm:t>
    </dgm:pt>
    <dgm:pt modelId="{0A778AE9-7C39-4A36-BB8A-F180816AC411}" type="parTrans" cxnId="{6D4DB8E3-C7D4-4F87-ABB1-75D6A6F59903}">
      <dgm:prSet/>
      <dgm:spPr/>
      <dgm:t>
        <a:bodyPr/>
        <a:lstStyle/>
        <a:p>
          <a:endParaRPr lang="en-US"/>
        </a:p>
      </dgm:t>
    </dgm:pt>
    <dgm:pt modelId="{6A96EAD4-AFE7-4DA7-9B84-0E8F4EBD68CA}" type="sibTrans" cxnId="{6D4DB8E3-C7D4-4F87-ABB1-75D6A6F59903}">
      <dgm:prSet/>
      <dgm:spPr/>
      <dgm:t>
        <a:bodyPr/>
        <a:lstStyle/>
        <a:p>
          <a:endParaRPr lang="en-US"/>
        </a:p>
      </dgm:t>
    </dgm:pt>
    <dgm:pt modelId="{9D91823D-A687-4F65-A9DC-B9E5570DE1BF}">
      <dgm:prSet/>
      <dgm:spPr/>
      <dgm:t>
        <a:bodyPr/>
        <a:lstStyle/>
        <a:p>
          <a:r>
            <a:rPr lang="en-US" b="1" dirty="0"/>
            <a:t>Outcome Four: </a:t>
          </a:r>
          <a:r>
            <a:rPr lang="en-US" dirty="0"/>
            <a:t>Changes in Patient reports levels of Anxiety and Well-being</a:t>
          </a:r>
        </a:p>
      </dgm:t>
    </dgm:pt>
    <dgm:pt modelId="{73A26860-B172-47C3-9EC8-2CE93424D88B}" type="parTrans" cxnId="{21B64809-350B-444F-A6FD-42CEE13A3BE5}">
      <dgm:prSet/>
      <dgm:spPr/>
      <dgm:t>
        <a:bodyPr/>
        <a:lstStyle/>
        <a:p>
          <a:endParaRPr lang="en-US"/>
        </a:p>
      </dgm:t>
    </dgm:pt>
    <dgm:pt modelId="{F7D4C3AE-0605-49A4-9C64-0FA0F1230563}" type="sibTrans" cxnId="{21B64809-350B-444F-A6FD-42CEE13A3BE5}">
      <dgm:prSet/>
      <dgm:spPr/>
      <dgm:t>
        <a:bodyPr/>
        <a:lstStyle/>
        <a:p>
          <a:endParaRPr lang="en-US"/>
        </a:p>
      </dgm:t>
    </dgm:pt>
    <dgm:pt modelId="{74F20A89-C908-134E-A7E7-C2AC0B92FC4F}" type="pres">
      <dgm:prSet presAssocID="{37AFB4B7-3106-4B26-A42B-50BA1788B2F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241F4A5-93E2-1E4C-A269-55A1E76053E4}" type="pres">
      <dgm:prSet presAssocID="{CD07E7D2-9B1D-4B8F-B7AF-4D3D1862DB03}" presName="hierRoot1" presStyleCnt="0"/>
      <dgm:spPr/>
    </dgm:pt>
    <dgm:pt modelId="{08679E08-0734-1A43-9FF6-4A050D8BA6D8}" type="pres">
      <dgm:prSet presAssocID="{CD07E7D2-9B1D-4B8F-B7AF-4D3D1862DB03}" presName="composite" presStyleCnt="0"/>
      <dgm:spPr/>
    </dgm:pt>
    <dgm:pt modelId="{BF532B8A-D178-AF4A-9F5B-65CEDA2F95FB}" type="pres">
      <dgm:prSet presAssocID="{CD07E7D2-9B1D-4B8F-B7AF-4D3D1862DB03}" presName="background" presStyleLbl="node0" presStyleIdx="0" presStyleCnt="4"/>
      <dgm:spPr/>
    </dgm:pt>
    <dgm:pt modelId="{AF31336D-FFE3-4E41-8D81-1B925BA5FB02}" type="pres">
      <dgm:prSet presAssocID="{CD07E7D2-9B1D-4B8F-B7AF-4D3D1862DB03}" presName="text" presStyleLbl="fgAcc0" presStyleIdx="0" presStyleCnt="4">
        <dgm:presLayoutVars>
          <dgm:chPref val="3"/>
        </dgm:presLayoutVars>
      </dgm:prSet>
      <dgm:spPr/>
    </dgm:pt>
    <dgm:pt modelId="{A6052411-29E2-F345-8258-060697C1F863}" type="pres">
      <dgm:prSet presAssocID="{CD07E7D2-9B1D-4B8F-B7AF-4D3D1862DB03}" presName="hierChild2" presStyleCnt="0"/>
      <dgm:spPr/>
    </dgm:pt>
    <dgm:pt modelId="{F369DAAB-0BE4-8E47-8290-20207CA821F8}" type="pres">
      <dgm:prSet presAssocID="{CCA539C4-3AFD-4C13-93BF-9EB825F89278}" presName="hierRoot1" presStyleCnt="0"/>
      <dgm:spPr/>
    </dgm:pt>
    <dgm:pt modelId="{32300F7F-9725-2A42-BD1F-ED4D168E2084}" type="pres">
      <dgm:prSet presAssocID="{CCA539C4-3AFD-4C13-93BF-9EB825F89278}" presName="composite" presStyleCnt="0"/>
      <dgm:spPr/>
    </dgm:pt>
    <dgm:pt modelId="{3ECDF752-3D3D-B043-975B-054A09F4AAD1}" type="pres">
      <dgm:prSet presAssocID="{CCA539C4-3AFD-4C13-93BF-9EB825F89278}" presName="background" presStyleLbl="node0" presStyleIdx="1" presStyleCnt="4"/>
      <dgm:spPr/>
    </dgm:pt>
    <dgm:pt modelId="{9F0AF269-0302-934C-AF1C-6F0E345E93E5}" type="pres">
      <dgm:prSet presAssocID="{CCA539C4-3AFD-4C13-93BF-9EB825F89278}" presName="text" presStyleLbl="fgAcc0" presStyleIdx="1" presStyleCnt="4">
        <dgm:presLayoutVars>
          <dgm:chPref val="3"/>
        </dgm:presLayoutVars>
      </dgm:prSet>
      <dgm:spPr/>
    </dgm:pt>
    <dgm:pt modelId="{910DD8C0-CB43-794C-8F94-5C2570625B8F}" type="pres">
      <dgm:prSet presAssocID="{CCA539C4-3AFD-4C13-93BF-9EB825F89278}" presName="hierChild2" presStyleCnt="0"/>
      <dgm:spPr/>
    </dgm:pt>
    <dgm:pt modelId="{CBCFE938-B170-2047-900B-636F977AC877}" type="pres">
      <dgm:prSet presAssocID="{040C0729-95EC-495B-9DBA-D53313FF7F86}" presName="hierRoot1" presStyleCnt="0"/>
      <dgm:spPr/>
    </dgm:pt>
    <dgm:pt modelId="{7ED0A691-4552-9B47-AB90-5455A5BB5AE5}" type="pres">
      <dgm:prSet presAssocID="{040C0729-95EC-495B-9DBA-D53313FF7F86}" presName="composite" presStyleCnt="0"/>
      <dgm:spPr/>
    </dgm:pt>
    <dgm:pt modelId="{8690A78F-93AA-1642-A5CC-5EEF2FBB3A25}" type="pres">
      <dgm:prSet presAssocID="{040C0729-95EC-495B-9DBA-D53313FF7F86}" presName="background" presStyleLbl="node0" presStyleIdx="2" presStyleCnt="4"/>
      <dgm:spPr/>
    </dgm:pt>
    <dgm:pt modelId="{D9969165-6887-A44B-92FA-4111BBEF7330}" type="pres">
      <dgm:prSet presAssocID="{040C0729-95EC-495B-9DBA-D53313FF7F86}" presName="text" presStyleLbl="fgAcc0" presStyleIdx="2" presStyleCnt="4">
        <dgm:presLayoutVars>
          <dgm:chPref val="3"/>
        </dgm:presLayoutVars>
      </dgm:prSet>
      <dgm:spPr/>
    </dgm:pt>
    <dgm:pt modelId="{474BE8E9-B604-A74B-B3F8-DCA3804CA73E}" type="pres">
      <dgm:prSet presAssocID="{040C0729-95EC-495B-9DBA-D53313FF7F86}" presName="hierChild2" presStyleCnt="0"/>
      <dgm:spPr/>
    </dgm:pt>
    <dgm:pt modelId="{0537DC16-031B-C749-82FC-395863166108}" type="pres">
      <dgm:prSet presAssocID="{9D91823D-A687-4F65-A9DC-B9E5570DE1BF}" presName="hierRoot1" presStyleCnt="0"/>
      <dgm:spPr/>
    </dgm:pt>
    <dgm:pt modelId="{61B1ED13-5B80-4544-8861-5ECAD0458FED}" type="pres">
      <dgm:prSet presAssocID="{9D91823D-A687-4F65-A9DC-B9E5570DE1BF}" presName="composite" presStyleCnt="0"/>
      <dgm:spPr/>
    </dgm:pt>
    <dgm:pt modelId="{9588799C-BB7F-564C-8466-55640C853791}" type="pres">
      <dgm:prSet presAssocID="{9D91823D-A687-4F65-A9DC-B9E5570DE1BF}" presName="background" presStyleLbl="node0" presStyleIdx="3" presStyleCnt="4"/>
      <dgm:spPr/>
    </dgm:pt>
    <dgm:pt modelId="{1694FF6C-DB49-6046-B6AC-8143DF15A61B}" type="pres">
      <dgm:prSet presAssocID="{9D91823D-A687-4F65-A9DC-B9E5570DE1BF}" presName="text" presStyleLbl="fgAcc0" presStyleIdx="3" presStyleCnt="4">
        <dgm:presLayoutVars>
          <dgm:chPref val="3"/>
        </dgm:presLayoutVars>
      </dgm:prSet>
      <dgm:spPr/>
    </dgm:pt>
    <dgm:pt modelId="{9B67C406-1F8E-E046-9360-B8B17FD03CB6}" type="pres">
      <dgm:prSet presAssocID="{9D91823D-A687-4F65-A9DC-B9E5570DE1BF}" presName="hierChild2" presStyleCnt="0"/>
      <dgm:spPr/>
    </dgm:pt>
  </dgm:ptLst>
  <dgm:cxnLst>
    <dgm:cxn modelId="{BDBB4402-8619-4BDC-9597-160AB2268360}" srcId="{37AFB4B7-3106-4B26-A42B-50BA1788B2F3}" destId="{CCA539C4-3AFD-4C13-93BF-9EB825F89278}" srcOrd="1" destOrd="0" parTransId="{253D0D9A-8C9A-49EF-9F66-B75BD4545AE2}" sibTransId="{55E32792-9044-4E32-AF5E-2B6C3B7A7BB0}"/>
    <dgm:cxn modelId="{21B64809-350B-444F-A6FD-42CEE13A3BE5}" srcId="{37AFB4B7-3106-4B26-A42B-50BA1788B2F3}" destId="{9D91823D-A687-4F65-A9DC-B9E5570DE1BF}" srcOrd="3" destOrd="0" parTransId="{73A26860-B172-47C3-9EC8-2CE93424D88B}" sibTransId="{F7D4C3AE-0605-49A4-9C64-0FA0F1230563}"/>
    <dgm:cxn modelId="{8B17BA60-34E1-AE4D-9A17-1D0C739D6251}" type="presOf" srcId="{CD07E7D2-9B1D-4B8F-B7AF-4D3D1862DB03}" destId="{AF31336D-FFE3-4E41-8D81-1B925BA5FB02}" srcOrd="0" destOrd="0" presId="urn:microsoft.com/office/officeart/2005/8/layout/hierarchy1"/>
    <dgm:cxn modelId="{0FB7C346-0725-4A57-8323-696DFF1BC8D0}" srcId="{37AFB4B7-3106-4B26-A42B-50BA1788B2F3}" destId="{CD07E7D2-9B1D-4B8F-B7AF-4D3D1862DB03}" srcOrd="0" destOrd="0" parTransId="{E975FDAD-8A2F-4773-8BA5-6FF25A6BA963}" sibTransId="{DA65AF12-E059-48A3-AAE8-193D76EEDA7B}"/>
    <dgm:cxn modelId="{3F93646F-83A3-F343-8E8F-A691B97CFC99}" type="presOf" srcId="{CCA539C4-3AFD-4C13-93BF-9EB825F89278}" destId="{9F0AF269-0302-934C-AF1C-6F0E345E93E5}" srcOrd="0" destOrd="0" presId="urn:microsoft.com/office/officeart/2005/8/layout/hierarchy1"/>
    <dgm:cxn modelId="{5BCF9C5A-B9D8-6240-80AB-3B0FFEDADD1D}" type="presOf" srcId="{9D91823D-A687-4F65-A9DC-B9E5570DE1BF}" destId="{1694FF6C-DB49-6046-B6AC-8143DF15A61B}" srcOrd="0" destOrd="0" presId="urn:microsoft.com/office/officeart/2005/8/layout/hierarchy1"/>
    <dgm:cxn modelId="{E499868F-6026-8549-B843-F55434A20296}" type="presOf" srcId="{37AFB4B7-3106-4B26-A42B-50BA1788B2F3}" destId="{74F20A89-C908-134E-A7E7-C2AC0B92FC4F}" srcOrd="0" destOrd="0" presId="urn:microsoft.com/office/officeart/2005/8/layout/hierarchy1"/>
    <dgm:cxn modelId="{D68564A1-A1E9-5E48-A855-CF9E6CFFCBE5}" type="presOf" srcId="{040C0729-95EC-495B-9DBA-D53313FF7F86}" destId="{D9969165-6887-A44B-92FA-4111BBEF7330}" srcOrd="0" destOrd="0" presId="urn:microsoft.com/office/officeart/2005/8/layout/hierarchy1"/>
    <dgm:cxn modelId="{6D4DB8E3-C7D4-4F87-ABB1-75D6A6F59903}" srcId="{37AFB4B7-3106-4B26-A42B-50BA1788B2F3}" destId="{040C0729-95EC-495B-9DBA-D53313FF7F86}" srcOrd="2" destOrd="0" parTransId="{0A778AE9-7C39-4A36-BB8A-F180816AC411}" sibTransId="{6A96EAD4-AFE7-4DA7-9B84-0E8F4EBD68CA}"/>
    <dgm:cxn modelId="{BD43B59D-63E8-264A-80BC-E235A4250ACB}" type="presParOf" srcId="{74F20A89-C908-134E-A7E7-C2AC0B92FC4F}" destId="{2241F4A5-93E2-1E4C-A269-55A1E76053E4}" srcOrd="0" destOrd="0" presId="urn:microsoft.com/office/officeart/2005/8/layout/hierarchy1"/>
    <dgm:cxn modelId="{D77CEAFC-E8D1-0E4B-A588-89D34F88A573}" type="presParOf" srcId="{2241F4A5-93E2-1E4C-A269-55A1E76053E4}" destId="{08679E08-0734-1A43-9FF6-4A050D8BA6D8}" srcOrd="0" destOrd="0" presId="urn:microsoft.com/office/officeart/2005/8/layout/hierarchy1"/>
    <dgm:cxn modelId="{B1C6AC9E-0108-3C4B-8B27-FEF13DC39888}" type="presParOf" srcId="{08679E08-0734-1A43-9FF6-4A050D8BA6D8}" destId="{BF532B8A-D178-AF4A-9F5B-65CEDA2F95FB}" srcOrd="0" destOrd="0" presId="urn:microsoft.com/office/officeart/2005/8/layout/hierarchy1"/>
    <dgm:cxn modelId="{983798A8-2285-C74B-84F4-A8BDA7A78F51}" type="presParOf" srcId="{08679E08-0734-1A43-9FF6-4A050D8BA6D8}" destId="{AF31336D-FFE3-4E41-8D81-1B925BA5FB02}" srcOrd="1" destOrd="0" presId="urn:microsoft.com/office/officeart/2005/8/layout/hierarchy1"/>
    <dgm:cxn modelId="{6E22245C-FAB5-6F49-8730-07577E1000C5}" type="presParOf" srcId="{2241F4A5-93E2-1E4C-A269-55A1E76053E4}" destId="{A6052411-29E2-F345-8258-060697C1F863}" srcOrd="1" destOrd="0" presId="urn:microsoft.com/office/officeart/2005/8/layout/hierarchy1"/>
    <dgm:cxn modelId="{E6EAB551-BD98-7B4C-83D2-C298A93A9D1C}" type="presParOf" srcId="{74F20A89-C908-134E-A7E7-C2AC0B92FC4F}" destId="{F369DAAB-0BE4-8E47-8290-20207CA821F8}" srcOrd="1" destOrd="0" presId="urn:microsoft.com/office/officeart/2005/8/layout/hierarchy1"/>
    <dgm:cxn modelId="{FAE016CC-D843-CF44-8C71-ACF09046D6C7}" type="presParOf" srcId="{F369DAAB-0BE4-8E47-8290-20207CA821F8}" destId="{32300F7F-9725-2A42-BD1F-ED4D168E2084}" srcOrd="0" destOrd="0" presId="urn:microsoft.com/office/officeart/2005/8/layout/hierarchy1"/>
    <dgm:cxn modelId="{E22A5E44-34EB-4548-AC94-BF5A3EDABCED}" type="presParOf" srcId="{32300F7F-9725-2A42-BD1F-ED4D168E2084}" destId="{3ECDF752-3D3D-B043-975B-054A09F4AAD1}" srcOrd="0" destOrd="0" presId="urn:microsoft.com/office/officeart/2005/8/layout/hierarchy1"/>
    <dgm:cxn modelId="{19F0788D-1DCC-D34D-8CBF-3E2D6E7DC424}" type="presParOf" srcId="{32300F7F-9725-2A42-BD1F-ED4D168E2084}" destId="{9F0AF269-0302-934C-AF1C-6F0E345E93E5}" srcOrd="1" destOrd="0" presId="urn:microsoft.com/office/officeart/2005/8/layout/hierarchy1"/>
    <dgm:cxn modelId="{947C3E9F-3B3C-E84B-B1AD-8C0906FE89F5}" type="presParOf" srcId="{F369DAAB-0BE4-8E47-8290-20207CA821F8}" destId="{910DD8C0-CB43-794C-8F94-5C2570625B8F}" srcOrd="1" destOrd="0" presId="urn:microsoft.com/office/officeart/2005/8/layout/hierarchy1"/>
    <dgm:cxn modelId="{26681A60-4575-8945-84CA-5711D3A27A0E}" type="presParOf" srcId="{74F20A89-C908-134E-A7E7-C2AC0B92FC4F}" destId="{CBCFE938-B170-2047-900B-636F977AC877}" srcOrd="2" destOrd="0" presId="urn:microsoft.com/office/officeart/2005/8/layout/hierarchy1"/>
    <dgm:cxn modelId="{8D7F540F-FCA3-AB4C-AABB-ED032D4DF696}" type="presParOf" srcId="{CBCFE938-B170-2047-900B-636F977AC877}" destId="{7ED0A691-4552-9B47-AB90-5455A5BB5AE5}" srcOrd="0" destOrd="0" presId="urn:microsoft.com/office/officeart/2005/8/layout/hierarchy1"/>
    <dgm:cxn modelId="{1ACEE9C4-E839-004D-98E9-E605D93E2820}" type="presParOf" srcId="{7ED0A691-4552-9B47-AB90-5455A5BB5AE5}" destId="{8690A78F-93AA-1642-A5CC-5EEF2FBB3A25}" srcOrd="0" destOrd="0" presId="urn:microsoft.com/office/officeart/2005/8/layout/hierarchy1"/>
    <dgm:cxn modelId="{0D0208D1-93D0-2D49-BDEB-A9A291B72C64}" type="presParOf" srcId="{7ED0A691-4552-9B47-AB90-5455A5BB5AE5}" destId="{D9969165-6887-A44B-92FA-4111BBEF7330}" srcOrd="1" destOrd="0" presId="urn:microsoft.com/office/officeart/2005/8/layout/hierarchy1"/>
    <dgm:cxn modelId="{E63A1C08-8B51-7646-A4EB-637598AEE239}" type="presParOf" srcId="{CBCFE938-B170-2047-900B-636F977AC877}" destId="{474BE8E9-B604-A74B-B3F8-DCA3804CA73E}" srcOrd="1" destOrd="0" presId="urn:microsoft.com/office/officeart/2005/8/layout/hierarchy1"/>
    <dgm:cxn modelId="{01EEF93A-DCBB-C949-B62F-151E2613A251}" type="presParOf" srcId="{74F20A89-C908-134E-A7E7-C2AC0B92FC4F}" destId="{0537DC16-031B-C749-82FC-395863166108}" srcOrd="3" destOrd="0" presId="urn:microsoft.com/office/officeart/2005/8/layout/hierarchy1"/>
    <dgm:cxn modelId="{D7104D10-F0C9-2042-9BF8-77A7AB6F972C}" type="presParOf" srcId="{0537DC16-031B-C749-82FC-395863166108}" destId="{61B1ED13-5B80-4544-8861-5ECAD0458FED}" srcOrd="0" destOrd="0" presId="urn:microsoft.com/office/officeart/2005/8/layout/hierarchy1"/>
    <dgm:cxn modelId="{DA3CD247-A0F2-5847-A71E-1B95E6DD50F2}" type="presParOf" srcId="{61B1ED13-5B80-4544-8861-5ECAD0458FED}" destId="{9588799C-BB7F-564C-8466-55640C853791}" srcOrd="0" destOrd="0" presId="urn:microsoft.com/office/officeart/2005/8/layout/hierarchy1"/>
    <dgm:cxn modelId="{7BC3CDE6-6183-F544-9057-4258D86CEFEC}" type="presParOf" srcId="{61B1ED13-5B80-4544-8861-5ECAD0458FED}" destId="{1694FF6C-DB49-6046-B6AC-8143DF15A61B}" srcOrd="1" destOrd="0" presId="urn:microsoft.com/office/officeart/2005/8/layout/hierarchy1"/>
    <dgm:cxn modelId="{3892B265-1199-7D46-B055-DE0533EE63D6}" type="presParOf" srcId="{0537DC16-031B-C749-82FC-395863166108}" destId="{9B67C406-1F8E-E046-9360-B8B17FD03CB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518586-0612-4F8A-9A50-1E9E0B1E240C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4F2587C-2200-492F-B3DB-7D76DF1B89B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Education</a:t>
          </a:r>
        </a:p>
      </dgm:t>
    </dgm:pt>
    <dgm:pt modelId="{B884B7CB-E33E-4298-AAED-14AFB72A8BFC}" type="parTrans" cxnId="{98707AE2-C4E9-43D5-8877-0E8B17DE6B94}">
      <dgm:prSet/>
      <dgm:spPr/>
      <dgm:t>
        <a:bodyPr/>
        <a:lstStyle/>
        <a:p>
          <a:pPr algn="ctr"/>
          <a:endParaRPr lang="en-US"/>
        </a:p>
      </dgm:t>
    </dgm:pt>
    <dgm:pt modelId="{06CD6B1F-C6FB-47F8-976D-2594EFFD4A52}" type="sibTrans" cxnId="{98707AE2-C4E9-43D5-8877-0E8B17DE6B94}">
      <dgm:prSet/>
      <dgm:spPr/>
      <dgm:t>
        <a:bodyPr/>
        <a:lstStyle/>
        <a:p>
          <a:endParaRPr lang="en-US"/>
        </a:p>
      </dgm:t>
    </dgm:pt>
    <dgm:pt modelId="{E842AC78-0939-4EC1-AE10-C4AB3FEBF81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Clinical Practice</a:t>
          </a:r>
        </a:p>
      </dgm:t>
    </dgm:pt>
    <dgm:pt modelId="{83E4A00F-4FCC-42F5-8D1E-C35098035064}" type="parTrans" cxnId="{43D0D5D8-B4CE-443D-B71B-1BDC6407E3E1}">
      <dgm:prSet/>
      <dgm:spPr/>
      <dgm:t>
        <a:bodyPr/>
        <a:lstStyle/>
        <a:p>
          <a:pPr algn="ctr"/>
          <a:endParaRPr lang="en-US"/>
        </a:p>
      </dgm:t>
    </dgm:pt>
    <dgm:pt modelId="{A13C2DE6-88AB-4648-9698-621182E35B32}" type="sibTrans" cxnId="{43D0D5D8-B4CE-443D-B71B-1BDC6407E3E1}">
      <dgm:prSet/>
      <dgm:spPr/>
      <dgm:t>
        <a:bodyPr/>
        <a:lstStyle/>
        <a:p>
          <a:endParaRPr lang="en-US"/>
        </a:p>
      </dgm:t>
    </dgm:pt>
    <dgm:pt modelId="{001CB402-864A-4A12-B4D6-EB802F01F0B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Policy</a:t>
          </a:r>
        </a:p>
      </dgm:t>
    </dgm:pt>
    <dgm:pt modelId="{D569F513-54BC-4942-AFCD-163FA6BFE69B}" type="parTrans" cxnId="{E0D54E6D-4353-42F8-975B-AC972E3734ED}">
      <dgm:prSet/>
      <dgm:spPr/>
      <dgm:t>
        <a:bodyPr/>
        <a:lstStyle/>
        <a:p>
          <a:pPr algn="ctr"/>
          <a:endParaRPr lang="en-US"/>
        </a:p>
      </dgm:t>
    </dgm:pt>
    <dgm:pt modelId="{4CD00A1A-A2DC-4336-931B-B030E5E536E0}" type="sibTrans" cxnId="{E0D54E6D-4353-42F8-975B-AC972E3734ED}">
      <dgm:prSet/>
      <dgm:spPr/>
      <dgm:t>
        <a:bodyPr/>
        <a:lstStyle/>
        <a:p>
          <a:endParaRPr lang="en-US"/>
        </a:p>
      </dgm:t>
    </dgm:pt>
    <dgm:pt modelId="{B380BF46-6103-403F-B52F-FAD4826586AD}" type="pres">
      <dgm:prSet presAssocID="{77518586-0612-4F8A-9A50-1E9E0B1E240C}" presName="root" presStyleCnt="0">
        <dgm:presLayoutVars>
          <dgm:dir/>
          <dgm:resizeHandles val="exact"/>
        </dgm:presLayoutVars>
      </dgm:prSet>
      <dgm:spPr/>
    </dgm:pt>
    <dgm:pt modelId="{DF23BF47-3005-4ED3-8960-0AA75680BBA7}" type="pres">
      <dgm:prSet presAssocID="{04F2587C-2200-492F-B3DB-7D76DF1B89B9}" presName="compNode" presStyleCnt="0"/>
      <dgm:spPr/>
    </dgm:pt>
    <dgm:pt modelId="{43D3D690-7045-487B-9916-6EA52B9BF35E}" type="pres">
      <dgm:prSet presAssocID="{04F2587C-2200-492F-B3DB-7D76DF1B89B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C5529C9C-9B73-44F4-A4DC-301F85D5530E}" type="pres">
      <dgm:prSet presAssocID="{04F2587C-2200-492F-B3DB-7D76DF1B89B9}" presName="spaceRect" presStyleCnt="0"/>
      <dgm:spPr/>
    </dgm:pt>
    <dgm:pt modelId="{7FD11F74-AFE1-41C1-A77D-25173E37FC40}" type="pres">
      <dgm:prSet presAssocID="{04F2587C-2200-492F-B3DB-7D76DF1B89B9}" presName="textRect" presStyleLbl="revTx" presStyleIdx="0" presStyleCnt="3">
        <dgm:presLayoutVars>
          <dgm:chMax val="1"/>
          <dgm:chPref val="1"/>
        </dgm:presLayoutVars>
      </dgm:prSet>
      <dgm:spPr/>
    </dgm:pt>
    <dgm:pt modelId="{5D8898D5-ED61-45EF-B6FC-DA31BE52A209}" type="pres">
      <dgm:prSet presAssocID="{06CD6B1F-C6FB-47F8-976D-2594EFFD4A52}" presName="sibTrans" presStyleCnt="0"/>
      <dgm:spPr/>
    </dgm:pt>
    <dgm:pt modelId="{D4ACF756-A442-4B5E-A60E-8F9E97115B16}" type="pres">
      <dgm:prSet presAssocID="{E842AC78-0939-4EC1-AE10-C4AB3FEBF81A}" presName="compNode" presStyleCnt="0"/>
      <dgm:spPr/>
    </dgm:pt>
    <dgm:pt modelId="{0C4EA784-5825-4CB8-A3A7-A236CFCB8569}" type="pres">
      <dgm:prSet presAssocID="{E842AC78-0939-4EC1-AE10-C4AB3FEBF81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67C7FBAB-AC2F-49F5-98EE-6F173CE75ACD}" type="pres">
      <dgm:prSet presAssocID="{E842AC78-0939-4EC1-AE10-C4AB3FEBF81A}" presName="spaceRect" presStyleCnt="0"/>
      <dgm:spPr/>
    </dgm:pt>
    <dgm:pt modelId="{4FB6B81B-7634-452C-8C1C-811A1E508C78}" type="pres">
      <dgm:prSet presAssocID="{E842AC78-0939-4EC1-AE10-C4AB3FEBF81A}" presName="textRect" presStyleLbl="revTx" presStyleIdx="1" presStyleCnt="3">
        <dgm:presLayoutVars>
          <dgm:chMax val="1"/>
          <dgm:chPref val="1"/>
        </dgm:presLayoutVars>
      </dgm:prSet>
      <dgm:spPr/>
    </dgm:pt>
    <dgm:pt modelId="{8EB64404-108E-4490-910D-1098DBD30F6F}" type="pres">
      <dgm:prSet presAssocID="{A13C2DE6-88AB-4648-9698-621182E35B32}" presName="sibTrans" presStyleCnt="0"/>
      <dgm:spPr/>
    </dgm:pt>
    <dgm:pt modelId="{BE33CED7-EA2A-4573-9FF2-C372D8B658D6}" type="pres">
      <dgm:prSet presAssocID="{001CB402-864A-4A12-B4D6-EB802F01F0B5}" presName="compNode" presStyleCnt="0"/>
      <dgm:spPr/>
    </dgm:pt>
    <dgm:pt modelId="{25FE45B7-1356-4350-814B-86987B8AFA87}" type="pres">
      <dgm:prSet presAssocID="{001CB402-864A-4A12-B4D6-EB802F01F0B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DF579253-1CCB-4551-9272-1F799C3F2AFF}" type="pres">
      <dgm:prSet presAssocID="{001CB402-864A-4A12-B4D6-EB802F01F0B5}" presName="spaceRect" presStyleCnt="0"/>
      <dgm:spPr/>
    </dgm:pt>
    <dgm:pt modelId="{30BDAD23-C178-4F5F-8420-220A409A0754}" type="pres">
      <dgm:prSet presAssocID="{001CB402-864A-4A12-B4D6-EB802F01F0B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14342D0F-89C7-8147-AD90-4889F2962273}" type="presOf" srcId="{E842AC78-0939-4EC1-AE10-C4AB3FEBF81A}" destId="{4FB6B81B-7634-452C-8C1C-811A1E508C78}" srcOrd="0" destOrd="0" presId="urn:microsoft.com/office/officeart/2018/2/layout/IconLabelList"/>
    <dgm:cxn modelId="{6800DB6B-067B-044B-A730-732E34228A81}" type="presOf" srcId="{001CB402-864A-4A12-B4D6-EB802F01F0B5}" destId="{30BDAD23-C178-4F5F-8420-220A409A0754}" srcOrd="0" destOrd="0" presId="urn:microsoft.com/office/officeart/2018/2/layout/IconLabelList"/>
    <dgm:cxn modelId="{E0D54E6D-4353-42F8-975B-AC972E3734ED}" srcId="{77518586-0612-4F8A-9A50-1E9E0B1E240C}" destId="{001CB402-864A-4A12-B4D6-EB802F01F0B5}" srcOrd="2" destOrd="0" parTransId="{D569F513-54BC-4942-AFCD-163FA6BFE69B}" sibTransId="{4CD00A1A-A2DC-4336-931B-B030E5E536E0}"/>
    <dgm:cxn modelId="{A2BFA053-7F8E-D940-A05A-B3EC7E745654}" type="presOf" srcId="{77518586-0612-4F8A-9A50-1E9E0B1E240C}" destId="{B380BF46-6103-403F-B52F-FAD4826586AD}" srcOrd="0" destOrd="0" presId="urn:microsoft.com/office/officeart/2018/2/layout/IconLabelList"/>
    <dgm:cxn modelId="{AD67F9D5-F455-8C4A-AD99-A0A98C41C664}" type="presOf" srcId="{04F2587C-2200-492F-B3DB-7D76DF1B89B9}" destId="{7FD11F74-AFE1-41C1-A77D-25173E37FC40}" srcOrd="0" destOrd="0" presId="urn:microsoft.com/office/officeart/2018/2/layout/IconLabelList"/>
    <dgm:cxn modelId="{43D0D5D8-B4CE-443D-B71B-1BDC6407E3E1}" srcId="{77518586-0612-4F8A-9A50-1E9E0B1E240C}" destId="{E842AC78-0939-4EC1-AE10-C4AB3FEBF81A}" srcOrd="1" destOrd="0" parTransId="{83E4A00F-4FCC-42F5-8D1E-C35098035064}" sibTransId="{A13C2DE6-88AB-4648-9698-621182E35B32}"/>
    <dgm:cxn modelId="{98707AE2-C4E9-43D5-8877-0E8B17DE6B94}" srcId="{77518586-0612-4F8A-9A50-1E9E0B1E240C}" destId="{04F2587C-2200-492F-B3DB-7D76DF1B89B9}" srcOrd="0" destOrd="0" parTransId="{B884B7CB-E33E-4298-AAED-14AFB72A8BFC}" sibTransId="{06CD6B1F-C6FB-47F8-976D-2594EFFD4A52}"/>
    <dgm:cxn modelId="{EDD67486-6B49-6843-AA1F-123C79F62B77}" type="presParOf" srcId="{B380BF46-6103-403F-B52F-FAD4826586AD}" destId="{DF23BF47-3005-4ED3-8960-0AA75680BBA7}" srcOrd="0" destOrd="0" presId="urn:microsoft.com/office/officeart/2018/2/layout/IconLabelList"/>
    <dgm:cxn modelId="{6FBE042D-F6F4-F641-A395-0945ABFC657A}" type="presParOf" srcId="{DF23BF47-3005-4ED3-8960-0AA75680BBA7}" destId="{43D3D690-7045-487B-9916-6EA52B9BF35E}" srcOrd="0" destOrd="0" presId="urn:microsoft.com/office/officeart/2018/2/layout/IconLabelList"/>
    <dgm:cxn modelId="{941B5291-F74B-D943-A6E9-54D9B45D81D2}" type="presParOf" srcId="{DF23BF47-3005-4ED3-8960-0AA75680BBA7}" destId="{C5529C9C-9B73-44F4-A4DC-301F85D5530E}" srcOrd="1" destOrd="0" presId="urn:microsoft.com/office/officeart/2018/2/layout/IconLabelList"/>
    <dgm:cxn modelId="{8516B4A9-2FDA-E246-90EB-315B0D1C40B4}" type="presParOf" srcId="{DF23BF47-3005-4ED3-8960-0AA75680BBA7}" destId="{7FD11F74-AFE1-41C1-A77D-25173E37FC40}" srcOrd="2" destOrd="0" presId="urn:microsoft.com/office/officeart/2018/2/layout/IconLabelList"/>
    <dgm:cxn modelId="{B35266FD-449A-6E4C-B14A-0C9DFBD82146}" type="presParOf" srcId="{B380BF46-6103-403F-B52F-FAD4826586AD}" destId="{5D8898D5-ED61-45EF-B6FC-DA31BE52A209}" srcOrd="1" destOrd="0" presId="urn:microsoft.com/office/officeart/2018/2/layout/IconLabelList"/>
    <dgm:cxn modelId="{B0A403A6-F1A6-604B-9D6C-49A7F27728EE}" type="presParOf" srcId="{B380BF46-6103-403F-B52F-FAD4826586AD}" destId="{D4ACF756-A442-4B5E-A60E-8F9E97115B16}" srcOrd="2" destOrd="0" presId="urn:microsoft.com/office/officeart/2018/2/layout/IconLabelList"/>
    <dgm:cxn modelId="{E070CA87-1B52-EA45-B421-3C41E2BF1501}" type="presParOf" srcId="{D4ACF756-A442-4B5E-A60E-8F9E97115B16}" destId="{0C4EA784-5825-4CB8-A3A7-A236CFCB8569}" srcOrd="0" destOrd="0" presId="urn:microsoft.com/office/officeart/2018/2/layout/IconLabelList"/>
    <dgm:cxn modelId="{49D06E2F-7BED-654C-8278-59015376D041}" type="presParOf" srcId="{D4ACF756-A442-4B5E-A60E-8F9E97115B16}" destId="{67C7FBAB-AC2F-49F5-98EE-6F173CE75ACD}" srcOrd="1" destOrd="0" presId="urn:microsoft.com/office/officeart/2018/2/layout/IconLabelList"/>
    <dgm:cxn modelId="{5B42B7DD-8573-F148-8C72-CBAC44463C48}" type="presParOf" srcId="{D4ACF756-A442-4B5E-A60E-8F9E97115B16}" destId="{4FB6B81B-7634-452C-8C1C-811A1E508C78}" srcOrd="2" destOrd="0" presId="urn:microsoft.com/office/officeart/2018/2/layout/IconLabelList"/>
    <dgm:cxn modelId="{71260C78-ED44-7C42-A4A5-01456FC22568}" type="presParOf" srcId="{B380BF46-6103-403F-B52F-FAD4826586AD}" destId="{8EB64404-108E-4490-910D-1098DBD30F6F}" srcOrd="3" destOrd="0" presId="urn:microsoft.com/office/officeart/2018/2/layout/IconLabelList"/>
    <dgm:cxn modelId="{F69FABFA-EC7E-6342-8779-B2D3CA0A190F}" type="presParOf" srcId="{B380BF46-6103-403F-B52F-FAD4826586AD}" destId="{BE33CED7-EA2A-4573-9FF2-C372D8B658D6}" srcOrd="4" destOrd="0" presId="urn:microsoft.com/office/officeart/2018/2/layout/IconLabelList"/>
    <dgm:cxn modelId="{97F32B18-0954-324D-82EB-46D9FC2A70BB}" type="presParOf" srcId="{BE33CED7-EA2A-4573-9FF2-C372D8B658D6}" destId="{25FE45B7-1356-4350-814B-86987B8AFA87}" srcOrd="0" destOrd="0" presId="urn:microsoft.com/office/officeart/2018/2/layout/IconLabelList"/>
    <dgm:cxn modelId="{A7C56458-070C-C74E-9404-DBBC3D030FF9}" type="presParOf" srcId="{BE33CED7-EA2A-4573-9FF2-C372D8B658D6}" destId="{DF579253-1CCB-4551-9272-1F799C3F2AFF}" srcOrd="1" destOrd="0" presId="urn:microsoft.com/office/officeart/2018/2/layout/IconLabelList"/>
    <dgm:cxn modelId="{E5EB4E80-5E99-1441-9BAA-F0813C35A3B7}" type="presParOf" srcId="{BE33CED7-EA2A-4573-9FF2-C372D8B658D6}" destId="{30BDAD23-C178-4F5F-8420-220A409A0754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0CFBDC-F8F8-4C42-9FEA-ECFCCB879C62}">
      <dsp:nvSpPr>
        <dsp:cNvPr id="0" name=""/>
        <dsp:cNvSpPr/>
      </dsp:nvSpPr>
      <dsp:spPr>
        <a:xfrm>
          <a:off x="0" y="1796"/>
          <a:ext cx="1102995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2FF538-B849-8345-89A9-0EBBC6A1207B}">
      <dsp:nvSpPr>
        <dsp:cNvPr id="0" name=""/>
        <dsp:cNvSpPr/>
      </dsp:nvSpPr>
      <dsp:spPr>
        <a:xfrm>
          <a:off x="0" y="1796"/>
          <a:ext cx="2205990" cy="12248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Problem</a:t>
          </a:r>
        </a:p>
      </dsp:txBody>
      <dsp:txXfrm>
        <a:off x="0" y="1796"/>
        <a:ext cx="2205990" cy="1224881"/>
      </dsp:txXfrm>
    </dsp:sp>
    <dsp:sp modelId="{C342E0F4-B767-C34F-8A6F-0CC65F016DF9}">
      <dsp:nvSpPr>
        <dsp:cNvPr id="0" name=""/>
        <dsp:cNvSpPr/>
      </dsp:nvSpPr>
      <dsp:spPr>
        <a:xfrm>
          <a:off x="2371439" y="57418"/>
          <a:ext cx="8658510" cy="1112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None/>
          </a:pPr>
          <a:r>
            <a:rPr lang="en-US" sz="1400" kern="1200" dirty="0"/>
            <a:t>Current curricula and continuing education efforts lack spiritual health information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itchFamily="2" charset="2"/>
            <a:buNone/>
          </a:pPr>
          <a:r>
            <a:rPr lang="en-US" sz="1400" kern="1200" dirty="0"/>
            <a:t>Patient spiritual histories are often left out or inadequate in clinician assessment and documentation</a:t>
          </a:r>
        </a:p>
      </dsp:txBody>
      <dsp:txXfrm>
        <a:off x="2371439" y="57418"/>
        <a:ext cx="8658510" cy="1112441"/>
      </dsp:txXfrm>
    </dsp:sp>
    <dsp:sp modelId="{E24E7AA8-0ABC-7449-A85B-AFEE2E38518F}">
      <dsp:nvSpPr>
        <dsp:cNvPr id="0" name=""/>
        <dsp:cNvSpPr/>
      </dsp:nvSpPr>
      <dsp:spPr>
        <a:xfrm>
          <a:off x="2205989" y="1169859"/>
          <a:ext cx="88239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F4DE4D-84DC-6741-B03D-487CD586F496}">
      <dsp:nvSpPr>
        <dsp:cNvPr id="0" name=""/>
        <dsp:cNvSpPr/>
      </dsp:nvSpPr>
      <dsp:spPr>
        <a:xfrm>
          <a:off x="0" y="1226678"/>
          <a:ext cx="1102995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034639-8606-D44D-9D94-181184368BD4}">
      <dsp:nvSpPr>
        <dsp:cNvPr id="0" name=""/>
        <dsp:cNvSpPr/>
      </dsp:nvSpPr>
      <dsp:spPr>
        <a:xfrm>
          <a:off x="0" y="1226678"/>
          <a:ext cx="2205990" cy="12248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Purpose</a:t>
          </a:r>
        </a:p>
      </dsp:txBody>
      <dsp:txXfrm>
        <a:off x="0" y="1226678"/>
        <a:ext cx="2205990" cy="1224881"/>
      </dsp:txXfrm>
    </dsp:sp>
    <dsp:sp modelId="{5A425099-DB62-2241-BE46-659604AAEB9A}">
      <dsp:nvSpPr>
        <dsp:cNvPr id="0" name=""/>
        <dsp:cNvSpPr/>
      </dsp:nvSpPr>
      <dsp:spPr>
        <a:xfrm>
          <a:off x="2371439" y="1282300"/>
          <a:ext cx="8658510" cy="1112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Improve spiritual care provision by nurse practitioners through an evidence-based training curriculum and standardized assessment tools.</a:t>
          </a:r>
        </a:p>
      </dsp:txBody>
      <dsp:txXfrm>
        <a:off x="2371439" y="1282300"/>
        <a:ext cx="8658510" cy="1112441"/>
      </dsp:txXfrm>
    </dsp:sp>
    <dsp:sp modelId="{8A2C3A5E-FD81-EA49-ABEF-71DCAD46965E}">
      <dsp:nvSpPr>
        <dsp:cNvPr id="0" name=""/>
        <dsp:cNvSpPr/>
      </dsp:nvSpPr>
      <dsp:spPr>
        <a:xfrm>
          <a:off x="2205989" y="2394741"/>
          <a:ext cx="88239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CDB7CB-847E-464C-8195-B77EF04415C4}">
      <dsp:nvSpPr>
        <dsp:cNvPr id="0" name=""/>
        <dsp:cNvSpPr/>
      </dsp:nvSpPr>
      <dsp:spPr>
        <a:xfrm>
          <a:off x="0" y="2451559"/>
          <a:ext cx="1102995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D88008-3691-7B48-8A83-AE7974AAD9C1}">
      <dsp:nvSpPr>
        <dsp:cNvPr id="0" name=""/>
        <dsp:cNvSpPr/>
      </dsp:nvSpPr>
      <dsp:spPr>
        <a:xfrm>
          <a:off x="0" y="2451559"/>
          <a:ext cx="2205990" cy="12248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Objectives</a:t>
          </a:r>
        </a:p>
      </dsp:txBody>
      <dsp:txXfrm>
        <a:off x="0" y="2451559"/>
        <a:ext cx="2205990" cy="1224881"/>
      </dsp:txXfrm>
    </dsp:sp>
    <dsp:sp modelId="{C67DDD13-CC4A-B341-A258-1CE02B1C91E3}">
      <dsp:nvSpPr>
        <dsp:cNvPr id="0" name=""/>
        <dsp:cNvSpPr/>
      </dsp:nvSpPr>
      <dsp:spPr>
        <a:xfrm>
          <a:off x="2371439" y="2507182"/>
          <a:ext cx="8658510" cy="1112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Increase rates of spiritual care professional referral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Increase rate of spiritual assessments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Increase NP spiritual care competence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Improve patient reported levels of anxiety and well-being</a:t>
          </a:r>
        </a:p>
      </dsp:txBody>
      <dsp:txXfrm>
        <a:off x="2371439" y="2507182"/>
        <a:ext cx="8658510" cy="1112441"/>
      </dsp:txXfrm>
    </dsp:sp>
    <dsp:sp modelId="{CF388D22-3540-4A4A-AA64-6D80AE4DD3FD}">
      <dsp:nvSpPr>
        <dsp:cNvPr id="0" name=""/>
        <dsp:cNvSpPr/>
      </dsp:nvSpPr>
      <dsp:spPr>
        <a:xfrm>
          <a:off x="2205989" y="3619623"/>
          <a:ext cx="882396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921DC-69ED-2D47-9724-5FD408DA4E5E}">
      <dsp:nvSpPr>
        <dsp:cNvPr id="0" name=""/>
        <dsp:cNvSpPr/>
      </dsp:nvSpPr>
      <dsp:spPr>
        <a:xfrm>
          <a:off x="1063601" y="1057307"/>
          <a:ext cx="2116051" cy="14410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777FCD8-272E-C84F-A4F1-7A2FB95B25F0}">
      <dsp:nvSpPr>
        <dsp:cNvPr id="0" name=""/>
        <dsp:cNvSpPr/>
      </dsp:nvSpPr>
      <dsp:spPr>
        <a:xfrm>
          <a:off x="1228311" y="1213782"/>
          <a:ext cx="2116051" cy="14410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Setting: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Not for profit community-based palliative care program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270518" y="1255989"/>
        <a:ext cx="2031637" cy="1356639"/>
      </dsp:txXfrm>
    </dsp:sp>
    <dsp:sp modelId="{A8863477-C4A2-A64B-AF3E-F3281B5CAD9C}">
      <dsp:nvSpPr>
        <dsp:cNvPr id="0" name=""/>
        <dsp:cNvSpPr/>
      </dsp:nvSpPr>
      <dsp:spPr>
        <a:xfrm>
          <a:off x="4914882" y="1023166"/>
          <a:ext cx="2116051" cy="14410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1625018-754D-1A42-A604-36BD9639BB0A}">
      <dsp:nvSpPr>
        <dsp:cNvPr id="0" name=""/>
        <dsp:cNvSpPr/>
      </dsp:nvSpPr>
      <dsp:spPr>
        <a:xfrm>
          <a:off x="5079592" y="1179640"/>
          <a:ext cx="2116051" cy="14410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Sample: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/>
            <a:t>Nurse Practitioners employed by the organization</a:t>
          </a:r>
        </a:p>
      </dsp:txBody>
      <dsp:txXfrm>
        <a:off x="5121799" y="1221847"/>
        <a:ext cx="2031637" cy="1356639"/>
      </dsp:txXfrm>
    </dsp:sp>
    <dsp:sp modelId="{D1893D06-6A95-274C-85A2-0172CFE780B4}">
      <dsp:nvSpPr>
        <dsp:cNvPr id="0" name=""/>
        <dsp:cNvSpPr/>
      </dsp:nvSpPr>
      <dsp:spPr>
        <a:xfrm>
          <a:off x="3379055" y="3220097"/>
          <a:ext cx="2116051" cy="14410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FB60926-31D3-344B-8F61-5D231E8C1367}">
      <dsp:nvSpPr>
        <dsp:cNvPr id="0" name=""/>
        <dsp:cNvSpPr/>
      </dsp:nvSpPr>
      <dsp:spPr>
        <a:xfrm>
          <a:off x="3543765" y="3376571"/>
          <a:ext cx="2116051" cy="14410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Data Collection: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/>
            <a:t>Chart review with spreadsheets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b="1" kern="1200" dirty="0"/>
        </a:p>
      </dsp:txBody>
      <dsp:txXfrm>
        <a:off x="3585972" y="3418778"/>
        <a:ext cx="2031637" cy="1356639"/>
      </dsp:txXfrm>
    </dsp:sp>
    <dsp:sp modelId="{FD3B5FF1-609E-8B4A-8247-4DB770BA4CBC}">
      <dsp:nvSpPr>
        <dsp:cNvPr id="0" name=""/>
        <dsp:cNvSpPr/>
      </dsp:nvSpPr>
      <dsp:spPr>
        <a:xfrm>
          <a:off x="6863163" y="3220097"/>
          <a:ext cx="2116051" cy="14410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08ACD47-8C01-4745-95F5-039DACA49EAD}">
      <dsp:nvSpPr>
        <dsp:cNvPr id="0" name=""/>
        <dsp:cNvSpPr/>
      </dsp:nvSpPr>
      <dsp:spPr>
        <a:xfrm>
          <a:off x="7027873" y="3376571"/>
          <a:ext cx="2116051" cy="14410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Data Analysis: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/>
            <a:t>Descriptive and quantitative statistical analysis</a:t>
          </a:r>
        </a:p>
      </dsp:txBody>
      <dsp:txXfrm>
        <a:off x="7070080" y="3418778"/>
        <a:ext cx="2031637" cy="1356639"/>
      </dsp:txXfrm>
    </dsp:sp>
    <dsp:sp modelId="{AE4C7E81-F505-BB47-A3D5-8B758CFC077E}">
      <dsp:nvSpPr>
        <dsp:cNvPr id="0" name=""/>
        <dsp:cNvSpPr/>
      </dsp:nvSpPr>
      <dsp:spPr>
        <a:xfrm>
          <a:off x="8776901" y="1027364"/>
          <a:ext cx="2116051" cy="14410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1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D2CF29D-57EA-A045-B42D-D527054E68F7}">
      <dsp:nvSpPr>
        <dsp:cNvPr id="0" name=""/>
        <dsp:cNvSpPr/>
      </dsp:nvSpPr>
      <dsp:spPr>
        <a:xfrm>
          <a:off x="8941611" y="1183838"/>
          <a:ext cx="2116051" cy="14410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Intervention: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/>
            <a:t>SCCS, ISPEC</a:t>
          </a:r>
          <a:r>
            <a:rPr lang="en-US" sz="1400" b="0" kern="1200" baseline="30000" dirty="0"/>
            <a:t>©</a:t>
          </a:r>
          <a:r>
            <a:rPr lang="en-US" sz="1400" b="0" kern="1200" baseline="0" dirty="0"/>
            <a:t>, FICA</a:t>
          </a:r>
          <a:r>
            <a:rPr lang="en-US" sz="1400" b="0" kern="1200" baseline="30000" dirty="0"/>
            <a:t>©</a:t>
          </a:r>
          <a:r>
            <a:rPr lang="en-US" sz="1400" b="0" kern="1200" baseline="0" dirty="0"/>
            <a:t> documentation template, one-hour debrief session, repeat SCCS</a:t>
          </a:r>
          <a:endParaRPr lang="en-US" sz="1400" b="0" kern="1200" baseline="30000" dirty="0"/>
        </a:p>
      </dsp:txBody>
      <dsp:txXfrm>
        <a:off x="8983818" y="1226045"/>
        <a:ext cx="2031637" cy="13566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532B8A-D178-AF4A-9F5B-65CEDA2F95FB}">
      <dsp:nvSpPr>
        <dsp:cNvPr id="0" name=""/>
        <dsp:cNvSpPr/>
      </dsp:nvSpPr>
      <dsp:spPr>
        <a:xfrm>
          <a:off x="3231" y="984798"/>
          <a:ext cx="2307241" cy="14650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31336D-FFE3-4E41-8D81-1B925BA5FB02}">
      <dsp:nvSpPr>
        <dsp:cNvPr id="0" name=""/>
        <dsp:cNvSpPr/>
      </dsp:nvSpPr>
      <dsp:spPr>
        <a:xfrm>
          <a:off x="259591" y="1228340"/>
          <a:ext cx="2307241" cy="14650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Outcome One: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Rate of Spiritual Care Professional Referral</a:t>
          </a:r>
        </a:p>
      </dsp:txBody>
      <dsp:txXfrm>
        <a:off x="302502" y="1271251"/>
        <a:ext cx="2221419" cy="1379276"/>
      </dsp:txXfrm>
    </dsp:sp>
    <dsp:sp modelId="{3ECDF752-3D3D-B043-975B-054A09F4AAD1}">
      <dsp:nvSpPr>
        <dsp:cNvPr id="0" name=""/>
        <dsp:cNvSpPr/>
      </dsp:nvSpPr>
      <dsp:spPr>
        <a:xfrm>
          <a:off x="2823193" y="984798"/>
          <a:ext cx="2307241" cy="14650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0AF269-0302-934C-AF1C-6F0E345E93E5}">
      <dsp:nvSpPr>
        <dsp:cNvPr id="0" name=""/>
        <dsp:cNvSpPr/>
      </dsp:nvSpPr>
      <dsp:spPr>
        <a:xfrm>
          <a:off x="3079553" y="1228340"/>
          <a:ext cx="2307241" cy="14650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Outcome Two: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Rate of Spiritual Assessments by the Nurse Practitioner</a:t>
          </a:r>
        </a:p>
      </dsp:txBody>
      <dsp:txXfrm>
        <a:off x="3122464" y="1271251"/>
        <a:ext cx="2221419" cy="1379276"/>
      </dsp:txXfrm>
    </dsp:sp>
    <dsp:sp modelId="{8690A78F-93AA-1642-A5CC-5EEF2FBB3A25}">
      <dsp:nvSpPr>
        <dsp:cNvPr id="0" name=""/>
        <dsp:cNvSpPr/>
      </dsp:nvSpPr>
      <dsp:spPr>
        <a:xfrm>
          <a:off x="5643155" y="984798"/>
          <a:ext cx="2307241" cy="14650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969165-6887-A44B-92FA-4111BBEF7330}">
      <dsp:nvSpPr>
        <dsp:cNvPr id="0" name=""/>
        <dsp:cNvSpPr/>
      </dsp:nvSpPr>
      <dsp:spPr>
        <a:xfrm>
          <a:off x="5899515" y="1228340"/>
          <a:ext cx="2307241" cy="14650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Outcome Three: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Changes in Spiritual Care Competence Scale</a:t>
          </a:r>
        </a:p>
      </dsp:txBody>
      <dsp:txXfrm>
        <a:off x="5942426" y="1271251"/>
        <a:ext cx="2221419" cy="1379276"/>
      </dsp:txXfrm>
    </dsp:sp>
    <dsp:sp modelId="{9588799C-BB7F-564C-8466-55640C853791}">
      <dsp:nvSpPr>
        <dsp:cNvPr id="0" name=""/>
        <dsp:cNvSpPr/>
      </dsp:nvSpPr>
      <dsp:spPr>
        <a:xfrm>
          <a:off x="8463116" y="984798"/>
          <a:ext cx="2307241" cy="14650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94FF6C-DB49-6046-B6AC-8143DF15A61B}">
      <dsp:nvSpPr>
        <dsp:cNvPr id="0" name=""/>
        <dsp:cNvSpPr/>
      </dsp:nvSpPr>
      <dsp:spPr>
        <a:xfrm>
          <a:off x="8719477" y="1228340"/>
          <a:ext cx="2307241" cy="14650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Outcome Four: </a:t>
          </a:r>
          <a:r>
            <a:rPr lang="en-US" sz="1800" kern="1200" dirty="0"/>
            <a:t>Changes in Patient reports levels of Anxiety and Well-being</a:t>
          </a:r>
        </a:p>
      </dsp:txBody>
      <dsp:txXfrm>
        <a:off x="8762388" y="1271251"/>
        <a:ext cx="2221419" cy="13792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D3D690-7045-487B-9916-6EA52B9BF35E}">
      <dsp:nvSpPr>
        <dsp:cNvPr id="0" name=""/>
        <dsp:cNvSpPr/>
      </dsp:nvSpPr>
      <dsp:spPr>
        <a:xfrm>
          <a:off x="975923" y="557275"/>
          <a:ext cx="1458980" cy="14589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D11F74-AFE1-41C1-A77D-25173E37FC40}">
      <dsp:nvSpPr>
        <dsp:cNvPr id="0" name=""/>
        <dsp:cNvSpPr/>
      </dsp:nvSpPr>
      <dsp:spPr>
        <a:xfrm>
          <a:off x="84324" y="2400962"/>
          <a:ext cx="324217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Education</a:t>
          </a:r>
        </a:p>
      </dsp:txBody>
      <dsp:txXfrm>
        <a:off x="84324" y="2400962"/>
        <a:ext cx="3242179" cy="720000"/>
      </dsp:txXfrm>
    </dsp:sp>
    <dsp:sp modelId="{0C4EA784-5825-4CB8-A3A7-A236CFCB8569}">
      <dsp:nvSpPr>
        <dsp:cNvPr id="0" name=""/>
        <dsp:cNvSpPr/>
      </dsp:nvSpPr>
      <dsp:spPr>
        <a:xfrm>
          <a:off x="4785484" y="557275"/>
          <a:ext cx="1458980" cy="14589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B6B81B-7634-452C-8C1C-811A1E508C78}">
      <dsp:nvSpPr>
        <dsp:cNvPr id="0" name=""/>
        <dsp:cNvSpPr/>
      </dsp:nvSpPr>
      <dsp:spPr>
        <a:xfrm>
          <a:off x="3893885" y="2400962"/>
          <a:ext cx="324217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Clinical Practice</a:t>
          </a:r>
        </a:p>
      </dsp:txBody>
      <dsp:txXfrm>
        <a:off x="3893885" y="2400962"/>
        <a:ext cx="3242179" cy="720000"/>
      </dsp:txXfrm>
    </dsp:sp>
    <dsp:sp modelId="{25FE45B7-1356-4350-814B-86987B8AFA87}">
      <dsp:nvSpPr>
        <dsp:cNvPr id="0" name=""/>
        <dsp:cNvSpPr/>
      </dsp:nvSpPr>
      <dsp:spPr>
        <a:xfrm>
          <a:off x="8595045" y="557275"/>
          <a:ext cx="1458980" cy="14589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BDAD23-C178-4F5F-8420-220A409A0754}">
      <dsp:nvSpPr>
        <dsp:cNvPr id="0" name=""/>
        <dsp:cNvSpPr/>
      </dsp:nvSpPr>
      <dsp:spPr>
        <a:xfrm>
          <a:off x="7703446" y="2400962"/>
          <a:ext cx="324217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Policy</a:t>
          </a:r>
        </a:p>
      </dsp:txBody>
      <dsp:txXfrm>
        <a:off x="7703446" y="2400962"/>
        <a:ext cx="3242179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0.5816</cdr:x>
      <cdr:y>0.72479</cdr:y>
    </cdr:from>
    <cdr:to>
      <cdr:x>1</cdr:x>
      <cdr:y>0.90144</cdr:y>
    </cdr:to>
    <cdr:sp macro="" textlink="">
      <cdr:nvSpPr>
        <cdr:cNvPr id="2" name="TextBox 3">
          <a:extLst xmlns:a="http://schemas.openxmlformats.org/drawingml/2006/main">
            <a:ext uri="{FF2B5EF4-FFF2-40B4-BE49-F238E27FC236}">
              <a16:creationId xmlns:a16="http://schemas.microsoft.com/office/drawing/2014/main" id="{BCE252D3-C419-4569-B9AF-9F1F80932AAD}"/>
            </a:ext>
          </a:extLst>
        </cdr:cNvPr>
        <cdr:cNvSpPr txBox="1"/>
      </cdr:nvSpPr>
      <cdr:spPr>
        <a:xfrm xmlns:a="http://schemas.openxmlformats.org/drawingml/2006/main">
          <a:off x="4355125" y="2651876"/>
          <a:ext cx="3132991" cy="646331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/>
            <a:t>Patients were over </a:t>
          </a:r>
          <a:r>
            <a:rPr lang="en-US" sz="1200" b="1" u="sng" dirty="0"/>
            <a:t>5</a:t>
          </a:r>
          <a:r>
            <a:rPr lang="en-US" sz="1200" dirty="0"/>
            <a:t> times more</a:t>
          </a:r>
        </a:p>
        <a:p xmlns:a="http://schemas.openxmlformats.org/drawingml/2006/main">
          <a:r>
            <a:rPr lang="en-US" sz="1200" dirty="0"/>
            <a:t>likely to be referred at postintervention</a:t>
          </a:r>
        </a:p>
        <a:p xmlns:a="http://schemas.openxmlformats.org/drawingml/2006/main">
          <a:r>
            <a:rPr lang="en-US" sz="1200" dirty="0"/>
            <a:t>relative</a:t>
          </a:r>
          <a:r>
            <a:rPr lang="en-US" sz="1200" baseline="0" dirty="0"/>
            <a:t> to preintervention (OR=5.18, </a:t>
          </a:r>
          <a:r>
            <a:rPr lang="en-US" sz="1200" i="1" baseline="0" dirty="0"/>
            <a:t>p</a:t>
          </a:r>
          <a:r>
            <a:rPr lang="en-US" sz="1200" baseline="0" dirty="0"/>
            <a:t>&lt;.01)</a:t>
          </a:r>
          <a:r>
            <a:rPr lang="en-US" sz="1200" dirty="0"/>
            <a:t> </a:t>
          </a:r>
        </a:p>
      </cdr:txBody>
    </cdr:sp>
  </cdr:relSizeAnchor>
</c:userShape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21T19:59:32.76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0 16383,'54'0'0,"-1"0"0,-23 0 0,2 0 0,15 0 0,-7 0 0,0 0 0,6 0 0,-5 0 0,7 0 0,-8 0 0,-2 0 0,-8 0 0,8 0 0,12 0 0,1 0 0,17 0 0,-7 0 0,10 0 0,10 0 0,-17 0 0,15 0 0,-36 0 0,23 0 0,-32 0 0,22 0 0,-24 0 0,-1 0 0,-3 0 0,-6 0 0,8 0 0,-1 0 0,9 0 0,-6 0 0,6 0 0,-9 0 0,-6 0 0,5 0 0,2 0 0,-5 0 0,11 0 0,-5 0 0,9 0 0,0 0 0,-2 0 0,0 0 0,2 0 0,0 0 0,-1 0 0,-10 0 0,-7 0 0,-1 0 0,-8 0 0,1 0 0,5 0 0,2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21T19:59:35.23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 16383,'53'0'0,"4"0"0,-25 0 0,6 0 0,0 0 0,-7 0 0,7 0 0,-8 0 0,8 0 0,-6 0 0,6 0 0,0 0 0,12 0 0,1 0 0,-1 0 0,6 0 0,-13 0 0,25 0 0,-17 0 0,7 0 0,-9 0 0,-1 0 0,-7 0 0,5 0 0,-14 0 0,6 0 0,0 0 0,-7 0 0,7 0 0,0 0 0,-6 0 0,15 0 0,-16 0 0,16 0 0,-7 0 0,0 0 0,7 0 0,-16 0 0,16 0 0,-16 0 0,7 0 0,-8 0 0,-8 0 0,6 0 0,-13 0 0,6 0 0,-8 0 0,1 0 0,5 0 0,-4 0 0,4 0 0,-6 0 0,7 0 0,-6 0 0,6 0 0,-7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F7A77-311A-453D-B7D5-1027B3E58992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2E1CD-2F05-47A5-9186-B64495CE6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73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9630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32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131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4629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612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845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402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133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398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509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14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219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636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18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69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872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523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50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37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52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2E1CD-2F05-47A5-9186-B64495CE63B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72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6837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562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2527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92" y="5405985"/>
            <a:ext cx="1999281" cy="99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856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932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66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5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93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64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2A54C80-263E-416B-A8E0-580EDEADCBDC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03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805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65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5" Type="http://schemas.openxmlformats.org/officeDocument/2006/relationships/image" Target="../media/image4.png"/><Relationship Id="rId4" Type="http://schemas.openxmlformats.org/officeDocument/2006/relationships/customXml" Target="../ink/ink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9415" y="276727"/>
            <a:ext cx="9089932" cy="277929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Spiritual Assessment in Palliative Care Clinical Practice: Nurse Practitioner Focused Educational Interventions and Outcomes</a:t>
            </a:r>
            <a:r>
              <a:rPr lang="en-US" sz="4000" dirty="0"/>
              <a:t>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0652" y="3429000"/>
            <a:ext cx="10359189" cy="1096899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Caitlyn M. Moore, MS, MSN, CRNP, ACHPN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921" y="4602841"/>
            <a:ext cx="3568341" cy="1782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361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EFF"/>
                </a:solidFill>
              </a:rPr>
              <a:t>Methods – outcome focused		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015D8ED-2094-424E-BF43-F8218BD014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056861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598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Results Outcome two: rates of spiritual care assessment by the nurse practitioner		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D098502-1E55-40F9-AA0E-5F6E78D2B9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108786"/>
              </p:ext>
            </p:extLst>
          </p:nvPr>
        </p:nvGraphicFramePr>
        <p:xfrm>
          <a:off x="2672862" y="1930681"/>
          <a:ext cx="7614138" cy="4030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2">
            <a:extLst>
              <a:ext uri="{FF2B5EF4-FFF2-40B4-BE49-F238E27FC236}">
                <a16:creationId xmlns:a16="http://schemas.microsoft.com/office/drawing/2014/main" id="{9B6E9F7F-9A3E-4236-9AE5-AF6DA109E868}"/>
              </a:ext>
            </a:extLst>
          </p:cNvPr>
          <p:cNvSpPr txBox="1"/>
          <p:nvPr/>
        </p:nvSpPr>
        <p:spPr>
          <a:xfrm>
            <a:off x="7575490" y="4918123"/>
            <a:ext cx="3168710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Patient were almost </a:t>
            </a:r>
            <a:r>
              <a:rPr lang="en-US" sz="1200" b="1" u="sng" dirty="0"/>
              <a:t>3</a:t>
            </a:r>
            <a:r>
              <a:rPr lang="en-US" sz="1200" dirty="0"/>
              <a:t> times more</a:t>
            </a:r>
          </a:p>
          <a:p>
            <a:r>
              <a:rPr lang="en-US" sz="1200" dirty="0"/>
              <a:t>likely to be assessed at posttest </a:t>
            </a:r>
          </a:p>
          <a:p>
            <a:r>
              <a:rPr lang="en-US" sz="1200" dirty="0"/>
              <a:t>relative</a:t>
            </a:r>
            <a:r>
              <a:rPr lang="en-US" sz="1200" baseline="0" dirty="0"/>
              <a:t> to pretest (OR=2.88, </a:t>
            </a:r>
            <a:r>
              <a:rPr lang="en-US" sz="1200" i="1" baseline="0" dirty="0"/>
              <a:t>p</a:t>
            </a:r>
            <a:r>
              <a:rPr lang="en-US" sz="1200" baseline="0" dirty="0"/>
              <a:t>&lt;.01)</a:t>
            </a:r>
            <a:r>
              <a:rPr lang="en-US" sz="1200" dirty="0"/>
              <a:t> </a:t>
            </a:r>
          </a:p>
        </p:txBody>
      </p:sp>
      <p:sp>
        <p:nvSpPr>
          <p:cNvPr id="10" name="5-Point Star 9">
            <a:extLst>
              <a:ext uri="{FF2B5EF4-FFF2-40B4-BE49-F238E27FC236}">
                <a16:creationId xmlns:a16="http://schemas.microsoft.com/office/drawing/2014/main" id="{D6E8ABF2-3662-6549-8DD1-7FCC023D679A}"/>
              </a:ext>
            </a:extLst>
          </p:cNvPr>
          <p:cNvSpPr/>
          <p:nvPr/>
        </p:nvSpPr>
        <p:spPr>
          <a:xfrm>
            <a:off x="9063129" y="2180493"/>
            <a:ext cx="193431" cy="17584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48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78FF3-B42C-BE49-BD6C-B1694B204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F17B5-8919-4842-AAB3-83AD03B22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7469CCB8-A180-DE4B-9A78-546FD1CC58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575445"/>
              </p:ext>
            </p:extLst>
          </p:nvPr>
        </p:nvGraphicFramePr>
        <p:xfrm>
          <a:off x="0" y="40287"/>
          <a:ext cx="12191999" cy="6817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>
                  <a:extLst>
                    <a:ext uri="{9D8B030D-6E8A-4147-A177-3AD203B41FA5}">
                      <a16:colId xmlns:a16="http://schemas.microsoft.com/office/drawing/2014/main" val="4275955681"/>
                    </a:ext>
                  </a:extLst>
                </a:gridCol>
                <a:gridCol w="4872789">
                  <a:extLst>
                    <a:ext uri="{9D8B030D-6E8A-4147-A177-3AD203B41FA5}">
                      <a16:colId xmlns:a16="http://schemas.microsoft.com/office/drawing/2014/main" val="799589913"/>
                    </a:ext>
                  </a:extLst>
                </a:gridCol>
                <a:gridCol w="5985710">
                  <a:extLst>
                    <a:ext uri="{9D8B030D-6E8A-4147-A177-3AD203B41FA5}">
                      <a16:colId xmlns:a16="http://schemas.microsoft.com/office/drawing/2014/main" val="3754242577"/>
                    </a:ext>
                  </a:extLst>
                </a:gridCol>
              </a:tblGrid>
              <a:tr h="76275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FICA</a:t>
                      </a:r>
                      <a:r>
                        <a:rPr lang="en-US" baseline="30000" dirty="0">
                          <a:solidFill>
                            <a:srgbClr val="FFFFFF"/>
                          </a:solidFill>
                        </a:rPr>
                        <a:t>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Sample 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Documentation 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980698"/>
                  </a:ext>
                </a:extLst>
              </a:tr>
              <a:tr h="1158475">
                <a:tc>
                  <a:txBody>
                    <a:bodyPr/>
                    <a:lstStyle/>
                    <a:p>
                      <a:r>
                        <a:rPr lang="en-US" b="1" dirty="0"/>
                        <a:t>F</a:t>
                      </a:r>
                      <a:r>
                        <a:rPr lang="en-US" dirty="0"/>
                        <a:t>aith /</a:t>
                      </a:r>
                    </a:p>
                    <a:p>
                      <a:r>
                        <a:rPr lang="en-US" dirty="0"/>
                        <a:t>Belief: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 you consider yourself spiritual or religious?</a:t>
                      </a:r>
                    </a:p>
                    <a:p>
                      <a:r>
                        <a:rPr lang="en-US" sz="1400" dirty="0"/>
                        <a:t>Do you have spiritual beliefs that help you cope with stress?</a:t>
                      </a:r>
                    </a:p>
                    <a:p>
                      <a:r>
                        <a:rPr lang="en-US" sz="1400" dirty="0"/>
                        <a:t>What gives you meaning?  </a:t>
                      </a:r>
                    </a:p>
                    <a:p>
                      <a:r>
                        <a:rPr lang="en-US" sz="1400" dirty="0"/>
                        <a:t>What gives you strength?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Associates strongly with religion, identifies as Catholic</a:t>
                      </a:r>
                    </a:p>
                    <a:p>
                      <a:r>
                        <a:rPr lang="en-US" sz="1400" dirty="0"/>
                        <a:t>Spirituality is more personal, finds meaning in family/friends/work</a:t>
                      </a:r>
                    </a:p>
                    <a:p>
                      <a:r>
                        <a:rPr lang="en-US" sz="1400" dirty="0"/>
                        <a:t>Defines spirituality as…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52083"/>
                  </a:ext>
                </a:extLst>
              </a:tr>
              <a:tr h="1125445">
                <a:tc>
                  <a:txBody>
                    <a:bodyPr/>
                    <a:lstStyle/>
                    <a:p>
                      <a:r>
                        <a:rPr lang="en-US" b="1" dirty="0"/>
                        <a:t>I</a:t>
                      </a:r>
                      <a:r>
                        <a:rPr lang="en-US" dirty="0"/>
                        <a:t>mportance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What importance does spirituality have in your life?</a:t>
                      </a:r>
                    </a:p>
                    <a:p>
                      <a:r>
                        <a:rPr lang="en-US" sz="1400" dirty="0"/>
                        <a:t>Does your spirituality influence your healthcare decision making?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Very important, impacts how she deals with stress</a:t>
                      </a:r>
                    </a:p>
                    <a:p>
                      <a:r>
                        <a:rPr lang="en-US" sz="1400" dirty="0"/>
                        <a:t>Pt wonders if he is “good enough in God’s eyes"</a:t>
                      </a:r>
                    </a:p>
                    <a:p>
                      <a:r>
                        <a:rPr lang="en-US" sz="1400" dirty="0"/>
                        <a:t>Pt states “all of my decision-making is with God in mind”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46959"/>
                  </a:ext>
                </a:extLst>
              </a:tr>
              <a:tr h="1747401">
                <a:tc>
                  <a:txBody>
                    <a:bodyPr/>
                    <a:lstStyle/>
                    <a:p>
                      <a:r>
                        <a:rPr lang="en-US" b="1" dirty="0"/>
                        <a:t>C</a:t>
                      </a:r>
                      <a:r>
                        <a:rPr lang="en-US" b="0" dirty="0"/>
                        <a:t>ommunity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Are you part of spiritual community?</a:t>
                      </a:r>
                    </a:p>
                    <a:p>
                      <a:r>
                        <a:rPr lang="en-US" sz="1400" dirty="0"/>
                        <a:t>Is this of support to you?</a:t>
                      </a:r>
                    </a:p>
                    <a:p>
                      <a:r>
                        <a:rPr lang="en-US" sz="1400" dirty="0"/>
                        <a:t>Is there a group of people you really love or who are important to you?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Pt no longer able to attend mass, watches on TV, feels less connected</a:t>
                      </a:r>
                    </a:p>
                    <a:p>
                      <a:r>
                        <a:rPr lang="en-US" sz="1400" dirty="0"/>
                        <a:t>Homebound, feel isolated from community/nature</a:t>
                      </a:r>
                    </a:p>
                    <a:p>
                      <a:r>
                        <a:rPr lang="en-US" sz="1400" dirty="0"/>
                        <a:t>Expresses grief/loss due to not being able to practice yoga in studio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Participates in a regular prayer ritual</a:t>
                      </a:r>
                    </a:p>
                    <a:p>
                      <a:r>
                        <a:rPr lang="en-US" sz="1400" dirty="0"/>
                        <a:t>Enjoys company of family/like-minded friends – this has been restricted due to COVID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550551"/>
                  </a:ext>
                </a:extLst>
              </a:tr>
              <a:tr h="2023638">
                <a:tc>
                  <a:txBody>
                    <a:bodyPr/>
                    <a:lstStyle/>
                    <a:p>
                      <a:r>
                        <a:rPr lang="en-US" b="1" dirty="0"/>
                        <a:t>A</a:t>
                      </a:r>
                      <a:r>
                        <a:rPr lang="en-US" b="0" dirty="0"/>
                        <a:t>ddress in Care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How would you like me to address your spirituality in your healthcare?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b="0" i="1" dirty="0"/>
                        <a:t>*Newer models put this also in A/P with diagnosis of spiritual distress (if noted)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Referral to Chaplain</a:t>
                      </a:r>
                    </a:p>
                    <a:p>
                      <a:r>
                        <a:rPr lang="en-US" sz="1400" dirty="0"/>
                        <a:t>Willing to see chaplain/spiritual provider/personal caregiver (</a:t>
                      </a:r>
                      <a:r>
                        <a:rPr lang="en-US" sz="1400" dirty="0" err="1"/>
                        <a:t>i.e</a:t>
                      </a:r>
                      <a:r>
                        <a:rPr lang="en-US" sz="1400" dirty="0"/>
                        <a:t> Priest, Imam, etc.)</a:t>
                      </a:r>
                    </a:p>
                    <a:p>
                      <a:r>
                        <a:rPr lang="en-US" sz="1400" dirty="0"/>
                        <a:t>Continued presence and follow-up</a:t>
                      </a:r>
                    </a:p>
                    <a:p>
                      <a:r>
                        <a:rPr lang="en-US" sz="1400" dirty="0"/>
                        <a:t>Referral to art therapist</a:t>
                      </a:r>
                    </a:p>
                    <a:p>
                      <a:r>
                        <a:rPr lang="en-US" sz="1400" dirty="0"/>
                        <a:t>Discussed meditation apps and mindfulness approaches</a:t>
                      </a:r>
                    </a:p>
                    <a:p>
                      <a:r>
                        <a:rPr lang="en-US" sz="1400" dirty="0"/>
                        <a:t>Coordinated with family regarding taking pt outside to be in nature</a:t>
                      </a:r>
                    </a:p>
                    <a:p>
                      <a:endParaRPr lang="en-US" sz="1400" b="0" i="1" dirty="0"/>
                    </a:p>
                    <a:p>
                      <a:r>
                        <a:rPr lang="en-US" sz="1400" b="0" i="1" dirty="0"/>
                        <a:t>*Can also include in A/P of documentation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300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101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Results outcome one: rate of spiritual care professional referral 	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3935E0C-AC50-4D56-81D4-CEFFC6C984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3921195"/>
              </p:ext>
            </p:extLst>
          </p:nvPr>
        </p:nvGraphicFramePr>
        <p:xfrm>
          <a:off x="2499947" y="2074984"/>
          <a:ext cx="7488116" cy="3658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5-Point Star 7">
            <a:extLst>
              <a:ext uri="{FF2B5EF4-FFF2-40B4-BE49-F238E27FC236}">
                <a16:creationId xmlns:a16="http://schemas.microsoft.com/office/drawing/2014/main" id="{463628B8-6971-274E-BB2D-FC94F1202A01}"/>
              </a:ext>
            </a:extLst>
          </p:cNvPr>
          <p:cNvSpPr/>
          <p:nvPr/>
        </p:nvSpPr>
        <p:spPr>
          <a:xfrm>
            <a:off x="8757138" y="2584939"/>
            <a:ext cx="193431" cy="17584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085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Results	outcome three: Changes in Spiritual Care Competence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4162"/>
            <a:ext cx="3384712" cy="3880773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93644AA-9F95-FC4C-BAE1-218CB65019AB}"/>
              </a:ext>
            </a:extLst>
          </p:cNvPr>
          <p:cNvSpPr txBox="1">
            <a:spLocks/>
          </p:cNvSpPr>
          <p:nvPr/>
        </p:nvSpPr>
        <p:spPr>
          <a:xfrm>
            <a:off x="5401734" y="1839993"/>
            <a:ext cx="3384712" cy="3880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45267CF-2CF9-314C-B712-F45FC76711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689"/>
          <a:stretch/>
        </p:blipFill>
        <p:spPr>
          <a:xfrm>
            <a:off x="1900882" y="2350643"/>
            <a:ext cx="8390235" cy="285947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1A398491-ED55-0C4D-A641-A43889CF3F42}"/>
                  </a:ext>
                </a:extLst>
              </p14:cNvPr>
              <p14:cNvContentPartPr/>
              <p14:nvPr/>
            </p14:nvContentPartPr>
            <p14:xfrm>
              <a:off x="4683078" y="3982291"/>
              <a:ext cx="79128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1A398491-ED55-0C4D-A641-A43889CF3F4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29078" y="3874291"/>
                <a:ext cx="89892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547AE3D2-1637-CC4D-8CD6-BEA3BBE4DE1C}"/>
                  </a:ext>
                </a:extLst>
              </p14:cNvPr>
              <p14:cNvContentPartPr/>
              <p14:nvPr/>
            </p14:nvContentPartPr>
            <p14:xfrm>
              <a:off x="4676958" y="4285411"/>
              <a:ext cx="719280" cy="3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547AE3D2-1637-CC4D-8CD6-BEA3BBE4DE1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23318" y="4177771"/>
                <a:ext cx="826920" cy="2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29979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4D3F0-1F93-6B44-8DC5-656558EF7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Results outcome four: Changes in Patient reported levels of Anxiety and Well-being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7EAF0-E872-9D4F-89E4-A303655AF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19239"/>
            <a:ext cx="11029615" cy="3678303"/>
          </a:xfrm>
        </p:spPr>
        <p:txBody>
          <a:bodyPr>
            <a:normAutofit/>
          </a:bodyPr>
          <a:lstStyle/>
          <a:p>
            <a:r>
              <a:rPr lang="en-US" sz="2800" dirty="0"/>
              <a:t>Insufficient data available to analyze</a:t>
            </a:r>
          </a:p>
        </p:txBody>
      </p:sp>
    </p:spTree>
    <p:extLst>
      <p:ext uri="{BB962C8B-B14F-4D97-AF65-F5344CB8AC3E}">
        <p14:creationId xmlns:p14="http://schemas.microsoft.com/office/powerpoint/2010/main" val="3940240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586" y="1595887"/>
            <a:ext cx="10916221" cy="3996021"/>
          </a:xfrm>
        </p:spPr>
        <p:txBody>
          <a:bodyPr>
            <a:noAutofit/>
          </a:bodyPr>
          <a:lstStyle/>
          <a:p>
            <a:r>
              <a:rPr lang="en-US" sz="2800" dirty="0"/>
              <a:t>Consistent with previous studies</a:t>
            </a:r>
          </a:p>
          <a:p>
            <a:r>
              <a:rPr lang="en-US" sz="2800" dirty="0"/>
              <a:t>FICA</a:t>
            </a:r>
            <a:r>
              <a:rPr lang="en-US" sz="2800" baseline="30000" dirty="0"/>
              <a:t>©</a:t>
            </a:r>
            <a:r>
              <a:rPr lang="en-US" sz="2800" dirty="0"/>
              <a:t> is a useful tool for spiritual assessments</a:t>
            </a:r>
          </a:p>
          <a:p>
            <a:r>
              <a:rPr lang="en-US" sz="2800" dirty="0"/>
              <a:t>Increase in assessment and referrals</a:t>
            </a:r>
            <a:r>
              <a:rPr lang="en-US" sz="2800" baseline="30000" dirty="0"/>
              <a:t>*</a:t>
            </a:r>
          </a:p>
          <a:p>
            <a:r>
              <a:rPr lang="en-US" sz="2800" dirty="0"/>
              <a:t>Increase in mean NP spiritual care competence</a:t>
            </a:r>
            <a:r>
              <a:rPr lang="en-US" sz="2800" baseline="30000" dirty="0"/>
              <a:t>-</a:t>
            </a:r>
          </a:p>
          <a:p>
            <a:r>
              <a:rPr lang="en-US" sz="2800" dirty="0"/>
              <a:t>More data needed to determine the impact on anxiety and well-being</a:t>
            </a:r>
          </a:p>
        </p:txBody>
      </p:sp>
    </p:spTree>
    <p:extLst>
      <p:ext uri="{BB962C8B-B14F-4D97-AF65-F5344CB8AC3E}">
        <p14:creationId xmlns:p14="http://schemas.microsoft.com/office/powerpoint/2010/main" val="4148771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1715956"/>
            <a:ext cx="11029615" cy="3678303"/>
          </a:xfrm>
        </p:spPr>
        <p:txBody>
          <a:bodyPr/>
          <a:lstStyle/>
          <a:p>
            <a:r>
              <a:rPr lang="en-US" sz="2800" dirty="0"/>
              <a:t>Small sample size of NPs</a:t>
            </a:r>
          </a:p>
          <a:p>
            <a:r>
              <a:rPr lang="en-US" sz="2800" dirty="0"/>
              <a:t>Missing Anxiety and Well-being score in clinical documentation</a:t>
            </a:r>
          </a:p>
          <a:p>
            <a:r>
              <a:rPr lang="en-US" sz="2800" dirty="0"/>
              <a:t>Diversity of sample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924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1975223"/>
            <a:ext cx="11029615" cy="3678303"/>
          </a:xfrm>
        </p:spPr>
        <p:txBody>
          <a:bodyPr>
            <a:normAutofit/>
          </a:bodyPr>
          <a:lstStyle/>
          <a:p>
            <a:r>
              <a:rPr lang="en-US" sz="2800" dirty="0"/>
              <a:t>Education and training in spiritual health for nurse practitioners is beneficial</a:t>
            </a:r>
          </a:p>
          <a:p>
            <a:r>
              <a:rPr lang="en-US" sz="2800" dirty="0"/>
              <a:t>EBP Project demonstrates positive outcomes associated with standardized spiritual assessment tool</a:t>
            </a:r>
          </a:p>
        </p:txBody>
      </p:sp>
    </p:spTree>
    <p:extLst>
      <p:ext uri="{BB962C8B-B14F-4D97-AF65-F5344CB8AC3E}">
        <p14:creationId xmlns:p14="http://schemas.microsoft.com/office/powerpoint/2010/main" val="70865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EFF"/>
                </a:solidFill>
              </a:rPr>
              <a:t>implications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838EF8-E22D-F143-8DA8-22B66AC27DD2}"/>
              </a:ext>
            </a:extLst>
          </p:cNvPr>
          <p:cNvSpPr txBox="1"/>
          <p:nvPr/>
        </p:nvSpPr>
        <p:spPr>
          <a:xfrm>
            <a:off x="5178576" y="2517624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73DF51-1906-8649-95FA-91D84D8956CA}"/>
              </a:ext>
            </a:extLst>
          </p:cNvPr>
          <p:cNvSpPr txBox="1"/>
          <p:nvPr/>
        </p:nvSpPr>
        <p:spPr>
          <a:xfrm>
            <a:off x="5178576" y="2517624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34F2EC1-804D-FE41-9CD9-C9B6324BF364}"/>
              </a:ext>
            </a:extLst>
          </p:cNvPr>
          <p:cNvSpPr txBox="1">
            <a:spLocks/>
          </p:cNvSpPr>
          <p:nvPr/>
        </p:nvSpPr>
        <p:spPr>
          <a:xfrm>
            <a:off x="1292464" y="1894825"/>
            <a:ext cx="8596668" cy="34959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D057499D-AD5E-4DC2-AB7F-D354F87A83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149964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61197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Conflicts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13077"/>
            <a:ext cx="11029615" cy="3678303"/>
          </a:xfrm>
        </p:spPr>
        <p:txBody>
          <a:bodyPr>
            <a:normAutofit/>
          </a:bodyPr>
          <a:lstStyle/>
          <a:p>
            <a:r>
              <a:rPr lang="en-US" sz="2800" dirty="0"/>
              <a:t>None</a:t>
            </a:r>
          </a:p>
        </p:txBody>
      </p:sp>
    </p:spTree>
    <p:extLst>
      <p:ext uri="{BB962C8B-B14F-4D97-AF65-F5344CB8AC3E}">
        <p14:creationId xmlns:p14="http://schemas.microsoft.com/office/powerpoint/2010/main" val="2108298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for future inquiry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53118"/>
            <a:ext cx="11029615" cy="3678303"/>
          </a:xfrm>
        </p:spPr>
        <p:txBody>
          <a:bodyPr>
            <a:normAutofit/>
          </a:bodyPr>
          <a:lstStyle/>
          <a:p>
            <a:r>
              <a:rPr lang="en-US" sz="2800" dirty="0"/>
              <a:t>Larger sample size of nurse practitioners</a:t>
            </a:r>
          </a:p>
          <a:p>
            <a:r>
              <a:rPr lang="en-US" sz="2800" dirty="0"/>
              <a:t>Other settings</a:t>
            </a:r>
          </a:p>
          <a:p>
            <a:r>
              <a:rPr lang="en-US" sz="2800" dirty="0"/>
              <a:t>Associations with patient reported anxiety and well-being</a:t>
            </a:r>
          </a:p>
        </p:txBody>
      </p:sp>
    </p:spTree>
    <p:extLst>
      <p:ext uri="{BB962C8B-B14F-4D97-AF65-F5344CB8AC3E}">
        <p14:creationId xmlns:p14="http://schemas.microsoft.com/office/powerpoint/2010/main" val="1565488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018A306-443B-4844-9884-D3E2C3B371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430D2A-93AA-410C-B1BB-98FEA29907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A0EF52A-1A39-47D8-AA03-47A1C47BE3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6DE2E2-8696-47C1-8B42-A04B409BCF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0BDC88A-176A-4C74-9A93-7C0BC765F4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0F81E05-F529-4DFE-AFC8-E3E964F95E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5422"/>
            <a:ext cx="1106164" cy="585973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358E157-7D0A-4F9C-8B70-83F2B7AA98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420" y="455421"/>
            <a:ext cx="6248454" cy="585973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10DB2C-1FAA-6744-9CF2-68E709354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6346" y="1024820"/>
            <a:ext cx="5526993" cy="472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>
                <a:solidFill>
                  <a:srgbClr val="FFFFFF"/>
                </a:solidFill>
              </a:rPr>
              <a:t>Thank you!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977A541-1F4E-4C7A-B7E2-4D5926B762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453643"/>
            <a:ext cx="3615595" cy="5863293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83431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4732B-828E-5245-96A0-7094E18FA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Problem/Purpose/objectives</a:t>
            </a:r>
            <a:endParaRPr lang="en-US" dirty="0">
              <a:solidFill>
                <a:srgbClr val="FFFEFF"/>
              </a:solidFill>
            </a:endParaRP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298CBD9D-D1CE-554E-B043-AA69108F29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101424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0376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and significance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52692"/>
            <a:ext cx="11029615" cy="3678303"/>
          </a:xfrm>
        </p:spPr>
        <p:txBody>
          <a:bodyPr>
            <a:normAutofit/>
          </a:bodyPr>
          <a:lstStyle/>
          <a:p>
            <a:r>
              <a:rPr lang="en-US" sz="2800" dirty="0"/>
              <a:t>Holistic healthcare</a:t>
            </a:r>
          </a:p>
          <a:p>
            <a:r>
              <a:rPr lang="en-US" sz="2800" dirty="0"/>
              <a:t>The World Health Organization</a:t>
            </a:r>
          </a:p>
          <a:p>
            <a:r>
              <a:rPr lang="en-US" sz="2800" dirty="0"/>
              <a:t>The Joint Commission</a:t>
            </a:r>
          </a:p>
          <a:p>
            <a:r>
              <a:rPr lang="en-US" sz="2800" dirty="0"/>
              <a:t>Positive/Negative impacts on patient care</a:t>
            </a:r>
          </a:p>
        </p:txBody>
      </p:sp>
    </p:spTree>
    <p:extLst>
      <p:ext uri="{BB962C8B-B14F-4D97-AF65-F5344CB8AC3E}">
        <p14:creationId xmlns:p14="http://schemas.microsoft.com/office/powerpoint/2010/main" val="428822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52692"/>
            <a:ext cx="11029615" cy="3678303"/>
          </a:xfrm>
        </p:spPr>
        <p:txBody>
          <a:bodyPr>
            <a:normAutofit/>
          </a:bodyPr>
          <a:lstStyle/>
          <a:p>
            <a:r>
              <a:rPr lang="en-US" sz="2800" dirty="0"/>
              <a:t>Palliative Care</a:t>
            </a:r>
          </a:p>
          <a:p>
            <a:r>
              <a:rPr lang="en-US" sz="2800" dirty="0"/>
              <a:t>Spirituality</a:t>
            </a:r>
          </a:p>
          <a:p>
            <a:r>
              <a:rPr lang="en-US" sz="2800" dirty="0"/>
              <a:t>Spiritual Care Professional</a:t>
            </a:r>
          </a:p>
          <a:p>
            <a:endParaRPr lang="en-US" sz="28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A73CF04-634B-E447-8768-8F5199278B13}"/>
              </a:ext>
            </a:extLst>
          </p:cNvPr>
          <p:cNvSpPr txBox="1">
            <a:spLocks/>
          </p:cNvSpPr>
          <p:nvPr/>
        </p:nvSpPr>
        <p:spPr>
          <a:xfrm>
            <a:off x="581192" y="678710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Terms and 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593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the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69945"/>
            <a:ext cx="11029615" cy="3678303"/>
          </a:xfrm>
        </p:spPr>
        <p:txBody>
          <a:bodyPr>
            <a:normAutofit/>
          </a:bodyPr>
          <a:lstStyle/>
          <a:p>
            <a:r>
              <a:rPr lang="en-US" sz="2800" dirty="0"/>
              <a:t>Databases: CINAHL, PubMed, Google Scholar, Ovid, and Web of Science</a:t>
            </a:r>
          </a:p>
          <a:p>
            <a:r>
              <a:rPr lang="en-US" sz="2800" dirty="0"/>
              <a:t>Key words: </a:t>
            </a:r>
            <a:r>
              <a:rPr lang="en-US" sz="2800" i="1" dirty="0"/>
              <a:t>Spirituality, spiritual assessment, spiritual assessment tool, palliative care, existential assessment, spiritual distress, serious illness, </a:t>
            </a:r>
            <a:r>
              <a:rPr lang="en-US" sz="2800" dirty="0"/>
              <a:t>and </a:t>
            </a:r>
            <a:r>
              <a:rPr lang="en-US" sz="2800" i="1" dirty="0"/>
              <a:t>spiritual well-being </a:t>
            </a:r>
            <a:endParaRPr lang="en-US" sz="2800" dirty="0"/>
          </a:p>
          <a:p>
            <a:r>
              <a:rPr lang="en-US" sz="2800" dirty="0"/>
              <a:t>Published between 2014-2020*, peer reviewed</a:t>
            </a:r>
          </a:p>
        </p:txBody>
      </p:sp>
    </p:spTree>
    <p:extLst>
      <p:ext uri="{BB962C8B-B14F-4D97-AF65-F5344CB8AC3E}">
        <p14:creationId xmlns:p14="http://schemas.microsoft.com/office/powerpoint/2010/main" val="1061815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the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69945"/>
            <a:ext cx="11029615" cy="3678303"/>
          </a:xfrm>
        </p:spPr>
        <p:txBody>
          <a:bodyPr>
            <a:normAutofit/>
          </a:bodyPr>
          <a:lstStyle/>
          <a:p>
            <a:r>
              <a:rPr lang="en-US" sz="2800" dirty="0"/>
              <a:t>Spirituality as a domain of health</a:t>
            </a:r>
          </a:p>
          <a:p>
            <a:r>
              <a:rPr lang="en-US" sz="2800" dirty="0"/>
              <a:t>Spirituality and patient outcomes</a:t>
            </a:r>
          </a:p>
          <a:p>
            <a:r>
              <a:rPr lang="en-US" sz="2800" dirty="0"/>
              <a:t>Lack of definitive consensus regarding assessment tool</a:t>
            </a:r>
          </a:p>
          <a:p>
            <a:r>
              <a:rPr lang="en-US" sz="2800" dirty="0"/>
              <a:t>Faith/Belief, Importance, Community, Address in Care (FICA</a:t>
            </a:r>
            <a:r>
              <a:rPr lang="en-US" sz="2800" baseline="30000" dirty="0"/>
              <a:t>©</a:t>
            </a:r>
            <a:r>
              <a:rPr lang="en-US" sz="2800" dirty="0"/>
              <a:t>) Spiritual History Tool</a:t>
            </a:r>
          </a:p>
          <a:p>
            <a:r>
              <a:rPr lang="en-US" sz="2800" dirty="0"/>
              <a:t>Gaps</a:t>
            </a:r>
          </a:p>
        </p:txBody>
      </p:sp>
    </p:spTree>
    <p:extLst>
      <p:ext uri="{BB962C8B-B14F-4D97-AF65-F5344CB8AC3E}">
        <p14:creationId xmlns:p14="http://schemas.microsoft.com/office/powerpoint/2010/main" val="2707733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Conceptual framework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383C77B-0838-491A-BFF2-34389873DC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8BCB44F-B72B-4435-985A-DF029684C2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rgbClr val="CB29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D02D923-3854-4270-A4C9-DD881DFAFE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26" name="Picture 2" descr="Humanistic Nursing: Paterson, Josephine, Zderad, Loretta T.: 9780887373985:  Amazon.com: Books">
            <a:extLst>
              <a:ext uri="{FF2B5EF4-FFF2-40B4-BE49-F238E27FC236}">
                <a16:creationId xmlns:a16="http://schemas.microsoft.com/office/drawing/2014/main" id="{94BF5D6E-1F3F-7740-BA8D-C099CD22A9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2" b="14268"/>
          <a:stretch/>
        </p:blipFill>
        <p:spPr bwMode="auto">
          <a:xfrm>
            <a:off x="448732" y="1871133"/>
            <a:ext cx="3683001" cy="4504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7F13741-F8C1-F34B-8923-C40A678AC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7100" y="1865916"/>
            <a:ext cx="7036168" cy="4504266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Phenomenologic Nursology</a:t>
            </a:r>
          </a:p>
          <a:p>
            <a:r>
              <a:rPr lang="en-US" sz="2800" dirty="0"/>
              <a:t>Broad guide for interactions in a call-and-response model</a:t>
            </a:r>
          </a:p>
          <a:p>
            <a:r>
              <a:rPr lang="en-US" sz="2800" dirty="0"/>
              <a:t>Health is finding meaning in existence and becoming</a:t>
            </a:r>
          </a:p>
          <a:p>
            <a:r>
              <a:rPr lang="en-US" sz="2800" dirty="0"/>
              <a:t>Nurse and patient change in relation to one another</a:t>
            </a:r>
          </a:p>
          <a:p>
            <a:pPr lvl="2"/>
            <a:r>
              <a:rPr lang="en-US" sz="2400" dirty="0"/>
              <a:t>Spiritual Care Competence Scale for NP</a:t>
            </a:r>
          </a:p>
          <a:p>
            <a:pPr lvl="2"/>
            <a:r>
              <a:rPr lang="en-US" sz="2400" dirty="0"/>
              <a:t>Anxiety and Well-being Scores for patients</a:t>
            </a:r>
          </a:p>
        </p:txBody>
      </p:sp>
    </p:spTree>
    <p:extLst>
      <p:ext uri="{BB962C8B-B14F-4D97-AF65-F5344CB8AC3E}">
        <p14:creationId xmlns:p14="http://schemas.microsoft.com/office/powerpoint/2010/main" val="993109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Methods		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E745F70-2B4D-4BDD-8647-325671D762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8210791"/>
              </p:ext>
            </p:extLst>
          </p:nvPr>
        </p:nvGraphicFramePr>
        <p:xfrm>
          <a:off x="123092" y="1494692"/>
          <a:ext cx="12068907" cy="5363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1282375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Custom 9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632E62"/>
      </a:accent1>
      <a:accent2>
        <a:srgbClr val="EAC84A"/>
      </a:accent2>
      <a:accent3>
        <a:srgbClr val="632E62"/>
      </a:accent3>
      <a:accent4>
        <a:srgbClr val="632E62"/>
      </a:accent4>
      <a:accent5>
        <a:srgbClr val="4A2249"/>
      </a:accent5>
      <a:accent6>
        <a:srgbClr val="EAC84A"/>
      </a:accent6>
      <a:hlink>
        <a:srgbClr val="0066FF"/>
      </a:hlink>
      <a:folHlink>
        <a:srgbClr val="666699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E37C0E9B17A44498BF592642D4ECA5" ma:contentTypeVersion="12" ma:contentTypeDescription="Create a new document." ma:contentTypeScope="" ma:versionID="b64175680337692cb2551d59f972e4fb">
  <xsd:schema xmlns:xsd="http://www.w3.org/2001/XMLSchema" xmlns:xs="http://www.w3.org/2001/XMLSchema" xmlns:p="http://schemas.microsoft.com/office/2006/metadata/properties" xmlns:ns3="8ba01db9-89e8-4dbd-b09b-f1bb22782f3e" xmlns:ns4="cd8c369e-ddd6-4fee-8136-828943a0a193" targetNamespace="http://schemas.microsoft.com/office/2006/metadata/properties" ma:root="true" ma:fieldsID="1a554bf74fdc63bcf84507267abbb033" ns3:_="" ns4:_="">
    <xsd:import namespace="8ba01db9-89e8-4dbd-b09b-f1bb22782f3e"/>
    <xsd:import namespace="cd8c369e-ddd6-4fee-8136-828943a0a1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01db9-89e8-4dbd-b09b-f1bb22782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8c369e-ddd6-4fee-8136-828943a0a19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AE2598-45F8-4AFB-AB84-6F8B0C0804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a01db9-89e8-4dbd-b09b-f1bb22782f3e"/>
    <ds:schemaRef ds:uri="cd8c369e-ddd6-4fee-8136-828943a0a1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D142BC-AA59-4606-8844-483E7DDEDA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80F34A-838E-4BED-875F-41B2805F2CF5}">
  <ds:schemaRefs>
    <ds:schemaRef ds:uri="http://www.w3.org/XML/1998/namespace"/>
    <ds:schemaRef ds:uri="8ba01db9-89e8-4dbd-b09b-f1bb22782f3e"/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cd8c369e-ddd6-4fee-8136-828943a0a19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1998</TotalTime>
  <Words>912</Words>
  <Application>Microsoft Office PowerPoint</Application>
  <PresentationFormat>Widescreen</PresentationFormat>
  <Paragraphs>169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Calibri</vt:lpstr>
      <vt:lpstr>Gill Sans MT</vt:lpstr>
      <vt:lpstr>Wingdings</vt:lpstr>
      <vt:lpstr>Wingdings 2</vt:lpstr>
      <vt:lpstr>Dividend</vt:lpstr>
      <vt:lpstr>Spiritual Assessment in Palliative Care Clinical Practice: Nurse Practitioner Focused Educational Interventions and Outcomes </vt:lpstr>
      <vt:lpstr>Conflicts of Interest</vt:lpstr>
      <vt:lpstr>Problem/Purpose/objectives</vt:lpstr>
      <vt:lpstr>Background and significance</vt:lpstr>
      <vt:lpstr>PowerPoint Presentation</vt:lpstr>
      <vt:lpstr>Review of the Literature</vt:lpstr>
      <vt:lpstr>Review of the Literature</vt:lpstr>
      <vt:lpstr>Conceptual framework</vt:lpstr>
      <vt:lpstr>Methods  </vt:lpstr>
      <vt:lpstr>Methods – outcome focused  </vt:lpstr>
      <vt:lpstr>Results Outcome two: rates of spiritual care assessment by the nurse practitioner  </vt:lpstr>
      <vt:lpstr>PowerPoint Presentation</vt:lpstr>
      <vt:lpstr>Results outcome one: rate of spiritual care professional referral  </vt:lpstr>
      <vt:lpstr>Results outcome three: Changes in Spiritual Care Competence Scale</vt:lpstr>
      <vt:lpstr>Results outcome four: Changes in Patient reported levels of Anxiety and Well-being</vt:lpstr>
      <vt:lpstr>Discussion</vt:lpstr>
      <vt:lpstr>Limitations</vt:lpstr>
      <vt:lpstr>Conclusion</vt:lpstr>
      <vt:lpstr>implications</vt:lpstr>
      <vt:lpstr>Recommendations for future inquiry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Prevention of Central Venous Catheter-Associated Blood Stream Infections in Pediatric Patients</dc:title>
  <dc:creator>Shanna Giedl</dc:creator>
  <cp:lastModifiedBy>Smith, Andrea J</cp:lastModifiedBy>
  <cp:revision>70</cp:revision>
  <dcterms:created xsi:type="dcterms:W3CDTF">2014-10-11T20:37:12Z</dcterms:created>
  <dcterms:modified xsi:type="dcterms:W3CDTF">2021-04-27T12:47:54Z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0x010100E4E37C0E9B17A44498BF592642D4ECA5</vt:lpwstr>
  </property>
</Properties>
</file>