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5"/>
  </p:notesMasterIdLst>
  <p:sldIdLst>
    <p:sldId id="256" r:id="rId5"/>
    <p:sldId id="266" r:id="rId6"/>
    <p:sldId id="263" r:id="rId7"/>
    <p:sldId id="258" r:id="rId8"/>
    <p:sldId id="297" r:id="rId9"/>
    <p:sldId id="299" r:id="rId10"/>
    <p:sldId id="275" r:id="rId11"/>
    <p:sldId id="306" r:id="rId12"/>
    <p:sldId id="307" r:id="rId13"/>
    <p:sldId id="308" r:id="rId14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6"/>
      <p:bold r:id="rId17"/>
      <p:italic r:id="rId18"/>
      <p:boldItalic r:id="rId19"/>
    </p:embeddedFont>
    <p:embeddedFont>
      <p:font typeface="Roboto Slab" panose="020B0604020202020204" charset="0"/>
      <p:regular r:id="rId20"/>
      <p:bold r:id="rId21"/>
    </p:embeddedFont>
    <p:embeddedFont>
      <p:font typeface="Source Sans Pr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3ECFCF9-EB90-4EA4-BA1D-B0166F391BF1}">
  <a:tblStyle styleId="{83ECFCF9-EB90-4EA4-BA1D-B0166F391B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74B0BC-8218-4BC4-B384-D648047DA53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608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1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4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00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405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379343" y="2212429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/>
              <a:t>WCU Business Students’ Attitudes and Perceptions towards Information Literacy and Its Implications for Library Services</a:t>
            </a:r>
            <a:br>
              <a:rPr lang="en-US" sz="1200" dirty="0"/>
            </a:br>
            <a:br>
              <a:rPr lang="en-US" sz="1200" dirty="0"/>
            </a:br>
            <a:r>
              <a:rPr lang="en-US" sz="1000" dirty="0"/>
              <a:t>- </a:t>
            </a:r>
            <a:r>
              <a:rPr lang="en-US" sz="1000" b="0" i="1" dirty="0"/>
              <a:t>A Preliminary Report for  FY2022 Provost Research Grant Project “Bridging Information Literacy Gaps in Business Students: A Case Study from West Chester University”</a:t>
            </a:r>
            <a:br>
              <a:rPr lang="en-US" sz="1200" b="0" i="1" dirty="0"/>
            </a:br>
            <a:br>
              <a:rPr lang="en-US" sz="1200" b="0" i="1" dirty="0"/>
            </a:br>
            <a:br>
              <a:rPr lang="en-US" sz="1200" b="0" i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1200" b="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000" b="0" dirty="0">
                <a:solidFill>
                  <a:schemeClr val="accent5">
                    <a:lumMod val="50000"/>
                  </a:schemeClr>
                </a:solidFill>
              </a:rPr>
              <a:t>Prepared by Grace Liu, Assistant Professor, Business Librarian, FHG Library, WCU </a:t>
            </a:r>
            <a:br>
              <a:rPr lang="en-US" sz="10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000" b="0" dirty="0">
                <a:solidFill>
                  <a:schemeClr val="accent5">
                    <a:lumMod val="50000"/>
                  </a:schemeClr>
                </a:solidFill>
              </a:rPr>
              <a:t>Project Faculty Advisor: Dr. Liz Wang, Professor of the Department of Marketing, WCU</a:t>
            </a:r>
            <a:br>
              <a:rPr lang="en-US" sz="1000" b="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10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000" b="0" dirty="0">
                <a:solidFill>
                  <a:schemeClr val="accent5">
                    <a:lumMod val="50000"/>
                  </a:schemeClr>
                </a:solidFill>
              </a:rPr>
              <a:t>February, 2021</a:t>
            </a:r>
            <a:endParaRPr sz="10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 dirty="0"/>
          </a:p>
        </p:txBody>
      </p:sp>
      <p:sp>
        <p:nvSpPr>
          <p:cNvPr id="387" name="Google Shape;387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</p:txBody>
      </p:sp>
      <p:sp>
        <p:nvSpPr>
          <p:cNvPr id="388" name="Google Shape;388;p36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Grace Liu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/>
              <a:t>Assistant Professor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/>
              <a:t>Business Librarian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/>
              <a:t>yliu@wcupa.edu</a:t>
            </a:r>
            <a:endParaRPr sz="1400" dirty="0"/>
          </a:p>
        </p:txBody>
      </p:sp>
      <p:sp>
        <p:nvSpPr>
          <p:cNvPr id="389" name="Google Shape;389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5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5831884" y="36891"/>
            <a:ext cx="2572500" cy="2496900"/>
          </a:xfrm>
          <a:prstGeom prst="ellipse">
            <a:avLst/>
          </a:prstGeom>
          <a:noFill/>
          <a:ln w="9525" cap="flat" cmpd="sng">
            <a:solidFill>
              <a:srgbClr val="ECEFF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OUR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GOAL</a:t>
            </a:r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81BEBC-7331-41B7-A4F5-77939E925892}"/>
              </a:ext>
            </a:extLst>
          </p:cNvPr>
          <p:cNvSpPr/>
          <p:nvPr/>
        </p:nvSpPr>
        <p:spPr>
          <a:xfrm>
            <a:off x="425116" y="395942"/>
            <a:ext cx="31121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The Goal of this project is to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uild a sustainable library service model to help over 3,800 WCU business students bridge their information literacy gaps and develop well-rounded information literacy knowledge and skills to be able to confidently meet business research challenges in class and at workplace and make informed decisions as a student, a business professional, and an active citizen.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517431" y="1608221"/>
            <a:ext cx="3675300" cy="3758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Roboto Slab"/>
                <a:ea typeface="Roboto Slab"/>
                <a:sym typeface="Roboto Slab"/>
              </a:rPr>
              <a:t>Objectives</a:t>
            </a:r>
            <a:endParaRPr lang="en" sz="1800" dirty="0">
              <a:solidFill>
                <a:schemeClr val="tx1"/>
              </a:solidFill>
              <a:latin typeface="Roboto Slab"/>
              <a:ea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The survey intends to understand students’ perceptions and attitudes towards information literacy and seek their ideas on how library can help them learn.  </a:t>
            </a:r>
            <a:endParaRPr sz="1600"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4694691" y="1537034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Roboto Slab"/>
                <a:ea typeface="Roboto Slab"/>
              </a:rPr>
              <a:t>Survey Data Collection</a:t>
            </a:r>
          </a:p>
          <a:p>
            <a:pPr marL="0" lvl="0" indent="0">
              <a:buNone/>
            </a:pPr>
            <a:r>
              <a:rPr lang="en-US" sz="1600" dirty="0"/>
              <a:t>The survey data was collected with the help of the Dean’s Office and business faculty between November 10–25, 2020. This project protocol has been approved by IRB under ID #20200713A. Students are offered a chance to win a $100 Amazon gift card to participate in the survey.</a:t>
            </a:r>
            <a:endParaRPr sz="1600"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6" name="Google Shape;287;p31">
            <a:extLst>
              <a:ext uri="{FF2B5EF4-FFF2-40B4-BE49-F238E27FC236}">
                <a16:creationId xmlns:a16="http://schemas.microsoft.com/office/drawing/2014/main" id="{4E58DDF5-8038-4B68-BA79-9B20508A21DD}"/>
              </a:ext>
            </a:extLst>
          </p:cNvPr>
          <p:cNvSpPr txBox="1">
            <a:spLocks/>
          </p:cNvSpPr>
          <p:nvPr/>
        </p:nvSpPr>
        <p:spPr>
          <a:xfrm>
            <a:off x="517431" y="734048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dirty="0"/>
              <a:t>WCU Business Students </a:t>
            </a:r>
            <a:br>
              <a:rPr lang="en-US" dirty="0"/>
            </a:br>
            <a:r>
              <a:rPr lang="en-US" dirty="0"/>
              <a:t>Information Literacy Survey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177763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Survey Respondents</a:t>
            </a:r>
            <a:endParaRPr sz="2400" b="1"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1637500" y="1316098"/>
            <a:ext cx="564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413 </a:t>
            </a:r>
            <a:r>
              <a:rPr lang="en-US" sz="3600" b="1" dirty="0"/>
              <a:t>Responses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1688858" y="2008483"/>
            <a:ext cx="41094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400" b="1" dirty="0"/>
              <a:t>R</a:t>
            </a:r>
            <a:r>
              <a:rPr lang="en-US" sz="1400" dirty="0"/>
              <a:t>epresents about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11%</a:t>
            </a:r>
            <a:r>
              <a:rPr lang="en-US" sz="1400" dirty="0"/>
              <a:t> of total (N=3,834) student enrolled in the WCU business programs in fall 2020. </a:t>
            </a:r>
          </a:p>
          <a:p>
            <a:pPr marL="0" lvl="0" indent="0">
              <a:buNone/>
            </a:pPr>
            <a:r>
              <a:rPr lang="en-US" sz="1400" dirty="0"/>
              <a:t>Among the 413 respondents, 20% are lower-level undergraduates,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51%</a:t>
            </a:r>
            <a:r>
              <a:rPr lang="en-US" sz="1400" dirty="0"/>
              <a:t> are upper-level undergraduates, and 29% are graduate students.  </a:t>
            </a:r>
          </a:p>
          <a:p>
            <a:pPr marL="0" lvl="0" indent="0">
              <a:buNone/>
            </a:pPr>
            <a:r>
              <a:rPr lang="en-US" sz="1400" dirty="0"/>
              <a:t>Considering double majors (</a:t>
            </a:r>
            <a:r>
              <a:rPr lang="en-US" sz="1400" i="1" dirty="0"/>
              <a:t>n</a:t>
            </a:r>
            <a:r>
              <a:rPr lang="en-US" sz="1400" dirty="0"/>
              <a:t>=472), 34 (7%) major in Economics, 60 (13%) in Finance, 69 (15%) in Accounting, 90 (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19%</a:t>
            </a:r>
            <a:r>
              <a:rPr lang="en-US" sz="1400" dirty="0"/>
              <a:t>) in Marketing, 100 in (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21%</a:t>
            </a:r>
            <a:r>
              <a:rPr lang="en-US" sz="1400" dirty="0"/>
              <a:t>) Management, 99 (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21%</a:t>
            </a:r>
            <a:r>
              <a:rPr lang="en-US" sz="1400" dirty="0"/>
              <a:t>) in MBA or MS., and 19 (4%) represents undecided or other majors. </a:t>
            </a:r>
            <a:endParaRPr sz="1400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11" name="Google Shape;837;p48">
            <a:extLst>
              <a:ext uri="{FF2B5EF4-FFF2-40B4-BE49-F238E27FC236}">
                <a16:creationId xmlns:a16="http://schemas.microsoft.com/office/drawing/2014/main" id="{BDCD205C-D1AD-495E-AF3D-810FA72ECC87}"/>
              </a:ext>
            </a:extLst>
          </p:cNvPr>
          <p:cNvSpPr/>
          <p:nvPr/>
        </p:nvSpPr>
        <p:spPr>
          <a:xfrm>
            <a:off x="6401556" y="3146962"/>
            <a:ext cx="451518" cy="480594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3" name="Google Shape;837;p48">
            <a:extLst>
              <a:ext uri="{FF2B5EF4-FFF2-40B4-BE49-F238E27FC236}">
                <a16:creationId xmlns:a16="http://schemas.microsoft.com/office/drawing/2014/main" id="{89F87969-414B-425C-B404-783F9459BB87}"/>
              </a:ext>
            </a:extLst>
          </p:cNvPr>
          <p:cNvSpPr/>
          <p:nvPr/>
        </p:nvSpPr>
        <p:spPr>
          <a:xfrm>
            <a:off x="6648627" y="2847684"/>
            <a:ext cx="496311" cy="5150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Google Shape;837;p48">
            <a:extLst>
              <a:ext uri="{FF2B5EF4-FFF2-40B4-BE49-F238E27FC236}">
                <a16:creationId xmlns:a16="http://schemas.microsoft.com/office/drawing/2014/main" id="{6181CD66-6826-469C-A706-2E1D415FA217}"/>
              </a:ext>
            </a:extLst>
          </p:cNvPr>
          <p:cNvSpPr/>
          <p:nvPr/>
        </p:nvSpPr>
        <p:spPr>
          <a:xfrm>
            <a:off x="6125062" y="2952571"/>
            <a:ext cx="406322" cy="461473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WCU Business Students</a:t>
            </a:r>
            <a:endParaRPr sz="2400" b="1"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1637500" y="1563713"/>
            <a:ext cx="5642100" cy="5536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/>
              <a:t>Who are they?</a:t>
            </a:r>
            <a:endParaRPr sz="24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1653737" y="2014075"/>
            <a:ext cx="4471325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100" dirty="0"/>
              <a:t>Although the Survey didn’t collect demographic data, the University enrollment headcounts provide demographic data to better understand the WCU business student population. Some key facts include: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Gender</a:t>
            </a:r>
            <a:r>
              <a:rPr lang="en-US" sz="1100" dirty="0"/>
              <a:t>: Business undergraduates (N=3,195) are 62% male vs. 38% female. Graduate students (N=639) are 47% male vs. 53% female. </a:t>
            </a:r>
          </a:p>
          <a:p>
            <a:pPr marL="171450" lvl="0" indent="-171450">
              <a:buFontTx/>
              <a:buChar char="-"/>
            </a:pP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Race</a:t>
            </a:r>
            <a:r>
              <a:rPr lang="en-US" sz="1100" dirty="0"/>
              <a:t>: Undergraduates and graduates have similar race pattern in white (76-77%), African American (9-10%), Latino (5-6%), and Asian (2-3%) race categories. </a:t>
            </a:r>
          </a:p>
          <a:p>
            <a:pPr marL="171450" lvl="0" indent="-171450">
              <a:buFontTx/>
              <a:buChar char="-"/>
            </a:pPr>
            <a:r>
              <a:rPr lang="en-US" sz="1100" dirty="0"/>
              <a:t>Majority of business students are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in-state</a:t>
            </a:r>
            <a:r>
              <a:rPr lang="en-US" sz="1100" dirty="0"/>
              <a:t> (91% of undergraduates and 85% of graduates) and very few (0.3% undergraduates) are from foreign countries.</a:t>
            </a:r>
          </a:p>
          <a:p>
            <a:pPr marL="171450" lvl="0" indent="-171450">
              <a:buFontTx/>
              <a:buChar char="-"/>
            </a:pPr>
            <a:r>
              <a:rPr lang="en-US" sz="1100" dirty="0"/>
              <a:t>Majority of business undergraduates (92%) are full-time, while majority of graduate students (86%) are </a:t>
            </a: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part-time</a:t>
            </a:r>
            <a:r>
              <a:rPr lang="en-US" sz="1100" dirty="0"/>
              <a:t>.</a:t>
            </a:r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11" name="Google Shape;837;p48">
            <a:extLst>
              <a:ext uri="{FF2B5EF4-FFF2-40B4-BE49-F238E27FC236}">
                <a16:creationId xmlns:a16="http://schemas.microsoft.com/office/drawing/2014/main" id="{BDCD205C-D1AD-495E-AF3D-810FA72ECC87}"/>
              </a:ext>
            </a:extLst>
          </p:cNvPr>
          <p:cNvSpPr/>
          <p:nvPr/>
        </p:nvSpPr>
        <p:spPr>
          <a:xfrm>
            <a:off x="6401556" y="3146962"/>
            <a:ext cx="451518" cy="480594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3" name="Google Shape;837;p48">
            <a:extLst>
              <a:ext uri="{FF2B5EF4-FFF2-40B4-BE49-F238E27FC236}">
                <a16:creationId xmlns:a16="http://schemas.microsoft.com/office/drawing/2014/main" id="{89F87969-414B-425C-B404-783F9459BB87}"/>
              </a:ext>
            </a:extLst>
          </p:cNvPr>
          <p:cNvSpPr/>
          <p:nvPr/>
        </p:nvSpPr>
        <p:spPr>
          <a:xfrm>
            <a:off x="6648627" y="2847684"/>
            <a:ext cx="496311" cy="5150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Google Shape;837;p48">
            <a:extLst>
              <a:ext uri="{FF2B5EF4-FFF2-40B4-BE49-F238E27FC236}">
                <a16:creationId xmlns:a16="http://schemas.microsoft.com/office/drawing/2014/main" id="{6181CD66-6826-469C-A706-2E1D415FA217}"/>
              </a:ext>
            </a:extLst>
          </p:cNvPr>
          <p:cNvSpPr/>
          <p:nvPr/>
        </p:nvSpPr>
        <p:spPr>
          <a:xfrm>
            <a:off x="6125062" y="2952571"/>
            <a:ext cx="406322" cy="461473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5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WCU Business Students</a:t>
            </a:r>
            <a:endParaRPr sz="2400" b="1"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1637500" y="1563713"/>
            <a:ext cx="5642100" cy="5536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Retention, Graduation and Job Placements</a:t>
            </a: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1669643" y="2485151"/>
            <a:ext cx="4471325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100" dirty="0"/>
              <a:t>The first-time, full-time and first year degree-seeking undergraduate student cohorts from the WCU College of Business and Public Management has steady 2</a:t>
            </a:r>
            <a:r>
              <a:rPr lang="en-US" sz="1100" baseline="30000" dirty="0"/>
              <a:t>nd</a:t>
            </a:r>
            <a:r>
              <a:rPr lang="en-US" sz="1100" dirty="0"/>
              <a:t> fall retention rate of 83-84% between 2016 and 2019. The 2016 cohort has a 4-year graduation rate of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48%</a:t>
            </a:r>
            <a:r>
              <a:rPr lang="en-US" sz="1100" dirty="0"/>
              <a:t> and retention rate of 71%. The 2014 cohort has a 6-year graduation rate of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81%.</a:t>
            </a:r>
            <a:endParaRPr lang="en-US" sz="1100" dirty="0"/>
          </a:p>
          <a:p>
            <a:pPr marL="0" lvl="0" indent="0">
              <a:buNone/>
            </a:pPr>
            <a:r>
              <a:rPr lang="en-US" sz="1100" dirty="0"/>
              <a:t>The 2019 WCU First Destination Survey conducted by Twardowski Career Development Center indicated that the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70%</a:t>
            </a:r>
            <a:r>
              <a:rPr lang="en-US" sz="1100" dirty="0"/>
              <a:t> of WCU undergraduate students graduated in 2019 were employed, 14% continued their education and 12% were seeking employment. 28% were employed in Chester County and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83% </a:t>
            </a:r>
            <a:r>
              <a:rPr lang="en-US" sz="1100" dirty="0"/>
              <a:t>employed in Pennsylvania.</a:t>
            </a:r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11" name="Google Shape;837;p48">
            <a:extLst>
              <a:ext uri="{FF2B5EF4-FFF2-40B4-BE49-F238E27FC236}">
                <a16:creationId xmlns:a16="http://schemas.microsoft.com/office/drawing/2014/main" id="{BDCD205C-D1AD-495E-AF3D-810FA72ECC87}"/>
              </a:ext>
            </a:extLst>
          </p:cNvPr>
          <p:cNvSpPr/>
          <p:nvPr/>
        </p:nvSpPr>
        <p:spPr>
          <a:xfrm>
            <a:off x="6401556" y="3146962"/>
            <a:ext cx="451518" cy="480594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3" name="Google Shape;837;p48">
            <a:extLst>
              <a:ext uri="{FF2B5EF4-FFF2-40B4-BE49-F238E27FC236}">
                <a16:creationId xmlns:a16="http://schemas.microsoft.com/office/drawing/2014/main" id="{89F87969-414B-425C-B404-783F9459BB87}"/>
              </a:ext>
            </a:extLst>
          </p:cNvPr>
          <p:cNvSpPr/>
          <p:nvPr/>
        </p:nvSpPr>
        <p:spPr>
          <a:xfrm>
            <a:off x="6648627" y="2847684"/>
            <a:ext cx="496311" cy="5150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Google Shape;837;p48">
            <a:extLst>
              <a:ext uri="{FF2B5EF4-FFF2-40B4-BE49-F238E27FC236}">
                <a16:creationId xmlns:a16="http://schemas.microsoft.com/office/drawing/2014/main" id="{6181CD66-6826-469C-A706-2E1D415FA217}"/>
              </a:ext>
            </a:extLst>
          </p:cNvPr>
          <p:cNvSpPr/>
          <p:nvPr/>
        </p:nvSpPr>
        <p:spPr>
          <a:xfrm>
            <a:off x="6125062" y="2952571"/>
            <a:ext cx="406322" cy="461473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Findings</a:t>
            </a: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786150" y="1235809"/>
            <a:ext cx="2419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Research </a:t>
            </a:r>
            <a:r>
              <a:rPr lang="en-US" sz="1600" b="1" dirty="0"/>
              <a:t>Task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</a:rPr>
              <a:t>SWOT analysis </a:t>
            </a:r>
            <a:r>
              <a:rPr lang="en-US" sz="1200" dirty="0"/>
              <a:t>(65%), finding articles on a topic (62%), and finding statistics and data (59%) are most encountered business research task across disciplines. </a:t>
            </a:r>
            <a:endParaRPr sz="1200"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2"/>
          </p:nvPr>
        </p:nvSpPr>
        <p:spPr>
          <a:xfrm>
            <a:off x="3329989" y="1235809"/>
            <a:ext cx="2543838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Feelings towards Research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Majority (62%) of students have interest and a sense of </a:t>
            </a:r>
            <a:r>
              <a:rPr lang="en-US" sz="1200" dirty="0">
                <a:solidFill>
                  <a:srgbClr val="C00000"/>
                </a:solidFill>
              </a:rPr>
              <a:t>curiosity </a:t>
            </a:r>
            <a:r>
              <a:rPr lang="en-US" sz="1200" dirty="0"/>
              <a:t>towards research, but most experienced negative feelings are </a:t>
            </a:r>
            <a:r>
              <a:rPr lang="en-US" sz="1200" dirty="0">
                <a:solidFill>
                  <a:srgbClr val="C00000"/>
                </a:solidFill>
              </a:rPr>
              <a:t>overwhelming</a:t>
            </a:r>
            <a:r>
              <a:rPr lang="en-US" sz="1200" dirty="0"/>
              <a:t> (40%), </a:t>
            </a:r>
            <a:r>
              <a:rPr lang="en-US" sz="1200" dirty="0">
                <a:solidFill>
                  <a:srgbClr val="C00000"/>
                </a:solidFill>
              </a:rPr>
              <a:t>frustration</a:t>
            </a:r>
            <a:r>
              <a:rPr lang="en-US" sz="1200" dirty="0"/>
              <a:t> (33%) and </a:t>
            </a:r>
            <a:r>
              <a:rPr lang="en-US" sz="1200" dirty="0">
                <a:solidFill>
                  <a:srgbClr val="C00000"/>
                </a:solidFill>
              </a:rPr>
              <a:t>confusion</a:t>
            </a:r>
            <a:r>
              <a:rPr lang="en-US" sz="1200" dirty="0"/>
              <a:t> (32%).</a:t>
            </a:r>
            <a:endParaRPr sz="1200" dirty="0"/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3"/>
          </p:nvPr>
        </p:nvSpPr>
        <p:spPr>
          <a:xfrm>
            <a:off x="5907639" y="1247271"/>
            <a:ext cx="2790134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Self-rated Research Skills</a:t>
            </a:r>
            <a:endParaRPr b="1" dirty="0"/>
          </a:p>
          <a:p>
            <a:pPr marL="0" lvl="0" indent="0">
              <a:buNone/>
            </a:pPr>
            <a:r>
              <a:rPr lang="en-US" sz="1200" dirty="0"/>
              <a:t>Although none considered themselves expert, students showed their </a:t>
            </a:r>
            <a:r>
              <a:rPr lang="en-US" sz="1200" dirty="0">
                <a:solidFill>
                  <a:srgbClr val="C00000"/>
                </a:solidFill>
              </a:rPr>
              <a:t>confidence</a:t>
            </a:r>
            <a:r>
              <a:rPr lang="en-US" sz="1200" dirty="0"/>
              <a:t> about their research skills (55% intermediate and 20% advanced).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1"/>
          </p:nvPr>
        </p:nvSpPr>
        <p:spPr>
          <a:xfrm>
            <a:off x="786150" y="3200400"/>
            <a:ext cx="24198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Research Importance 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Great majority (</a:t>
            </a:r>
            <a:r>
              <a:rPr lang="en-US" sz="1200" dirty="0">
                <a:solidFill>
                  <a:srgbClr val="C00000"/>
                </a:solidFill>
              </a:rPr>
              <a:t>96%</a:t>
            </a:r>
            <a:r>
              <a:rPr lang="en-US" sz="1200" dirty="0"/>
              <a:t>) of students believe business research is either important (52%) or very important (44%).</a:t>
            </a:r>
            <a:endParaRPr sz="1200" dirty="0"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2"/>
          </p:nvPr>
        </p:nvSpPr>
        <p:spPr>
          <a:xfrm>
            <a:off x="3329989" y="3200400"/>
            <a:ext cx="24198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Interest in Learning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C00000"/>
                </a:solidFill>
              </a:rPr>
              <a:t>75% </a:t>
            </a:r>
            <a:r>
              <a:rPr lang="en-US" sz="1200" dirty="0"/>
              <a:t>of students are either interested (54%) or very interested (21%) in learning more about business research.</a:t>
            </a:r>
            <a:endParaRPr sz="1200" dirty="0"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3"/>
          </p:nvPr>
        </p:nvSpPr>
        <p:spPr>
          <a:xfrm>
            <a:off x="5873827" y="3200400"/>
            <a:ext cx="24198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</a:t>
            </a:r>
            <a:r>
              <a:rPr lang="en-US" b="1" dirty="0" err="1"/>
              <a:t>esearch</a:t>
            </a:r>
            <a:r>
              <a:rPr lang="en-US" b="1" dirty="0"/>
              <a:t> Tools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Google Scholar is mostly used research tool and library research databases are </a:t>
            </a:r>
            <a:r>
              <a:rPr lang="en-US" sz="1200" dirty="0">
                <a:solidFill>
                  <a:srgbClr val="C00000"/>
                </a:solidFill>
              </a:rPr>
              <a:t>under-utilized</a:t>
            </a:r>
            <a:r>
              <a:rPr lang="en-US" sz="1200" dirty="0"/>
              <a:t> and not well aligned properly with their research tasks.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294" name="Google Shape;294;p31"/>
          <p:cNvGrpSpPr/>
          <p:nvPr/>
        </p:nvGrpSpPr>
        <p:grpSpPr>
          <a:xfrm>
            <a:off x="867597" y="1040751"/>
            <a:ext cx="251128" cy="244895"/>
            <a:chOff x="616425" y="2329600"/>
            <a:chExt cx="361700" cy="388475"/>
          </a:xfrm>
        </p:grpSpPr>
        <p:sp>
          <p:nvSpPr>
            <p:cNvPr id="295" name="Google Shape;295;p31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03" name="Google Shape;303;p31"/>
          <p:cNvGrpSpPr/>
          <p:nvPr/>
        </p:nvGrpSpPr>
        <p:grpSpPr>
          <a:xfrm>
            <a:off x="5988512" y="2998476"/>
            <a:ext cx="359352" cy="242594"/>
            <a:chOff x="5247525" y="3007275"/>
            <a:chExt cx="517575" cy="384825"/>
          </a:xfrm>
        </p:grpSpPr>
        <p:sp>
          <p:nvSpPr>
            <p:cNvPr id="304" name="Google Shape;304;p3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06" name="Google Shape;306;p31"/>
          <p:cNvGrpSpPr/>
          <p:nvPr/>
        </p:nvGrpSpPr>
        <p:grpSpPr>
          <a:xfrm>
            <a:off x="904185" y="2991348"/>
            <a:ext cx="178400" cy="256809"/>
            <a:chOff x="6718575" y="2318625"/>
            <a:chExt cx="256950" cy="407375"/>
          </a:xfrm>
        </p:grpSpPr>
        <p:sp>
          <p:nvSpPr>
            <p:cNvPr id="307" name="Google Shape;307;p3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15" name="Google Shape;315;p31"/>
          <p:cNvGrpSpPr/>
          <p:nvPr/>
        </p:nvGrpSpPr>
        <p:grpSpPr>
          <a:xfrm>
            <a:off x="3443182" y="2957059"/>
            <a:ext cx="373724" cy="325507"/>
            <a:chOff x="5233525" y="4954450"/>
            <a:chExt cx="538275" cy="516350"/>
          </a:xfrm>
        </p:grpSpPr>
        <p:sp>
          <p:nvSpPr>
            <p:cNvPr id="316" name="Google Shape;316;p31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27" name="Google Shape;327;p31"/>
          <p:cNvGrpSpPr/>
          <p:nvPr/>
        </p:nvGrpSpPr>
        <p:grpSpPr>
          <a:xfrm>
            <a:off x="3481679" y="1040743"/>
            <a:ext cx="296779" cy="282530"/>
            <a:chOff x="5961125" y="1623900"/>
            <a:chExt cx="427450" cy="448175"/>
          </a:xfrm>
        </p:grpSpPr>
        <p:sp>
          <p:nvSpPr>
            <p:cNvPr id="328" name="Google Shape;328;p3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35" name="Google Shape;335;p31"/>
          <p:cNvGrpSpPr/>
          <p:nvPr/>
        </p:nvGrpSpPr>
        <p:grpSpPr>
          <a:xfrm>
            <a:off x="6038252" y="1059954"/>
            <a:ext cx="285791" cy="244138"/>
            <a:chOff x="5972700" y="2330200"/>
            <a:chExt cx="411625" cy="387275"/>
          </a:xfrm>
        </p:grpSpPr>
        <p:sp>
          <p:nvSpPr>
            <p:cNvPr id="336" name="Google Shape;336;p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Findings (Continued)</a:t>
            </a: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745764" y="1220785"/>
            <a:ext cx="2419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Research </a:t>
            </a:r>
            <a:r>
              <a:rPr lang="en-US" sz="1600" b="1" dirty="0"/>
              <a:t>Scenarios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Great majority of research (</a:t>
            </a:r>
            <a:r>
              <a:rPr lang="en-US" sz="1200" dirty="0">
                <a:solidFill>
                  <a:srgbClr val="C00000"/>
                </a:solidFill>
              </a:rPr>
              <a:t>94%</a:t>
            </a:r>
            <a:r>
              <a:rPr lang="en-US" sz="1200" dirty="0"/>
              <a:t>) are done for class project or assignment but still student research for personal interest (54%) and internship (29%), experiential learning project (21%).</a:t>
            </a:r>
            <a:endParaRPr sz="1200"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2"/>
          </p:nvPr>
        </p:nvSpPr>
        <p:spPr>
          <a:xfrm>
            <a:off x="3329989" y="1235809"/>
            <a:ext cx="2543838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Research Challenge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Most challenged task is “knowing where to find information </a:t>
            </a:r>
            <a:r>
              <a:rPr lang="en-US" sz="1200" dirty="0">
                <a:solidFill>
                  <a:srgbClr val="C00000"/>
                </a:solidFill>
              </a:rPr>
              <a:t>beyond Google</a:t>
            </a:r>
            <a:r>
              <a:rPr lang="en-US" sz="1200" dirty="0"/>
              <a:t>” (67%), followed by selecting appropriate research tools (50%) and choosing keywords and find relevant results (40%).</a:t>
            </a:r>
            <a:endParaRPr sz="1200" dirty="0"/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3"/>
          </p:nvPr>
        </p:nvSpPr>
        <p:spPr>
          <a:xfrm>
            <a:off x="5907638" y="1247271"/>
            <a:ext cx="3163209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Preferred Learning Mode</a:t>
            </a:r>
            <a:endParaRPr b="1" dirty="0"/>
          </a:p>
          <a:p>
            <a:pPr marL="0" lvl="0" indent="0">
              <a:buNone/>
            </a:pPr>
            <a:r>
              <a:rPr lang="en-US" sz="1200" dirty="0"/>
              <a:t>Face-to-face </a:t>
            </a:r>
            <a:r>
              <a:rPr lang="en-US" sz="1200" dirty="0">
                <a:solidFill>
                  <a:srgbClr val="C00000"/>
                </a:solidFill>
              </a:rPr>
              <a:t>hands-on activity</a:t>
            </a:r>
            <a:r>
              <a:rPr lang="en-US" sz="1200" dirty="0"/>
              <a:t> is most preferred ways of learning. 57% preferred embedded library learning session and </a:t>
            </a:r>
            <a:r>
              <a:rPr lang="en-US" sz="1200" dirty="0">
                <a:solidFill>
                  <a:srgbClr val="C00000"/>
                </a:solidFill>
              </a:rPr>
              <a:t>42% preferred standalone </a:t>
            </a:r>
            <a:r>
              <a:rPr lang="en-US" sz="1200" dirty="0"/>
              <a:t>learning modules. most preferred quality of a learning module is </a:t>
            </a:r>
            <a:r>
              <a:rPr lang="en-US" sz="1200" dirty="0">
                <a:solidFill>
                  <a:srgbClr val="C00000"/>
                </a:solidFill>
              </a:rPr>
              <a:t>engaging </a:t>
            </a:r>
            <a:r>
              <a:rPr lang="en-US" sz="1200" dirty="0"/>
              <a:t>and </a:t>
            </a:r>
            <a:r>
              <a:rPr lang="en-US" sz="1200" dirty="0">
                <a:solidFill>
                  <a:srgbClr val="C00000"/>
                </a:solidFill>
              </a:rPr>
              <a:t>concise to the point</a:t>
            </a:r>
            <a:r>
              <a:rPr lang="en-US" sz="1200" dirty="0"/>
              <a:t>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1"/>
          </p:nvPr>
        </p:nvSpPr>
        <p:spPr>
          <a:xfrm>
            <a:off x="786150" y="3200400"/>
            <a:ext cx="2516362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Preferred Learning Setting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</a:rPr>
              <a:t>48% </a:t>
            </a:r>
            <a:r>
              <a:rPr lang="en-US" sz="1200" dirty="0"/>
              <a:t>of students preferred learning in </a:t>
            </a:r>
            <a:r>
              <a:rPr lang="en-US" sz="1200" dirty="0">
                <a:solidFill>
                  <a:srgbClr val="C00000"/>
                </a:solidFill>
              </a:rPr>
              <a:t>small teams</a:t>
            </a:r>
            <a:r>
              <a:rPr lang="en-US" sz="1200" dirty="0"/>
              <a:t> and 45% preferred learning by themselves. Small percentage (6%) preferred learning in large group. </a:t>
            </a:r>
            <a:endParaRPr sz="1200" dirty="0"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2"/>
          </p:nvPr>
        </p:nvSpPr>
        <p:spPr>
          <a:xfrm>
            <a:off x="3329989" y="3200400"/>
            <a:ext cx="24198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/>
              <a:t>Incentives and Motivation</a:t>
            </a:r>
            <a:endParaRPr sz="1600" b="1" dirty="0"/>
          </a:p>
          <a:p>
            <a:pPr marL="0" lvl="0" indent="0">
              <a:buNone/>
            </a:pPr>
            <a:r>
              <a:rPr lang="en" sz="1200" dirty="0"/>
              <a:t>73% </a:t>
            </a:r>
            <a:r>
              <a:rPr lang="en-US" sz="1200" dirty="0"/>
              <a:t>of students feel motivated by learning knowledge, </a:t>
            </a:r>
            <a:r>
              <a:rPr lang="en-US" sz="1200" dirty="0">
                <a:solidFill>
                  <a:srgbClr val="C00000"/>
                </a:solidFill>
              </a:rPr>
              <a:t>71% </a:t>
            </a:r>
            <a:r>
              <a:rPr lang="en-US" sz="1200" dirty="0"/>
              <a:t>motivated by </a:t>
            </a:r>
            <a:r>
              <a:rPr lang="en-US" sz="1200" dirty="0">
                <a:solidFill>
                  <a:srgbClr val="C00000"/>
                </a:solidFill>
              </a:rPr>
              <a:t>extra credit</a:t>
            </a:r>
            <a:r>
              <a:rPr lang="en-US" sz="1200" dirty="0"/>
              <a:t>; 67% by receiving help for completing class assignment easily; 58% by earning a certificate.</a:t>
            </a:r>
            <a:endParaRPr sz="1200" dirty="0"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3"/>
          </p:nvPr>
        </p:nvSpPr>
        <p:spPr>
          <a:xfrm>
            <a:off x="5873827" y="3200400"/>
            <a:ext cx="2897098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Learning Time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C00000"/>
                </a:solidFill>
              </a:rPr>
              <a:t>47% </a:t>
            </a:r>
            <a:r>
              <a:rPr lang="en-US" sz="1200" dirty="0"/>
              <a:t>would like to spend 30-60 mins per week for a learning program that is beneficial but not required and </a:t>
            </a:r>
            <a:r>
              <a:rPr lang="en-US" sz="1200" dirty="0">
                <a:solidFill>
                  <a:srgbClr val="C00000"/>
                </a:solidFill>
              </a:rPr>
              <a:t>41% </a:t>
            </a:r>
            <a:r>
              <a:rPr lang="en-US" sz="1200" dirty="0"/>
              <a:t>would spend less than 30 mins; </a:t>
            </a:r>
            <a:r>
              <a:rPr lang="en-US" sz="1200" dirty="0">
                <a:solidFill>
                  <a:srgbClr val="C00000"/>
                </a:solidFill>
              </a:rPr>
              <a:t>7%</a:t>
            </a:r>
            <a:r>
              <a:rPr lang="en-US" sz="1200" dirty="0"/>
              <a:t> would spend more than 60 mins per week. </a:t>
            </a:r>
            <a:r>
              <a:rPr lang="en-US" sz="1200" dirty="0">
                <a:solidFill>
                  <a:srgbClr val="C00000"/>
                </a:solidFill>
              </a:rPr>
              <a:t>95% </a:t>
            </a:r>
            <a:r>
              <a:rPr lang="en-US" sz="1200" dirty="0"/>
              <a:t>would spend extra time to learn.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294" name="Google Shape;294;p31"/>
          <p:cNvGrpSpPr/>
          <p:nvPr/>
        </p:nvGrpSpPr>
        <p:grpSpPr>
          <a:xfrm>
            <a:off x="867597" y="1040751"/>
            <a:ext cx="251128" cy="244895"/>
            <a:chOff x="616425" y="2329600"/>
            <a:chExt cx="361700" cy="388475"/>
          </a:xfrm>
        </p:grpSpPr>
        <p:sp>
          <p:nvSpPr>
            <p:cNvPr id="295" name="Google Shape;295;p31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03" name="Google Shape;303;p31"/>
          <p:cNvGrpSpPr/>
          <p:nvPr/>
        </p:nvGrpSpPr>
        <p:grpSpPr>
          <a:xfrm>
            <a:off x="5988512" y="2998476"/>
            <a:ext cx="359352" cy="242594"/>
            <a:chOff x="5247525" y="3007275"/>
            <a:chExt cx="517575" cy="384825"/>
          </a:xfrm>
        </p:grpSpPr>
        <p:sp>
          <p:nvSpPr>
            <p:cNvPr id="304" name="Google Shape;304;p3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06" name="Google Shape;306;p31"/>
          <p:cNvGrpSpPr/>
          <p:nvPr/>
        </p:nvGrpSpPr>
        <p:grpSpPr>
          <a:xfrm>
            <a:off x="904185" y="2991348"/>
            <a:ext cx="178400" cy="256809"/>
            <a:chOff x="6718575" y="2318625"/>
            <a:chExt cx="256950" cy="407375"/>
          </a:xfrm>
        </p:grpSpPr>
        <p:sp>
          <p:nvSpPr>
            <p:cNvPr id="307" name="Google Shape;307;p3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15" name="Google Shape;315;p31"/>
          <p:cNvGrpSpPr/>
          <p:nvPr/>
        </p:nvGrpSpPr>
        <p:grpSpPr>
          <a:xfrm>
            <a:off x="3443182" y="2957059"/>
            <a:ext cx="373724" cy="325507"/>
            <a:chOff x="5233525" y="4954450"/>
            <a:chExt cx="538275" cy="516350"/>
          </a:xfrm>
        </p:grpSpPr>
        <p:sp>
          <p:nvSpPr>
            <p:cNvPr id="316" name="Google Shape;316;p31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27" name="Google Shape;327;p31"/>
          <p:cNvGrpSpPr/>
          <p:nvPr/>
        </p:nvGrpSpPr>
        <p:grpSpPr>
          <a:xfrm>
            <a:off x="3481679" y="1040743"/>
            <a:ext cx="296779" cy="282530"/>
            <a:chOff x="5961125" y="1623900"/>
            <a:chExt cx="427450" cy="448175"/>
          </a:xfrm>
        </p:grpSpPr>
        <p:sp>
          <p:nvSpPr>
            <p:cNvPr id="328" name="Google Shape;328;p3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35" name="Google Shape;335;p31"/>
          <p:cNvGrpSpPr/>
          <p:nvPr/>
        </p:nvGrpSpPr>
        <p:grpSpPr>
          <a:xfrm>
            <a:off x="6038252" y="1059954"/>
            <a:ext cx="285791" cy="244138"/>
            <a:chOff x="5972700" y="2330200"/>
            <a:chExt cx="411625" cy="387275"/>
          </a:xfrm>
        </p:grpSpPr>
        <p:sp>
          <p:nvSpPr>
            <p:cNvPr id="336" name="Google Shape;336;p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89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title"/>
          </p:nvPr>
        </p:nvSpPr>
        <p:spPr>
          <a:xfrm>
            <a:off x="709435" y="164053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zh-CN" sz="1600" b="1" dirty="0">
                <a:latin typeface="Candara" panose="020E0502030303020204" pitchFamily="34" charset="0"/>
              </a:rPr>
              <a:t>Create</a:t>
            </a:r>
            <a:r>
              <a:rPr lang="en-US" sz="1600" b="1" dirty="0">
                <a:latin typeface="Candara" panose="020E0502030303020204" pitchFamily="34" charset="0"/>
              </a:rPr>
              <a:t> Dynamic Learning Opportunitie</a:t>
            </a:r>
            <a:r>
              <a:rPr lang="en-US" altLang="zh-CN" sz="1600" b="1" dirty="0">
                <a:latin typeface="Candara" panose="020E0502030303020204" pitchFamily="34" charset="0"/>
              </a:rPr>
              <a:t>s for WCU Business Students</a:t>
            </a:r>
            <a:br>
              <a:rPr lang="en-US" altLang="zh-CN" sz="1600" b="1" dirty="0">
                <a:latin typeface="Candara" panose="020E0502030303020204" pitchFamily="34" charset="0"/>
              </a:rPr>
            </a:br>
            <a:r>
              <a:rPr lang="en-US" altLang="zh-CN" sz="1600" b="1" dirty="0">
                <a:latin typeface="Candara" panose="020E0502030303020204" pitchFamily="34" charset="0"/>
              </a:rPr>
              <a:t>- </a:t>
            </a:r>
            <a:r>
              <a:rPr lang="en-US" altLang="zh-CN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Aligned with the </a:t>
            </a:r>
            <a:r>
              <a:rPr lang="en-US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Pathways to Student Success Strategic Plan </a:t>
            </a:r>
            <a:r>
              <a:rPr lang="en-US" altLang="zh-CN" sz="1100" i="1" dirty="0">
                <a:solidFill>
                  <a:schemeClr val="tx1"/>
                </a:solidFill>
                <a:latin typeface="Candara" panose="020E0502030303020204" pitchFamily="34" charset="0"/>
              </a:rPr>
              <a:t>(SP)</a:t>
            </a:r>
            <a:endParaRPr sz="1100" i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786150" y="1138502"/>
            <a:ext cx="2202604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O1 </a:t>
            </a:r>
            <a:r>
              <a:rPr lang="en-US" sz="1050" b="1" dirty="0">
                <a:latin typeface="Candara" panose="020E0502030303020204" pitchFamily="34" charset="0"/>
              </a:rPr>
              <a:t>- Promote Existing Resources</a:t>
            </a:r>
          </a:p>
          <a:p>
            <a:pPr marL="0" lvl="0" indent="0">
              <a:buNone/>
            </a:pP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rovide overview of available resources via infographic, Libguide or short videos, database tutorials; promote career preparation content, highlight sources by topic, promote regularly. </a:t>
            </a:r>
            <a:r>
              <a:rPr lang="en-US" sz="1000" b="1" dirty="0">
                <a:solidFill>
                  <a:schemeClr val="tx1"/>
                </a:solidFill>
                <a:latin typeface="Candara" panose="020E0502030303020204" pitchFamily="34" charset="0"/>
              </a:rPr>
              <a:t>[</a:t>
            </a:r>
            <a:r>
              <a:rPr lang="en-US" sz="1000" b="1" dirty="0">
                <a:latin typeface="Candara" panose="020E0502030303020204" pitchFamily="34" charset="0"/>
              </a:rPr>
              <a:t>SP-L1]</a:t>
            </a:r>
            <a:endParaRPr lang="en-US" sz="10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2"/>
          </p:nvPr>
        </p:nvSpPr>
        <p:spPr>
          <a:xfrm>
            <a:off x="5812569" y="1104597"/>
            <a:ext cx="2468565" cy="2155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O3 - </a:t>
            </a:r>
            <a:r>
              <a:rPr lang="en-US" sz="1050" b="1" dirty="0">
                <a:latin typeface="Candara" panose="020E0502030303020204" pitchFamily="34" charset="0"/>
              </a:rPr>
              <a:t>Offer Standalone Online Learning Modules</a:t>
            </a:r>
          </a:p>
          <a:p>
            <a:pPr marL="0" lvl="0" indent="0">
              <a:buNone/>
            </a:pP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C</a:t>
            </a:r>
            <a:r>
              <a:rPr lang="en-US" sz="1000" dirty="0">
                <a:latin typeface="Candara" panose="020E0502030303020204" pitchFamily="34" charset="0"/>
              </a:rPr>
              <a:t>ollaborate with business faculty to develop a standalone interactive earning module with different learning tracks via D2L. Motivate students with extra credits or a certificate. [</a:t>
            </a:r>
            <a:r>
              <a:rPr lang="en-US" sz="1000" b="1" dirty="0">
                <a:latin typeface="Candara" panose="020E0502030303020204" pitchFamily="34" charset="0"/>
              </a:rPr>
              <a:t>SP-L1, L3; P1]</a:t>
            </a:r>
            <a:endParaRPr sz="1000" dirty="0">
              <a:latin typeface="Candara" panose="020E0502030303020204" pitchFamily="34" charset="0"/>
            </a:endParaRPr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3"/>
          </p:nvPr>
        </p:nvSpPr>
        <p:spPr>
          <a:xfrm>
            <a:off x="3153167" y="1133326"/>
            <a:ext cx="2596842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O2 </a:t>
            </a:r>
            <a:r>
              <a:rPr lang="en-US" sz="1050" b="1" dirty="0">
                <a:latin typeface="Candara" panose="020E0502030303020204" pitchFamily="34" charset="0"/>
              </a:rPr>
              <a:t>- Embed into Business Curriculum</a:t>
            </a:r>
            <a:r>
              <a:rPr lang="en-US" sz="1100" b="1" dirty="0">
                <a:latin typeface="Candara" panose="020E0502030303020204" pitchFamily="34" charset="0"/>
              </a:rPr>
              <a:t> </a:t>
            </a:r>
            <a:r>
              <a:rPr lang="en-US" sz="1050" i="1" dirty="0">
                <a:latin typeface="Candara" panose="020E0502030303020204" pitchFamily="34" charset="0"/>
              </a:rPr>
              <a:t>especially Experiential Learning Classes</a:t>
            </a:r>
            <a:endParaRPr sz="1050" i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en-US" sz="1000" dirty="0">
                <a:latin typeface="Candara" panose="020E0502030303020204" pitchFamily="34" charset="0"/>
              </a:rPr>
              <a:t>repare library research guides and provide library instruction sessions for business classes and offer research consultations sessions or research office hours. </a:t>
            </a:r>
            <a:r>
              <a:rPr lang="en-US" sz="1000" b="1" dirty="0">
                <a:latin typeface="Candara" panose="020E0502030303020204" pitchFamily="34" charset="0"/>
              </a:rPr>
              <a:t>[SP-L1]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000" dirty="0">
              <a:latin typeface="Candara" panose="020E0502030303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1"/>
          </p:nvPr>
        </p:nvSpPr>
        <p:spPr>
          <a:xfrm>
            <a:off x="802986" y="2859356"/>
            <a:ext cx="226077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O4 </a:t>
            </a:r>
            <a:r>
              <a:rPr lang="en-US" sz="1050" b="1" dirty="0">
                <a:latin typeface="Candara" panose="020E0502030303020204" pitchFamily="34" charset="0"/>
              </a:rPr>
              <a:t>- Integrate into students’ existing research efforts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O</a:t>
            </a:r>
            <a:r>
              <a:rPr lang="en-US" sz="1000" dirty="0">
                <a:latin typeface="Candara" panose="020E0502030303020204" pitchFamily="34" charset="0"/>
              </a:rPr>
              <a:t>ffer pre-consultation for students who engage in internship, business idea competition, summer research project, student research and creative activities, investment group, student entrepreneurship, etc.</a:t>
            </a:r>
          </a:p>
          <a:p>
            <a:pPr marL="0" indent="0">
              <a:buNone/>
            </a:pPr>
            <a:r>
              <a:rPr lang="en-US" sz="1000" b="1" dirty="0">
                <a:latin typeface="Candara" panose="020E0502030303020204" pitchFamily="34" charset="0"/>
              </a:rPr>
              <a:t>[SP-L2]</a:t>
            </a:r>
            <a:endParaRPr sz="1000" b="1" dirty="0">
              <a:latin typeface="Candara" panose="020E0502030303020204" pitchFamily="34" charset="0"/>
            </a:endParaRPr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2"/>
          </p:nvPr>
        </p:nvSpPr>
        <p:spPr>
          <a:xfrm>
            <a:off x="3205951" y="2795819"/>
            <a:ext cx="2489507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O5</a:t>
            </a:r>
            <a:r>
              <a:rPr lang="en-US" sz="1050" b="1" dirty="0">
                <a:latin typeface="Candara" panose="020E0502030303020204" pitchFamily="34" charset="0"/>
              </a:rPr>
              <a:t> - Organize Workshops, Events or Social Activities</a:t>
            </a:r>
          </a:p>
          <a:p>
            <a:pPr marL="0" lvl="0" indent="0">
              <a:buNone/>
            </a:pP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O</a:t>
            </a:r>
            <a:r>
              <a:rPr lang="en-US" sz="1000" dirty="0">
                <a:latin typeface="Candara" panose="020E0502030303020204" pitchFamily="34" charset="0"/>
              </a:rPr>
              <a:t>rganize workshops, webinar series, professional talks, research hackathon, cohort learning groups, peer-mentoring program for students to share research and learning experiences. </a:t>
            </a:r>
          </a:p>
          <a:p>
            <a:pPr marL="0" lvl="0" indent="0">
              <a:buNone/>
            </a:pPr>
            <a:r>
              <a:rPr lang="en-US" sz="1000" b="1" dirty="0">
                <a:latin typeface="Candara" panose="020E0502030303020204" pitchFamily="34" charset="0"/>
              </a:rPr>
              <a:t>[SP-L1, L4; P2, P3; S2; D1, D2]</a:t>
            </a:r>
            <a:endParaRPr sz="1000" b="1" dirty="0">
              <a:latin typeface="Candara" panose="020E0502030303020204" pitchFamily="34" charset="0"/>
            </a:endParaRPr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3"/>
          </p:nvPr>
        </p:nvSpPr>
        <p:spPr>
          <a:xfrm>
            <a:off x="5805119" y="2766642"/>
            <a:ext cx="2476015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O6</a:t>
            </a:r>
            <a:r>
              <a:rPr lang="en-US" sz="1050" b="1" dirty="0">
                <a:latin typeface="Candara" panose="020E0502030303020204" pitchFamily="34" charset="0"/>
              </a:rPr>
              <a:t> - Create Real-life Research and Learning Experience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en-US" sz="1000" dirty="0">
                <a:latin typeface="Candara" panose="020E0502030303020204" pitchFamily="34" charset="0"/>
              </a:rPr>
              <a:t>rovide enriched learning experience for students to engage with local communities and build their confidence, self-efficacy and leadership skills through research and evidence-based decision making. </a:t>
            </a:r>
          </a:p>
          <a:p>
            <a:pPr marL="0" indent="0">
              <a:buNone/>
            </a:pPr>
            <a:r>
              <a:rPr lang="en-US" sz="1000" b="1" dirty="0">
                <a:latin typeface="Candara" panose="020E0502030303020204" pitchFamily="34" charset="0"/>
              </a:rPr>
              <a:t>[SP-L3; P2-1, P3; C1, C2]</a:t>
            </a:r>
          </a:p>
          <a:p>
            <a:pPr marL="0" lvl="0" indent="0">
              <a:buNone/>
            </a:pPr>
            <a:endParaRPr sz="1000" dirty="0">
              <a:latin typeface="Candara" panose="020E0502030303020204" pitchFamily="34" charset="0"/>
            </a:endParaRPr>
          </a:p>
        </p:txBody>
      </p:sp>
      <p:grpSp>
        <p:nvGrpSpPr>
          <p:cNvPr id="294" name="Google Shape;294;p31"/>
          <p:cNvGrpSpPr/>
          <p:nvPr/>
        </p:nvGrpSpPr>
        <p:grpSpPr>
          <a:xfrm>
            <a:off x="867597" y="943444"/>
            <a:ext cx="251128" cy="244895"/>
            <a:chOff x="616425" y="2329600"/>
            <a:chExt cx="361700" cy="388475"/>
          </a:xfrm>
        </p:grpSpPr>
        <p:sp>
          <p:nvSpPr>
            <p:cNvPr id="295" name="Google Shape;295;p31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03" name="Google Shape;303;p31"/>
          <p:cNvGrpSpPr/>
          <p:nvPr/>
        </p:nvGrpSpPr>
        <p:grpSpPr>
          <a:xfrm>
            <a:off x="5890279" y="2609447"/>
            <a:ext cx="359352" cy="242594"/>
            <a:chOff x="5247525" y="3007275"/>
            <a:chExt cx="517575" cy="384825"/>
          </a:xfrm>
        </p:grpSpPr>
        <p:sp>
          <p:nvSpPr>
            <p:cNvPr id="304" name="Google Shape;304;p3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06" name="Google Shape;306;p31"/>
          <p:cNvGrpSpPr/>
          <p:nvPr/>
        </p:nvGrpSpPr>
        <p:grpSpPr>
          <a:xfrm>
            <a:off x="904184" y="2617760"/>
            <a:ext cx="208015" cy="307843"/>
            <a:chOff x="6718575" y="2318625"/>
            <a:chExt cx="256950" cy="407375"/>
          </a:xfrm>
        </p:grpSpPr>
        <p:sp>
          <p:nvSpPr>
            <p:cNvPr id="307" name="Google Shape;307;p3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15" name="Google Shape;315;p31"/>
          <p:cNvGrpSpPr/>
          <p:nvPr/>
        </p:nvGrpSpPr>
        <p:grpSpPr>
          <a:xfrm>
            <a:off x="3309120" y="2577033"/>
            <a:ext cx="373724" cy="325507"/>
            <a:chOff x="5233525" y="4954450"/>
            <a:chExt cx="538275" cy="516350"/>
          </a:xfrm>
        </p:grpSpPr>
        <p:sp>
          <p:nvSpPr>
            <p:cNvPr id="316" name="Google Shape;316;p31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27" name="Google Shape;327;p31"/>
          <p:cNvGrpSpPr/>
          <p:nvPr/>
        </p:nvGrpSpPr>
        <p:grpSpPr>
          <a:xfrm>
            <a:off x="5930500" y="931549"/>
            <a:ext cx="296779" cy="282530"/>
            <a:chOff x="5961125" y="1623900"/>
            <a:chExt cx="427450" cy="448175"/>
          </a:xfrm>
        </p:grpSpPr>
        <p:sp>
          <p:nvSpPr>
            <p:cNvPr id="328" name="Google Shape;328;p3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grpSp>
        <p:nvGrpSpPr>
          <p:cNvPr id="335" name="Google Shape;335;p31"/>
          <p:cNvGrpSpPr/>
          <p:nvPr/>
        </p:nvGrpSpPr>
        <p:grpSpPr>
          <a:xfrm>
            <a:off x="3271315" y="949110"/>
            <a:ext cx="285791" cy="244138"/>
            <a:chOff x="5972700" y="2330200"/>
            <a:chExt cx="411625" cy="387275"/>
          </a:xfrm>
        </p:grpSpPr>
        <p:sp>
          <p:nvSpPr>
            <p:cNvPr id="336" name="Google Shape;336;p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91EA"/>
                </a:solidFill>
              </a:endParaRPr>
            </a:p>
          </p:txBody>
        </p:sp>
      </p:grp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B97FB5-FE05-472F-8D8B-28C7BB2E2719}"/>
              </a:ext>
            </a:extLst>
          </p:cNvPr>
          <p:cNvSpPr/>
          <p:nvPr/>
        </p:nvSpPr>
        <p:spPr>
          <a:xfrm>
            <a:off x="1260474" y="4705884"/>
            <a:ext cx="71876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C</a:t>
            </a:r>
            <a:r>
              <a:rPr lang="en-US" altLang="zh-CN" sz="1000" i="1" dirty="0">
                <a:solidFill>
                  <a:schemeClr val="tx1"/>
                </a:solidFill>
                <a:latin typeface="Candara" panose="020E0502030303020204" pitchFamily="34" charset="0"/>
              </a:rPr>
              <a:t>-Community Engagement; </a:t>
            </a:r>
            <a:r>
              <a:rPr lang="en-US" altLang="zh-CN" sz="1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D</a:t>
            </a:r>
            <a:r>
              <a:rPr lang="en-US" altLang="zh-CN" sz="1000" i="1" dirty="0">
                <a:solidFill>
                  <a:schemeClr val="tx1"/>
                </a:solidFill>
                <a:latin typeface="Candara" panose="020E0502030303020204" pitchFamily="34" charset="0"/>
              </a:rPr>
              <a:t>-Diversity and Inclusion; </a:t>
            </a:r>
            <a:r>
              <a:rPr lang="en-US" altLang="zh-CN" sz="1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L</a:t>
            </a:r>
            <a:r>
              <a:rPr lang="en-US" altLang="zh-CN" sz="1000" i="1" dirty="0">
                <a:solidFill>
                  <a:schemeClr val="tx1"/>
                </a:solidFill>
                <a:latin typeface="Candara" panose="020E0502030303020204" pitchFamily="34" charset="0"/>
              </a:rPr>
              <a:t>-Learning; </a:t>
            </a:r>
            <a:r>
              <a:rPr lang="en-US" altLang="zh-CN" sz="1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en-US" altLang="zh-CN" sz="1000" i="1" dirty="0">
                <a:solidFill>
                  <a:schemeClr val="tx1"/>
                </a:solidFill>
                <a:latin typeface="Candara" panose="020E0502030303020204" pitchFamily="34" charset="0"/>
              </a:rPr>
              <a:t>-Personal and Professional Development; </a:t>
            </a:r>
            <a:r>
              <a:rPr lang="en-US" altLang="zh-CN" sz="1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en-US" altLang="zh-CN" sz="1000" i="1" dirty="0">
                <a:solidFill>
                  <a:schemeClr val="tx1"/>
                </a:solidFill>
                <a:latin typeface="Candara" panose="020E0502030303020204" pitchFamily="34" charset="0"/>
              </a:rPr>
              <a:t>-Sustainability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2043779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37C0E9B17A44498BF592642D4ECA5" ma:contentTypeVersion="12" ma:contentTypeDescription="Create a new document." ma:contentTypeScope="" ma:versionID="b64175680337692cb2551d59f972e4fb">
  <xsd:schema xmlns:xsd="http://www.w3.org/2001/XMLSchema" xmlns:xs="http://www.w3.org/2001/XMLSchema" xmlns:p="http://schemas.microsoft.com/office/2006/metadata/properties" xmlns:ns3="8ba01db9-89e8-4dbd-b09b-f1bb22782f3e" xmlns:ns4="cd8c369e-ddd6-4fee-8136-828943a0a193" targetNamespace="http://schemas.microsoft.com/office/2006/metadata/properties" ma:root="true" ma:fieldsID="1a554bf74fdc63bcf84507267abbb033" ns3:_="" ns4:_="">
    <xsd:import namespace="8ba01db9-89e8-4dbd-b09b-f1bb22782f3e"/>
    <xsd:import namespace="cd8c369e-ddd6-4fee-8136-828943a0a1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01db9-89e8-4dbd-b09b-f1bb2278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369e-ddd6-4fee-8136-828943a0a1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078FE3-3A9E-4FF5-847B-8E6AA6054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01db9-89e8-4dbd-b09b-f1bb22782f3e"/>
    <ds:schemaRef ds:uri="cd8c369e-ddd6-4fee-8136-828943a0a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6D032A-BE0D-472C-B48F-06F36C3620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33F7EA-6A5E-4546-B9F2-EB52F9322840}">
  <ds:schemaRefs>
    <ds:schemaRef ds:uri="http://purl.org/dc/terms/"/>
    <ds:schemaRef ds:uri="cd8c369e-ddd6-4fee-8136-828943a0a19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8ba01db9-89e8-4dbd-b09b-f1bb22782f3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7166</TotalTime>
  <Words>1277</Words>
  <Application>Microsoft Office PowerPoint</Application>
  <PresentationFormat>On-screen Show (16:9)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Candara</vt:lpstr>
      <vt:lpstr>Roboto Slab</vt:lpstr>
      <vt:lpstr>Arial</vt:lpstr>
      <vt:lpstr>Source Sans Pro</vt:lpstr>
      <vt:lpstr>Calibri</vt:lpstr>
      <vt:lpstr>Cordelia template</vt:lpstr>
      <vt:lpstr>WCU Business Students’ Attitudes and Perceptions towards Information Literacy and Its Implications for Library Services  - A Preliminary Report for  FY2022 Provost Research Grant Project “Bridging Information Literacy Gaps in Business Students: A Case Study from West Chester University”    Prepared by Grace Liu, Assistant Professor, Business Librarian, FHG Library, WCU  Project Faculty Advisor: Dr. Liz Wang, Professor of the Department of Marketing, WCU  February, 2021</vt:lpstr>
      <vt:lpstr>PowerPoint Presentation</vt:lpstr>
      <vt:lpstr>PowerPoint Presentation</vt:lpstr>
      <vt:lpstr>Survey Respondents</vt:lpstr>
      <vt:lpstr>WCU Business Students</vt:lpstr>
      <vt:lpstr>WCU Business Students</vt:lpstr>
      <vt:lpstr>Key Findings</vt:lpstr>
      <vt:lpstr>Key Findings (Continued)</vt:lpstr>
      <vt:lpstr>Create Dynamic Learning Opportunities for WCU Business Students - Aligned with the Pathways to Student Success Strategic Plan (SP)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WCU Business Students’ Attitudes and Perceptions towards Information Literacy and Its Implications for Library Services  - A Preliminary Report for 2019 Provost Research Grant Project “Bridging Information Literacy Gaps in Business Students: A Case Study from West Chester University”    Prepared by Grace Liu, Assistant Professor, Business Librarian, FHG Library.  Project Advisor: Dr. Liz Wang, Professor of the Department of Marketing  February, 2021</dc:title>
  <dc:creator>Liu, Yan</dc:creator>
  <cp:lastModifiedBy>Smith, Andrea J</cp:lastModifiedBy>
  <cp:revision>102</cp:revision>
  <dcterms:modified xsi:type="dcterms:W3CDTF">2021-04-19T17:42:05Z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0x010100E4E37C0E9B17A44498BF592642D4ECA5</vt:lpwstr>
  </property>
</Properties>
</file>