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19"/>
  </p:notesMasterIdLst>
  <p:sldIdLst>
    <p:sldId id="256" r:id="rId5"/>
    <p:sldId id="258" r:id="rId6"/>
    <p:sldId id="259" r:id="rId7"/>
    <p:sldId id="260" r:id="rId8"/>
    <p:sldId id="265" r:id="rId9"/>
    <p:sldId id="261" r:id="rId10"/>
    <p:sldId id="262" r:id="rId11"/>
    <p:sldId id="264" r:id="rId12"/>
    <p:sldId id="273" r:id="rId13"/>
    <p:sldId id="272" r:id="rId14"/>
    <p:sldId id="270" r:id="rId15"/>
    <p:sldId id="268" r:id="rId16"/>
    <p:sldId id="269"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0242"/>
  </p:normalViewPr>
  <p:slideViewPr>
    <p:cSldViewPr snapToGrid="0" snapToObjects="1">
      <p:cViewPr varScale="1">
        <p:scale>
          <a:sx n="77" d="100"/>
          <a:sy n="77" d="100"/>
        </p:scale>
        <p:origin x="12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96602-B555-43BA-9A8A-A5DA08FEBCE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2AC0B3C-1F78-4EB0-AD8E-857903AA754A}">
      <dgm:prSet/>
      <dgm:spPr/>
      <dgm:t>
        <a:bodyPr/>
        <a:lstStyle/>
        <a:p>
          <a:r>
            <a:rPr lang="en-US" dirty="0">
              <a:solidFill>
                <a:schemeClr val="bg1"/>
              </a:solidFill>
            </a:rPr>
            <a:t>35% of women worldwide </a:t>
          </a:r>
        </a:p>
      </dgm:t>
    </dgm:pt>
    <dgm:pt modelId="{129655C0-29B8-4457-881F-892F8E50EB18}" type="parTrans" cxnId="{CA5A0C8E-6D4E-4A0E-AA9F-401DAB3F6234}">
      <dgm:prSet/>
      <dgm:spPr/>
      <dgm:t>
        <a:bodyPr/>
        <a:lstStyle/>
        <a:p>
          <a:endParaRPr lang="en-US"/>
        </a:p>
      </dgm:t>
    </dgm:pt>
    <dgm:pt modelId="{314D191E-F410-4FCD-9FFA-37FE18F19D14}" type="sibTrans" cxnId="{CA5A0C8E-6D4E-4A0E-AA9F-401DAB3F6234}">
      <dgm:prSet/>
      <dgm:spPr/>
      <dgm:t>
        <a:bodyPr/>
        <a:lstStyle/>
        <a:p>
          <a:endParaRPr lang="en-US"/>
        </a:p>
      </dgm:t>
    </dgm:pt>
    <dgm:pt modelId="{B4C2C986-6A7B-4536-85F8-773E6B4E6729}">
      <dgm:prSet/>
      <dgm:spPr/>
      <dgm:t>
        <a:bodyPr/>
        <a:lstStyle/>
        <a:p>
          <a:r>
            <a:rPr lang="en-US" dirty="0">
              <a:solidFill>
                <a:schemeClr val="bg1"/>
              </a:solidFill>
            </a:rPr>
            <a:t>1 in 3 women &amp; 1 in 6 men will experience sexual assault in U.S. </a:t>
          </a:r>
        </a:p>
      </dgm:t>
    </dgm:pt>
    <dgm:pt modelId="{41AADE84-C1F2-4F02-A14C-CBC6C706D024}" type="parTrans" cxnId="{75B8773D-C8D7-47B2-959D-1762F6F2A439}">
      <dgm:prSet/>
      <dgm:spPr/>
      <dgm:t>
        <a:bodyPr/>
        <a:lstStyle/>
        <a:p>
          <a:endParaRPr lang="en-US"/>
        </a:p>
      </dgm:t>
    </dgm:pt>
    <dgm:pt modelId="{05FE343D-0CFC-4871-AAD4-4F741A614D73}" type="sibTrans" cxnId="{75B8773D-C8D7-47B2-959D-1762F6F2A439}">
      <dgm:prSet/>
      <dgm:spPr/>
      <dgm:t>
        <a:bodyPr/>
        <a:lstStyle/>
        <a:p>
          <a:endParaRPr lang="en-US"/>
        </a:p>
      </dgm:t>
    </dgm:pt>
    <dgm:pt modelId="{73E91731-3C46-429B-9714-3E129A5D0BFD}">
      <dgm:prSet/>
      <dgm:spPr/>
      <dgm:t>
        <a:bodyPr/>
        <a:lstStyle/>
        <a:p>
          <a:r>
            <a:rPr lang="en-US" dirty="0">
              <a:solidFill>
                <a:schemeClr val="bg1"/>
              </a:solidFill>
            </a:rPr>
            <a:t>Members of the LGBTQIA community at increased risk</a:t>
          </a:r>
        </a:p>
      </dgm:t>
    </dgm:pt>
    <dgm:pt modelId="{CFD26306-4981-4107-A8DB-83B962CD8719}" type="parTrans" cxnId="{171E21C0-E257-4808-B71A-2CE60902DAB0}">
      <dgm:prSet/>
      <dgm:spPr/>
      <dgm:t>
        <a:bodyPr/>
        <a:lstStyle/>
        <a:p>
          <a:endParaRPr lang="en-US"/>
        </a:p>
      </dgm:t>
    </dgm:pt>
    <dgm:pt modelId="{DC5EA88E-1BAE-4B58-91EF-254F6BBE07D6}" type="sibTrans" cxnId="{171E21C0-E257-4808-B71A-2CE60902DAB0}">
      <dgm:prSet/>
      <dgm:spPr/>
      <dgm:t>
        <a:bodyPr/>
        <a:lstStyle/>
        <a:p>
          <a:endParaRPr lang="en-US"/>
        </a:p>
      </dgm:t>
    </dgm:pt>
    <dgm:pt modelId="{AAF55E2D-CB70-4744-8991-04456BEBA0B7}">
      <dgm:prSet/>
      <dgm:spPr/>
      <dgm:t>
        <a:bodyPr/>
        <a:lstStyle/>
        <a:p>
          <a:r>
            <a:rPr lang="en-US" dirty="0">
              <a:solidFill>
                <a:schemeClr val="bg1"/>
              </a:solidFill>
            </a:rPr>
            <a:t>Annually costs the U.S. $127 billion</a:t>
          </a:r>
        </a:p>
      </dgm:t>
    </dgm:pt>
    <dgm:pt modelId="{B442DA53-13EF-46F6-BAA3-924AA7BE055E}" type="parTrans" cxnId="{0F18978A-84C6-4DB4-A6DC-EA789EDF5157}">
      <dgm:prSet/>
      <dgm:spPr/>
      <dgm:t>
        <a:bodyPr/>
        <a:lstStyle/>
        <a:p>
          <a:endParaRPr lang="en-US"/>
        </a:p>
      </dgm:t>
    </dgm:pt>
    <dgm:pt modelId="{373D5EBD-F45B-416D-B0DA-8442D4737140}" type="sibTrans" cxnId="{0F18978A-84C6-4DB4-A6DC-EA789EDF5157}">
      <dgm:prSet/>
      <dgm:spPr/>
      <dgm:t>
        <a:bodyPr/>
        <a:lstStyle/>
        <a:p>
          <a:endParaRPr lang="en-US"/>
        </a:p>
      </dgm:t>
    </dgm:pt>
    <dgm:pt modelId="{6AF709DE-7D40-4ACB-A924-B5042C8D7F3A}">
      <dgm:prSet/>
      <dgm:spPr/>
      <dgm:t>
        <a:bodyPr/>
        <a:lstStyle/>
        <a:p>
          <a:r>
            <a:rPr lang="en-US" dirty="0">
              <a:solidFill>
                <a:schemeClr val="bg1"/>
              </a:solidFill>
            </a:rPr>
            <a:t>30-50% of sexual assault survivors will be diagnosed with PTSD</a:t>
          </a:r>
        </a:p>
      </dgm:t>
    </dgm:pt>
    <dgm:pt modelId="{0B90E8EF-2EA5-49E3-ACDF-A1F9C805AA23}" type="parTrans" cxnId="{A49E5281-0AFC-4AB4-B059-5B1367D8A3AF}">
      <dgm:prSet/>
      <dgm:spPr/>
      <dgm:t>
        <a:bodyPr/>
        <a:lstStyle/>
        <a:p>
          <a:endParaRPr lang="en-US"/>
        </a:p>
      </dgm:t>
    </dgm:pt>
    <dgm:pt modelId="{DB6B058E-B952-477E-AF82-159C7A02C7DB}" type="sibTrans" cxnId="{A49E5281-0AFC-4AB4-B059-5B1367D8A3AF}">
      <dgm:prSet/>
      <dgm:spPr/>
      <dgm:t>
        <a:bodyPr/>
        <a:lstStyle/>
        <a:p>
          <a:endParaRPr lang="en-US"/>
        </a:p>
      </dgm:t>
    </dgm:pt>
    <dgm:pt modelId="{F5D4E6DA-1C86-C347-924E-40B156CDEBDE}" type="pres">
      <dgm:prSet presAssocID="{A5A96602-B555-43BA-9A8A-A5DA08FEBCED}" presName="linear" presStyleCnt="0">
        <dgm:presLayoutVars>
          <dgm:animLvl val="lvl"/>
          <dgm:resizeHandles val="exact"/>
        </dgm:presLayoutVars>
      </dgm:prSet>
      <dgm:spPr/>
    </dgm:pt>
    <dgm:pt modelId="{8D674603-47F3-3642-B725-1BB922EBE289}" type="pres">
      <dgm:prSet presAssocID="{12AC0B3C-1F78-4EB0-AD8E-857903AA754A}" presName="parentText" presStyleLbl="node1" presStyleIdx="0" presStyleCnt="5">
        <dgm:presLayoutVars>
          <dgm:chMax val="0"/>
          <dgm:bulletEnabled val="1"/>
        </dgm:presLayoutVars>
      </dgm:prSet>
      <dgm:spPr/>
    </dgm:pt>
    <dgm:pt modelId="{751B7F07-DE62-0146-B416-169F7A65BDE0}" type="pres">
      <dgm:prSet presAssocID="{314D191E-F410-4FCD-9FFA-37FE18F19D14}" presName="spacer" presStyleCnt="0"/>
      <dgm:spPr/>
    </dgm:pt>
    <dgm:pt modelId="{D0B4E96D-8128-0B4D-B79C-D68DC0516499}" type="pres">
      <dgm:prSet presAssocID="{B4C2C986-6A7B-4536-85F8-773E6B4E6729}" presName="parentText" presStyleLbl="node1" presStyleIdx="1" presStyleCnt="5">
        <dgm:presLayoutVars>
          <dgm:chMax val="0"/>
          <dgm:bulletEnabled val="1"/>
        </dgm:presLayoutVars>
      </dgm:prSet>
      <dgm:spPr/>
    </dgm:pt>
    <dgm:pt modelId="{2DFE0FA3-D602-B54C-9E03-930C5A31236D}" type="pres">
      <dgm:prSet presAssocID="{05FE343D-0CFC-4871-AAD4-4F741A614D73}" presName="spacer" presStyleCnt="0"/>
      <dgm:spPr/>
    </dgm:pt>
    <dgm:pt modelId="{196D4B79-ED32-5643-B8AA-B34D5FCBD492}" type="pres">
      <dgm:prSet presAssocID="{73E91731-3C46-429B-9714-3E129A5D0BFD}" presName="parentText" presStyleLbl="node1" presStyleIdx="2" presStyleCnt="5">
        <dgm:presLayoutVars>
          <dgm:chMax val="0"/>
          <dgm:bulletEnabled val="1"/>
        </dgm:presLayoutVars>
      </dgm:prSet>
      <dgm:spPr/>
    </dgm:pt>
    <dgm:pt modelId="{43DD3F58-B1F8-8440-86D0-D1A4816AF7E1}" type="pres">
      <dgm:prSet presAssocID="{DC5EA88E-1BAE-4B58-91EF-254F6BBE07D6}" presName="spacer" presStyleCnt="0"/>
      <dgm:spPr/>
    </dgm:pt>
    <dgm:pt modelId="{77C8BE4E-527A-934F-9A43-EEC005AA888B}" type="pres">
      <dgm:prSet presAssocID="{AAF55E2D-CB70-4744-8991-04456BEBA0B7}" presName="parentText" presStyleLbl="node1" presStyleIdx="3" presStyleCnt="5">
        <dgm:presLayoutVars>
          <dgm:chMax val="0"/>
          <dgm:bulletEnabled val="1"/>
        </dgm:presLayoutVars>
      </dgm:prSet>
      <dgm:spPr/>
    </dgm:pt>
    <dgm:pt modelId="{AFB5D4D7-4890-E241-BAE4-F5BAE6FC9533}" type="pres">
      <dgm:prSet presAssocID="{373D5EBD-F45B-416D-B0DA-8442D4737140}" presName="spacer" presStyleCnt="0"/>
      <dgm:spPr/>
    </dgm:pt>
    <dgm:pt modelId="{74B16B11-5889-CC4A-ADE3-A1D74643CF8F}" type="pres">
      <dgm:prSet presAssocID="{6AF709DE-7D40-4ACB-A924-B5042C8D7F3A}" presName="parentText" presStyleLbl="node1" presStyleIdx="4" presStyleCnt="5">
        <dgm:presLayoutVars>
          <dgm:chMax val="0"/>
          <dgm:bulletEnabled val="1"/>
        </dgm:presLayoutVars>
      </dgm:prSet>
      <dgm:spPr/>
    </dgm:pt>
  </dgm:ptLst>
  <dgm:cxnLst>
    <dgm:cxn modelId="{9304C70F-53BB-6E45-9456-81FA88D9171E}" type="presOf" srcId="{6AF709DE-7D40-4ACB-A924-B5042C8D7F3A}" destId="{74B16B11-5889-CC4A-ADE3-A1D74643CF8F}" srcOrd="0" destOrd="0" presId="urn:microsoft.com/office/officeart/2005/8/layout/vList2"/>
    <dgm:cxn modelId="{41CE8815-98B6-4941-9D58-CC6D99D7E0D7}" type="presOf" srcId="{AAF55E2D-CB70-4744-8991-04456BEBA0B7}" destId="{77C8BE4E-527A-934F-9A43-EEC005AA888B}" srcOrd="0" destOrd="0" presId="urn:microsoft.com/office/officeart/2005/8/layout/vList2"/>
    <dgm:cxn modelId="{7D3C9926-237D-A84E-A05C-A19DFA937124}" type="presOf" srcId="{73E91731-3C46-429B-9714-3E129A5D0BFD}" destId="{196D4B79-ED32-5643-B8AA-B34D5FCBD492}" srcOrd="0" destOrd="0" presId="urn:microsoft.com/office/officeart/2005/8/layout/vList2"/>
    <dgm:cxn modelId="{13E84238-E93C-3D49-A9A9-E762C793B278}" type="presOf" srcId="{B4C2C986-6A7B-4536-85F8-773E6B4E6729}" destId="{D0B4E96D-8128-0B4D-B79C-D68DC0516499}" srcOrd="0" destOrd="0" presId="urn:microsoft.com/office/officeart/2005/8/layout/vList2"/>
    <dgm:cxn modelId="{75B8773D-C8D7-47B2-959D-1762F6F2A439}" srcId="{A5A96602-B555-43BA-9A8A-A5DA08FEBCED}" destId="{B4C2C986-6A7B-4536-85F8-773E6B4E6729}" srcOrd="1" destOrd="0" parTransId="{41AADE84-C1F2-4F02-A14C-CBC6C706D024}" sibTransId="{05FE343D-0CFC-4871-AAD4-4F741A614D73}"/>
    <dgm:cxn modelId="{A49E5281-0AFC-4AB4-B059-5B1367D8A3AF}" srcId="{A5A96602-B555-43BA-9A8A-A5DA08FEBCED}" destId="{6AF709DE-7D40-4ACB-A924-B5042C8D7F3A}" srcOrd="4" destOrd="0" parTransId="{0B90E8EF-2EA5-49E3-ACDF-A1F9C805AA23}" sibTransId="{DB6B058E-B952-477E-AF82-159C7A02C7DB}"/>
    <dgm:cxn modelId="{DF127F84-2FCA-8143-A9F9-37B29073D5F4}" type="presOf" srcId="{A5A96602-B555-43BA-9A8A-A5DA08FEBCED}" destId="{F5D4E6DA-1C86-C347-924E-40B156CDEBDE}" srcOrd="0" destOrd="0" presId="urn:microsoft.com/office/officeart/2005/8/layout/vList2"/>
    <dgm:cxn modelId="{0F18978A-84C6-4DB4-A6DC-EA789EDF5157}" srcId="{A5A96602-B555-43BA-9A8A-A5DA08FEBCED}" destId="{AAF55E2D-CB70-4744-8991-04456BEBA0B7}" srcOrd="3" destOrd="0" parTransId="{B442DA53-13EF-46F6-BAA3-924AA7BE055E}" sibTransId="{373D5EBD-F45B-416D-B0DA-8442D4737140}"/>
    <dgm:cxn modelId="{CA5A0C8E-6D4E-4A0E-AA9F-401DAB3F6234}" srcId="{A5A96602-B555-43BA-9A8A-A5DA08FEBCED}" destId="{12AC0B3C-1F78-4EB0-AD8E-857903AA754A}" srcOrd="0" destOrd="0" parTransId="{129655C0-29B8-4457-881F-892F8E50EB18}" sibTransId="{314D191E-F410-4FCD-9FFA-37FE18F19D14}"/>
    <dgm:cxn modelId="{171E21C0-E257-4808-B71A-2CE60902DAB0}" srcId="{A5A96602-B555-43BA-9A8A-A5DA08FEBCED}" destId="{73E91731-3C46-429B-9714-3E129A5D0BFD}" srcOrd="2" destOrd="0" parTransId="{CFD26306-4981-4107-A8DB-83B962CD8719}" sibTransId="{DC5EA88E-1BAE-4B58-91EF-254F6BBE07D6}"/>
    <dgm:cxn modelId="{C2AFC6E0-3CF5-C843-9E4C-3B5EB0D42BA6}" type="presOf" srcId="{12AC0B3C-1F78-4EB0-AD8E-857903AA754A}" destId="{8D674603-47F3-3642-B725-1BB922EBE289}" srcOrd="0" destOrd="0" presId="urn:microsoft.com/office/officeart/2005/8/layout/vList2"/>
    <dgm:cxn modelId="{75EF6BAB-12B2-F540-9E62-FC198886D435}" type="presParOf" srcId="{F5D4E6DA-1C86-C347-924E-40B156CDEBDE}" destId="{8D674603-47F3-3642-B725-1BB922EBE289}" srcOrd="0" destOrd="0" presId="urn:microsoft.com/office/officeart/2005/8/layout/vList2"/>
    <dgm:cxn modelId="{80A00CD9-2A18-4749-927E-3E7B88D96BAD}" type="presParOf" srcId="{F5D4E6DA-1C86-C347-924E-40B156CDEBDE}" destId="{751B7F07-DE62-0146-B416-169F7A65BDE0}" srcOrd="1" destOrd="0" presId="urn:microsoft.com/office/officeart/2005/8/layout/vList2"/>
    <dgm:cxn modelId="{613DD2FC-6AC3-1F4C-829F-8BE52024C0F4}" type="presParOf" srcId="{F5D4E6DA-1C86-C347-924E-40B156CDEBDE}" destId="{D0B4E96D-8128-0B4D-B79C-D68DC0516499}" srcOrd="2" destOrd="0" presId="urn:microsoft.com/office/officeart/2005/8/layout/vList2"/>
    <dgm:cxn modelId="{7D6F52D3-2FA9-F347-BB28-1EE11A47936D}" type="presParOf" srcId="{F5D4E6DA-1C86-C347-924E-40B156CDEBDE}" destId="{2DFE0FA3-D602-B54C-9E03-930C5A31236D}" srcOrd="3" destOrd="0" presId="urn:microsoft.com/office/officeart/2005/8/layout/vList2"/>
    <dgm:cxn modelId="{66EDF002-7889-654E-B4B5-4746A6E1A783}" type="presParOf" srcId="{F5D4E6DA-1C86-C347-924E-40B156CDEBDE}" destId="{196D4B79-ED32-5643-B8AA-B34D5FCBD492}" srcOrd="4" destOrd="0" presId="urn:microsoft.com/office/officeart/2005/8/layout/vList2"/>
    <dgm:cxn modelId="{B6E2BDC9-1E57-ED40-9611-763B62DD80FD}" type="presParOf" srcId="{F5D4E6DA-1C86-C347-924E-40B156CDEBDE}" destId="{43DD3F58-B1F8-8440-86D0-D1A4816AF7E1}" srcOrd="5" destOrd="0" presId="urn:microsoft.com/office/officeart/2005/8/layout/vList2"/>
    <dgm:cxn modelId="{CB881709-0D9D-A647-AA34-7B9AF028B093}" type="presParOf" srcId="{F5D4E6DA-1C86-C347-924E-40B156CDEBDE}" destId="{77C8BE4E-527A-934F-9A43-EEC005AA888B}" srcOrd="6" destOrd="0" presId="urn:microsoft.com/office/officeart/2005/8/layout/vList2"/>
    <dgm:cxn modelId="{783ED48C-45E8-C642-8BE7-70637F696650}" type="presParOf" srcId="{F5D4E6DA-1C86-C347-924E-40B156CDEBDE}" destId="{AFB5D4D7-4890-E241-BAE4-F5BAE6FC9533}" srcOrd="7" destOrd="0" presId="urn:microsoft.com/office/officeart/2005/8/layout/vList2"/>
    <dgm:cxn modelId="{C875548E-1735-BF4F-B993-DA226816A510}" type="presParOf" srcId="{F5D4E6DA-1C86-C347-924E-40B156CDEBDE}" destId="{74B16B11-5889-CC4A-ADE3-A1D74643CF8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88949-9F86-4AB0-A7BE-E15A7E55696C}"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528CD04A-7CDB-482B-8510-5F4D3837F00A}">
      <dgm:prSet/>
      <dgm:spPr/>
      <dgm:t>
        <a:bodyPr/>
        <a:lstStyle/>
        <a:p>
          <a:r>
            <a:rPr lang="en-US" dirty="0">
              <a:solidFill>
                <a:schemeClr val="bg1"/>
              </a:solidFill>
            </a:rPr>
            <a:t>The potential healing effects of group therapy for sexual trauma</a:t>
          </a:r>
        </a:p>
      </dgm:t>
    </dgm:pt>
    <dgm:pt modelId="{6A271DBE-AB44-419F-9534-61472BE357AB}" type="parTrans" cxnId="{5FEDEC3B-88BE-40FE-BE14-E5ECCA041B44}">
      <dgm:prSet/>
      <dgm:spPr/>
      <dgm:t>
        <a:bodyPr/>
        <a:lstStyle/>
        <a:p>
          <a:endParaRPr lang="en-US"/>
        </a:p>
      </dgm:t>
    </dgm:pt>
    <dgm:pt modelId="{7065B142-F3E4-45AA-A523-E7EB2BC5180C}" type="sibTrans" cxnId="{5FEDEC3B-88BE-40FE-BE14-E5ECCA041B44}">
      <dgm:prSet/>
      <dgm:spPr/>
      <dgm:t>
        <a:bodyPr/>
        <a:lstStyle/>
        <a:p>
          <a:endParaRPr lang="en-US"/>
        </a:p>
      </dgm:t>
    </dgm:pt>
    <dgm:pt modelId="{72001847-62AA-4DCE-AF04-411B70A07312}">
      <dgm:prSet/>
      <dgm:spPr/>
      <dgm:t>
        <a:bodyPr/>
        <a:lstStyle/>
        <a:p>
          <a:r>
            <a:rPr lang="en-US" dirty="0">
              <a:solidFill>
                <a:schemeClr val="bg1"/>
              </a:solidFill>
            </a:rPr>
            <a:t>The extent with which relationships among sexual assault survivors facilitated healing and trauma recovery</a:t>
          </a:r>
        </a:p>
      </dgm:t>
    </dgm:pt>
    <dgm:pt modelId="{9716F71F-D1B2-4878-9628-F8B51F08AE99}" type="parTrans" cxnId="{758167F9-9BF4-4180-A973-4458473B5800}">
      <dgm:prSet/>
      <dgm:spPr/>
      <dgm:t>
        <a:bodyPr/>
        <a:lstStyle/>
        <a:p>
          <a:endParaRPr lang="en-US"/>
        </a:p>
      </dgm:t>
    </dgm:pt>
    <dgm:pt modelId="{2ECAE1CD-1D66-4324-91F7-6E12EAE9CF92}" type="sibTrans" cxnId="{758167F9-9BF4-4180-A973-4458473B5800}">
      <dgm:prSet/>
      <dgm:spPr/>
      <dgm:t>
        <a:bodyPr/>
        <a:lstStyle/>
        <a:p>
          <a:endParaRPr lang="en-US"/>
        </a:p>
      </dgm:t>
    </dgm:pt>
    <dgm:pt modelId="{D092CF86-80FC-4DD0-8611-85A0C1E3761A}">
      <dgm:prSet/>
      <dgm:spPr/>
      <dgm:t>
        <a:bodyPr/>
        <a:lstStyle/>
        <a:p>
          <a:r>
            <a:rPr lang="en-US" dirty="0">
              <a:solidFill>
                <a:schemeClr val="bg1"/>
              </a:solidFill>
            </a:rPr>
            <a:t>Experiences of shared trauma or vicarious traumatization during participation in group therapy</a:t>
          </a:r>
        </a:p>
      </dgm:t>
    </dgm:pt>
    <dgm:pt modelId="{9A4BF956-3F4C-42DA-8AC0-FB129BEBFCF4}" type="parTrans" cxnId="{BC0D5289-54FA-4EA2-9C30-8850D0B20606}">
      <dgm:prSet/>
      <dgm:spPr/>
      <dgm:t>
        <a:bodyPr/>
        <a:lstStyle/>
        <a:p>
          <a:endParaRPr lang="en-US"/>
        </a:p>
      </dgm:t>
    </dgm:pt>
    <dgm:pt modelId="{B37D0425-4D5B-4A88-B5B6-DA6415A4AED9}" type="sibTrans" cxnId="{BC0D5289-54FA-4EA2-9C30-8850D0B20606}">
      <dgm:prSet/>
      <dgm:spPr/>
      <dgm:t>
        <a:bodyPr/>
        <a:lstStyle/>
        <a:p>
          <a:endParaRPr lang="en-US"/>
        </a:p>
      </dgm:t>
    </dgm:pt>
    <dgm:pt modelId="{767867FF-3F68-49D2-B55A-6086F61D03CA}">
      <dgm:prSet/>
      <dgm:spPr/>
      <dgm:t>
        <a:bodyPr/>
        <a:lstStyle/>
        <a:p>
          <a:r>
            <a:rPr lang="en-US" dirty="0">
              <a:solidFill>
                <a:schemeClr val="bg1"/>
              </a:solidFill>
            </a:rPr>
            <a:t>How participants' coped with exposure to the sexual trauma of other group members </a:t>
          </a:r>
        </a:p>
      </dgm:t>
    </dgm:pt>
    <dgm:pt modelId="{1FBD32E6-A7F9-4471-BED4-76134B3F75F0}" type="parTrans" cxnId="{AFBD1859-456F-4EB2-94A1-73D52C84EE4F}">
      <dgm:prSet/>
      <dgm:spPr/>
      <dgm:t>
        <a:bodyPr/>
        <a:lstStyle/>
        <a:p>
          <a:endParaRPr lang="en-US"/>
        </a:p>
      </dgm:t>
    </dgm:pt>
    <dgm:pt modelId="{BAA06053-3688-4EB8-85E6-4E5DDBD21D80}" type="sibTrans" cxnId="{AFBD1859-456F-4EB2-94A1-73D52C84EE4F}">
      <dgm:prSet/>
      <dgm:spPr/>
      <dgm:t>
        <a:bodyPr/>
        <a:lstStyle/>
        <a:p>
          <a:endParaRPr lang="en-US"/>
        </a:p>
      </dgm:t>
    </dgm:pt>
    <dgm:pt modelId="{98A4CDA8-6012-2A4F-9856-520AD0B6245F}" type="pres">
      <dgm:prSet presAssocID="{EC688949-9F86-4AB0-A7BE-E15A7E55696C}" presName="linear" presStyleCnt="0">
        <dgm:presLayoutVars>
          <dgm:animLvl val="lvl"/>
          <dgm:resizeHandles val="exact"/>
        </dgm:presLayoutVars>
      </dgm:prSet>
      <dgm:spPr/>
    </dgm:pt>
    <dgm:pt modelId="{C9E8844C-7380-4B45-BA9C-CA382ED24B45}" type="pres">
      <dgm:prSet presAssocID="{528CD04A-7CDB-482B-8510-5F4D3837F00A}" presName="parentText" presStyleLbl="node1" presStyleIdx="0" presStyleCnt="4">
        <dgm:presLayoutVars>
          <dgm:chMax val="0"/>
          <dgm:bulletEnabled val="1"/>
        </dgm:presLayoutVars>
      </dgm:prSet>
      <dgm:spPr/>
    </dgm:pt>
    <dgm:pt modelId="{1340B0F4-FA59-E44F-8759-D5E03E709A39}" type="pres">
      <dgm:prSet presAssocID="{7065B142-F3E4-45AA-A523-E7EB2BC5180C}" presName="spacer" presStyleCnt="0"/>
      <dgm:spPr/>
    </dgm:pt>
    <dgm:pt modelId="{6519A5AB-F29D-EB4A-88FC-5677CF6061DA}" type="pres">
      <dgm:prSet presAssocID="{72001847-62AA-4DCE-AF04-411B70A07312}" presName="parentText" presStyleLbl="node1" presStyleIdx="1" presStyleCnt="4">
        <dgm:presLayoutVars>
          <dgm:chMax val="0"/>
          <dgm:bulletEnabled val="1"/>
        </dgm:presLayoutVars>
      </dgm:prSet>
      <dgm:spPr/>
    </dgm:pt>
    <dgm:pt modelId="{CD2706BA-E0B3-CC42-9E54-47B8804B524D}" type="pres">
      <dgm:prSet presAssocID="{2ECAE1CD-1D66-4324-91F7-6E12EAE9CF92}" presName="spacer" presStyleCnt="0"/>
      <dgm:spPr/>
    </dgm:pt>
    <dgm:pt modelId="{C7B774AA-F308-EE4C-9196-201320C86D48}" type="pres">
      <dgm:prSet presAssocID="{D092CF86-80FC-4DD0-8611-85A0C1E3761A}" presName="parentText" presStyleLbl="node1" presStyleIdx="2" presStyleCnt="4">
        <dgm:presLayoutVars>
          <dgm:chMax val="0"/>
          <dgm:bulletEnabled val="1"/>
        </dgm:presLayoutVars>
      </dgm:prSet>
      <dgm:spPr/>
    </dgm:pt>
    <dgm:pt modelId="{3F793A59-55C8-C245-9946-DC24AE24D3EC}" type="pres">
      <dgm:prSet presAssocID="{B37D0425-4D5B-4A88-B5B6-DA6415A4AED9}" presName="spacer" presStyleCnt="0"/>
      <dgm:spPr/>
    </dgm:pt>
    <dgm:pt modelId="{B27B516A-7E1A-E543-8E95-F812EAFDA25F}" type="pres">
      <dgm:prSet presAssocID="{767867FF-3F68-49D2-B55A-6086F61D03CA}" presName="parentText" presStyleLbl="node1" presStyleIdx="3" presStyleCnt="4">
        <dgm:presLayoutVars>
          <dgm:chMax val="0"/>
          <dgm:bulletEnabled val="1"/>
        </dgm:presLayoutVars>
      </dgm:prSet>
      <dgm:spPr/>
    </dgm:pt>
  </dgm:ptLst>
  <dgm:cxnLst>
    <dgm:cxn modelId="{5FEDEC3B-88BE-40FE-BE14-E5ECCA041B44}" srcId="{EC688949-9F86-4AB0-A7BE-E15A7E55696C}" destId="{528CD04A-7CDB-482B-8510-5F4D3837F00A}" srcOrd="0" destOrd="0" parTransId="{6A271DBE-AB44-419F-9534-61472BE357AB}" sibTransId="{7065B142-F3E4-45AA-A523-E7EB2BC5180C}"/>
    <dgm:cxn modelId="{9B4E614F-2642-2E42-BFA7-141968A3A556}" type="presOf" srcId="{72001847-62AA-4DCE-AF04-411B70A07312}" destId="{6519A5AB-F29D-EB4A-88FC-5677CF6061DA}" srcOrd="0" destOrd="0" presId="urn:microsoft.com/office/officeart/2005/8/layout/vList2"/>
    <dgm:cxn modelId="{8BFBD371-886A-8A47-8694-D85CF4979012}" type="presOf" srcId="{767867FF-3F68-49D2-B55A-6086F61D03CA}" destId="{B27B516A-7E1A-E543-8E95-F812EAFDA25F}" srcOrd="0" destOrd="0" presId="urn:microsoft.com/office/officeart/2005/8/layout/vList2"/>
    <dgm:cxn modelId="{383B2653-E30C-A043-86C1-2B2EE36B4A76}" type="presOf" srcId="{D092CF86-80FC-4DD0-8611-85A0C1E3761A}" destId="{C7B774AA-F308-EE4C-9196-201320C86D48}" srcOrd="0" destOrd="0" presId="urn:microsoft.com/office/officeart/2005/8/layout/vList2"/>
    <dgm:cxn modelId="{AFBD1859-456F-4EB2-94A1-73D52C84EE4F}" srcId="{EC688949-9F86-4AB0-A7BE-E15A7E55696C}" destId="{767867FF-3F68-49D2-B55A-6086F61D03CA}" srcOrd="3" destOrd="0" parTransId="{1FBD32E6-A7F9-4471-BED4-76134B3F75F0}" sibTransId="{BAA06053-3688-4EB8-85E6-4E5DDBD21D80}"/>
    <dgm:cxn modelId="{BC0D5289-54FA-4EA2-9C30-8850D0B20606}" srcId="{EC688949-9F86-4AB0-A7BE-E15A7E55696C}" destId="{D092CF86-80FC-4DD0-8611-85A0C1E3761A}" srcOrd="2" destOrd="0" parTransId="{9A4BF956-3F4C-42DA-8AC0-FB129BEBFCF4}" sibTransId="{B37D0425-4D5B-4A88-B5B6-DA6415A4AED9}"/>
    <dgm:cxn modelId="{0FB68F8E-BC7D-0E43-BB07-5C16E7A12E5D}" type="presOf" srcId="{528CD04A-7CDB-482B-8510-5F4D3837F00A}" destId="{C9E8844C-7380-4B45-BA9C-CA382ED24B45}" srcOrd="0" destOrd="0" presId="urn:microsoft.com/office/officeart/2005/8/layout/vList2"/>
    <dgm:cxn modelId="{BD8E5B9D-72A9-AD4D-BFE8-DA3C1D97EBB1}" type="presOf" srcId="{EC688949-9F86-4AB0-A7BE-E15A7E55696C}" destId="{98A4CDA8-6012-2A4F-9856-520AD0B6245F}" srcOrd="0" destOrd="0" presId="urn:microsoft.com/office/officeart/2005/8/layout/vList2"/>
    <dgm:cxn modelId="{758167F9-9BF4-4180-A973-4458473B5800}" srcId="{EC688949-9F86-4AB0-A7BE-E15A7E55696C}" destId="{72001847-62AA-4DCE-AF04-411B70A07312}" srcOrd="1" destOrd="0" parTransId="{9716F71F-D1B2-4878-9628-F8B51F08AE99}" sibTransId="{2ECAE1CD-1D66-4324-91F7-6E12EAE9CF92}"/>
    <dgm:cxn modelId="{61FB4BC1-0775-0942-AB94-572E25A05D0A}" type="presParOf" srcId="{98A4CDA8-6012-2A4F-9856-520AD0B6245F}" destId="{C9E8844C-7380-4B45-BA9C-CA382ED24B45}" srcOrd="0" destOrd="0" presId="urn:microsoft.com/office/officeart/2005/8/layout/vList2"/>
    <dgm:cxn modelId="{334AB35F-8684-E848-828B-F82B12BFB76B}" type="presParOf" srcId="{98A4CDA8-6012-2A4F-9856-520AD0B6245F}" destId="{1340B0F4-FA59-E44F-8759-D5E03E709A39}" srcOrd="1" destOrd="0" presId="urn:microsoft.com/office/officeart/2005/8/layout/vList2"/>
    <dgm:cxn modelId="{5E584D9F-B3F2-CF4E-B336-43EAE9A2CD8A}" type="presParOf" srcId="{98A4CDA8-6012-2A4F-9856-520AD0B6245F}" destId="{6519A5AB-F29D-EB4A-88FC-5677CF6061DA}" srcOrd="2" destOrd="0" presId="urn:microsoft.com/office/officeart/2005/8/layout/vList2"/>
    <dgm:cxn modelId="{AE120287-6CAB-264D-A3ED-95C6C03B8344}" type="presParOf" srcId="{98A4CDA8-6012-2A4F-9856-520AD0B6245F}" destId="{CD2706BA-E0B3-CC42-9E54-47B8804B524D}" srcOrd="3" destOrd="0" presId="urn:microsoft.com/office/officeart/2005/8/layout/vList2"/>
    <dgm:cxn modelId="{595974A0-E0A3-F44E-999F-085139B5CEF4}" type="presParOf" srcId="{98A4CDA8-6012-2A4F-9856-520AD0B6245F}" destId="{C7B774AA-F308-EE4C-9196-201320C86D48}" srcOrd="4" destOrd="0" presId="urn:microsoft.com/office/officeart/2005/8/layout/vList2"/>
    <dgm:cxn modelId="{5E848039-7604-F345-9AB0-03C08CD4B035}" type="presParOf" srcId="{98A4CDA8-6012-2A4F-9856-520AD0B6245F}" destId="{3F793A59-55C8-C245-9946-DC24AE24D3EC}" srcOrd="5" destOrd="0" presId="urn:microsoft.com/office/officeart/2005/8/layout/vList2"/>
    <dgm:cxn modelId="{FFDB0542-5318-7346-9F76-47766A073710}" type="presParOf" srcId="{98A4CDA8-6012-2A4F-9856-520AD0B6245F}" destId="{B27B516A-7E1A-E543-8E95-F812EAFDA2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A2552-7BAB-4FF5-93D8-E98BBC8929D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CCE91F3-9784-40B2-98F1-C19AAB94DC52}">
      <dgm:prSet/>
      <dgm:spPr/>
      <dgm:t>
        <a:bodyPr/>
        <a:lstStyle/>
        <a:p>
          <a:r>
            <a:rPr lang="en-US" dirty="0">
              <a:solidFill>
                <a:schemeClr val="bg1"/>
              </a:solidFill>
              <a:latin typeface="+mn-lt"/>
            </a:rPr>
            <a:t>Fliers disseminated to agencies. Group leaders will disseminate fliers and provide information to the group members about the purpose of the study and will invite group members to participate in the semi-structured interview. </a:t>
          </a:r>
        </a:p>
      </dgm:t>
    </dgm:pt>
    <dgm:pt modelId="{97042852-43B7-4F14-9D5E-425E6A0760F2}" type="parTrans" cxnId="{5B65AC0A-7420-4367-A0E9-1C06CC1B664A}">
      <dgm:prSet/>
      <dgm:spPr/>
      <dgm:t>
        <a:bodyPr/>
        <a:lstStyle/>
        <a:p>
          <a:endParaRPr lang="en-US"/>
        </a:p>
      </dgm:t>
    </dgm:pt>
    <dgm:pt modelId="{57F15773-96AB-4B99-BBB6-794B8927DE77}" type="sibTrans" cxnId="{5B65AC0A-7420-4367-A0E9-1C06CC1B664A}">
      <dgm:prSet/>
      <dgm:spPr/>
      <dgm:t>
        <a:bodyPr/>
        <a:lstStyle/>
        <a:p>
          <a:endParaRPr lang="en-US"/>
        </a:p>
      </dgm:t>
    </dgm:pt>
    <dgm:pt modelId="{5AAE96DD-52A4-49FE-8388-7E505D64292F}">
      <dgm:prSet/>
      <dgm:spPr/>
      <dgm:t>
        <a:bodyPr/>
        <a:lstStyle/>
        <a:p>
          <a:r>
            <a:rPr lang="en-US" dirty="0">
              <a:solidFill>
                <a:schemeClr val="bg1"/>
              </a:solidFill>
              <a:latin typeface="+mn-lt"/>
            </a:rPr>
            <a:t>Group members sign the consent form and schedule an interview with the PI via a HIPPA compliant secure email service. </a:t>
          </a:r>
        </a:p>
      </dgm:t>
    </dgm:pt>
    <dgm:pt modelId="{C346CBBD-C8B2-4686-8E43-8BA62927EE16}" type="parTrans" cxnId="{E80076FB-2570-4AAE-A6C9-923FF55D48C3}">
      <dgm:prSet/>
      <dgm:spPr/>
      <dgm:t>
        <a:bodyPr/>
        <a:lstStyle/>
        <a:p>
          <a:endParaRPr lang="en-US"/>
        </a:p>
      </dgm:t>
    </dgm:pt>
    <dgm:pt modelId="{5D9F868F-DD8F-47FD-95AE-96B13B12CA92}" type="sibTrans" cxnId="{E80076FB-2570-4AAE-A6C9-923FF55D48C3}">
      <dgm:prSet/>
      <dgm:spPr/>
      <dgm:t>
        <a:bodyPr/>
        <a:lstStyle/>
        <a:p>
          <a:endParaRPr lang="en-US"/>
        </a:p>
      </dgm:t>
    </dgm:pt>
    <dgm:pt modelId="{D8560870-CFD0-4670-915A-547F11794026}">
      <dgm:prSet/>
      <dgm:spPr/>
      <dgm:t>
        <a:bodyPr/>
        <a:lstStyle/>
        <a:p>
          <a:r>
            <a:rPr lang="en-US" dirty="0">
              <a:solidFill>
                <a:schemeClr val="bg1"/>
              </a:solidFill>
              <a:latin typeface="+mn-lt"/>
            </a:rPr>
            <a:t>Interviews conducted remotely from an audio/visual recording lab in Wayne Hall</a:t>
          </a:r>
        </a:p>
      </dgm:t>
    </dgm:pt>
    <dgm:pt modelId="{27294C1E-4085-413C-82C2-1B159B4370D7}" type="parTrans" cxnId="{5D443ABD-8F1C-44EE-BA6A-8E4998A9FAC7}">
      <dgm:prSet/>
      <dgm:spPr/>
      <dgm:t>
        <a:bodyPr/>
        <a:lstStyle/>
        <a:p>
          <a:endParaRPr lang="en-US"/>
        </a:p>
      </dgm:t>
    </dgm:pt>
    <dgm:pt modelId="{B2FE6F23-7509-4DFC-BFD9-B9242ACB2966}" type="sibTrans" cxnId="{5D443ABD-8F1C-44EE-BA6A-8E4998A9FAC7}">
      <dgm:prSet/>
      <dgm:spPr/>
      <dgm:t>
        <a:bodyPr/>
        <a:lstStyle/>
        <a:p>
          <a:endParaRPr lang="en-US"/>
        </a:p>
      </dgm:t>
    </dgm:pt>
    <dgm:pt modelId="{10F80679-EC5E-4A0E-9DF1-A5805C56AD36}">
      <dgm:prSet/>
      <dgm:spPr/>
      <dgm:t>
        <a:bodyPr/>
        <a:lstStyle/>
        <a:p>
          <a:pPr>
            <a:buFont typeface="Arial" panose="020B0604020202020204" pitchFamily="34" charset="0"/>
            <a:buChar char="•"/>
          </a:pPr>
          <a:r>
            <a:rPr lang="en-US" dirty="0">
              <a:solidFill>
                <a:schemeClr val="bg1"/>
              </a:solidFill>
              <a:latin typeface="+mn-lt"/>
              <a:cs typeface="Times New Roman" panose="02020603050405020304" pitchFamily="18" charset="0"/>
            </a:rPr>
            <a:t>Recordings will be stored in a locked filing cabinet in the lab that only the PI, research team and dissertation supervisor have access to.</a:t>
          </a:r>
          <a:endParaRPr lang="en-US" dirty="0">
            <a:solidFill>
              <a:schemeClr val="bg1"/>
            </a:solidFill>
            <a:latin typeface="+mn-lt"/>
          </a:endParaRPr>
        </a:p>
      </dgm:t>
    </dgm:pt>
    <dgm:pt modelId="{833AC7C4-401E-4305-9750-C0170B2FC052}" type="parTrans" cxnId="{38DAC589-6616-4411-B46B-48EE2BDAD32B}">
      <dgm:prSet/>
      <dgm:spPr/>
      <dgm:t>
        <a:bodyPr/>
        <a:lstStyle/>
        <a:p>
          <a:endParaRPr lang="en-US"/>
        </a:p>
      </dgm:t>
    </dgm:pt>
    <dgm:pt modelId="{C0367DFB-58D1-4484-AA4C-B0E65416AAD7}" type="sibTrans" cxnId="{38DAC589-6616-4411-B46B-48EE2BDAD32B}">
      <dgm:prSet/>
      <dgm:spPr/>
      <dgm:t>
        <a:bodyPr/>
        <a:lstStyle/>
        <a:p>
          <a:endParaRPr lang="en-US"/>
        </a:p>
      </dgm:t>
    </dgm:pt>
    <dgm:pt modelId="{57BE80FE-0499-A949-8C0D-1269CBFA0A6E}">
      <dgm:prSet/>
      <dgm:spPr/>
      <dgm:t>
        <a:bodyPr/>
        <a:lstStyle/>
        <a:p>
          <a:pPr>
            <a:buFont typeface="Arial" panose="020B0604020202020204" pitchFamily="34" charset="0"/>
            <a:buChar char="•"/>
          </a:pPr>
          <a:r>
            <a:rPr lang="en-US" dirty="0">
              <a:solidFill>
                <a:schemeClr val="bg1"/>
              </a:solidFill>
              <a:latin typeface="+mn-lt"/>
              <a:cs typeface="Times New Roman" panose="02020603050405020304" pitchFamily="18" charset="0"/>
            </a:rPr>
            <a:t>The PI and research team will de-identify and transcribe and the recordings for coding and data analysis</a:t>
          </a:r>
          <a:r>
            <a:rPr lang="en-US" dirty="0">
              <a:latin typeface="+mn-lt"/>
              <a:cs typeface="Times New Roman" panose="02020603050405020304" pitchFamily="18" charset="0"/>
            </a:rPr>
            <a:t>.</a:t>
          </a:r>
          <a:endParaRPr lang="en-US" dirty="0">
            <a:latin typeface="+mn-lt"/>
          </a:endParaRPr>
        </a:p>
      </dgm:t>
    </dgm:pt>
    <dgm:pt modelId="{959ADD9E-0204-0D44-9FBA-D3C943C67D95}" type="parTrans" cxnId="{6BB90FA1-AD38-1E44-B056-8E9B4510E73F}">
      <dgm:prSet/>
      <dgm:spPr/>
      <dgm:t>
        <a:bodyPr/>
        <a:lstStyle/>
        <a:p>
          <a:endParaRPr lang="en-US"/>
        </a:p>
      </dgm:t>
    </dgm:pt>
    <dgm:pt modelId="{F555CC93-71D0-0A41-88BD-2669EB09C463}" type="sibTrans" cxnId="{6BB90FA1-AD38-1E44-B056-8E9B4510E73F}">
      <dgm:prSet/>
      <dgm:spPr/>
      <dgm:t>
        <a:bodyPr/>
        <a:lstStyle/>
        <a:p>
          <a:endParaRPr lang="en-US"/>
        </a:p>
      </dgm:t>
    </dgm:pt>
    <dgm:pt modelId="{3151B7F4-19E9-1E45-AA53-0BAE83135CB2}" type="pres">
      <dgm:prSet presAssocID="{DFCA2552-7BAB-4FF5-93D8-E98BBC8929D9}" presName="linear" presStyleCnt="0">
        <dgm:presLayoutVars>
          <dgm:animLvl val="lvl"/>
          <dgm:resizeHandles val="exact"/>
        </dgm:presLayoutVars>
      </dgm:prSet>
      <dgm:spPr/>
    </dgm:pt>
    <dgm:pt modelId="{FD1FC262-A39F-494E-8EC5-8105F7624015}" type="pres">
      <dgm:prSet presAssocID="{8CCE91F3-9784-40B2-98F1-C19AAB94DC52}" presName="parentText" presStyleLbl="node1" presStyleIdx="0" presStyleCnt="5">
        <dgm:presLayoutVars>
          <dgm:chMax val="0"/>
          <dgm:bulletEnabled val="1"/>
        </dgm:presLayoutVars>
      </dgm:prSet>
      <dgm:spPr/>
    </dgm:pt>
    <dgm:pt modelId="{B662FC9A-0B59-E545-94FC-AD195BB969E6}" type="pres">
      <dgm:prSet presAssocID="{57F15773-96AB-4B99-BBB6-794B8927DE77}" presName="spacer" presStyleCnt="0"/>
      <dgm:spPr/>
    </dgm:pt>
    <dgm:pt modelId="{CA1F749D-ED41-7B40-AF43-4B9793950399}" type="pres">
      <dgm:prSet presAssocID="{5AAE96DD-52A4-49FE-8388-7E505D64292F}" presName="parentText" presStyleLbl="node1" presStyleIdx="1" presStyleCnt="5">
        <dgm:presLayoutVars>
          <dgm:chMax val="0"/>
          <dgm:bulletEnabled val="1"/>
        </dgm:presLayoutVars>
      </dgm:prSet>
      <dgm:spPr/>
    </dgm:pt>
    <dgm:pt modelId="{8390EB22-62C5-684F-9523-4E2E2D1F6000}" type="pres">
      <dgm:prSet presAssocID="{5D9F868F-DD8F-47FD-95AE-96B13B12CA92}" presName="spacer" presStyleCnt="0"/>
      <dgm:spPr/>
    </dgm:pt>
    <dgm:pt modelId="{AC599FDF-75F0-6244-960C-CD0D71EA212C}" type="pres">
      <dgm:prSet presAssocID="{D8560870-CFD0-4670-915A-547F11794026}" presName="parentText" presStyleLbl="node1" presStyleIdx="2" presStyleCnt="5" custLinFactNeighborX="1625" custLinFactNeighborY="-35437">
        <dgm:presLayoutVars>
          <dgm:chMax val="0"/>
          <dgm:bulletEnabled val="1"/>
        </dgm:presLayoutVars>
      </dgm:prSet>
      <dgm:spPr/>
    </dgm:pt>
    <dgm:pt modelId="{9FB25B93-37C4-9448-AFD7-378914F35537}" type="pres">
      <dgm:prSet presAssocID="{B2FE6F23-7509-4DFC-BFD9-B9242ACB2966}" presName="spacer" presStyleCnt="0"/>
      <dgm:spPr/>
    </dgm:pt>
    <dgm:pt modelId="{55F71B6A-2397-1D46-8C0F-0FA60975972A}" type="pres">
      <dgm:prSet presAssocID="{10F80679-EC5E-4A0E-9DF1-A5805C56AD36}" presName="parentText" presStyleLbl="node1" presStyleIdx="3" presStyleCnt="5">
        <dgm:presLayoutVars>
          <dgm:chMax val="0"/>
          <dgm:bulletEnabled val="1"/>
        </dgm:presLayoutVars>
      </dgm:prSet>
      <dgm:spPr/>
    </dgm:pt>
    <dgm:pt modelId="{14EFF5D7-F1D5-6641-8264-2BD0388608AE}" type="pres">
      <dgm:prSet presAssocID="{C0367DFB-58D1-4484-AA4C-B0E65416AAD7}" presName="spacer" presStyleCnt="0"/>
      <dgm:spPr/>
    </dgm:pt>
    <dgm:pt modelId="{BAAA4AA9-5F2C-7241-A07D-608421750258}" type="pres">
      <dgm:prSet presAssocID="{57BE80FE-0499-A949-8C0D-1269CBFA0A6E}" presName="parentText" presStyleLbl="node1" presStyleIdx="4" presStyleCnt="5">
        <dgm:presLayoutVars>
          <dgm:chMax val="0"/>
          <dgm:bulletEnabled val="1"/>
        </dgm:presLayoutVars>
      </dgm:prSet>
      <dgm:spPr/>
    </dgm:pt>
  </dgm:ptLst>
  <dgm:cxnLst>
    <dgm:cxn modelId="{5B65AC0A-7420-4367-A0E9-1C06CC1B664A}" srcId="{DFCA2552-7BAB-4FF5-93D8-E98BBC8929D9}" destId="{8CCE91F3-9784-40B2-98F1-C19AAB94DC52}" srcOrd="0" destOrd="0" parTransId="{97042852-43B7-4F14-9D5E-425E6A0760F2}" sibTransId="{57F15773-96AB-4B99-BBB6-794B8927DE77}"/>
    <dgm:cxn modelId="{7B06B317-9649-1C4F-ABD7-1F70AF8C3EE7}" type="presOf" srcId="{5AAE96DD-52A4-49FE-8388-7E505D64292F}" destId="{CA1F749D-ED41-7B40-AF43-4B9793950399}" srcOrd="0" destOrd="0" presId="urn:microsoft.com/office/officeart/2005/8/layout/vList2"/>
    <dgm:cxn modelId="{F956B161-1372-CD41-9338-B8FD4B0BE5E0}" type="presOf" srcId="{57BE80FE-0499-A949-8C0D-1269CBFA0A6E}" destId="{BAAA4AA9-5F2C-7241-A07D-608421750258}" srcOrd="0" destOrd="0" presId="urn:microsoft.com/office/officeart/2005/8/layout/vList2"/>
    <dgm:cxn modelId="{69B84352-4360-0043-A61E-2D4154E194E7}" type="presOf" srcId="{DFCA2552-7BAB-4FF5-93D8-E98BBC8929D9}" destId="{3151B7F4-19E9-1E45-AA53-0BAE83135CB2}" srcOrd="0" destOrd="0" presId="urn:microsoft.com/office/officeart/2005/8/layout/vList2"/>
    <dgm:cxn modelId="{A870E986-3B2A-FD40-AF5C-CA59080454FA}" type="presOf" srcId="{10F80679-EC5E-4A0E-9DF1-A5805C56AD36}" destId="{55F71B6A-2397-1D46-8C0F-0FA60975972A}" srcOrd="0" destOrd="0" presId="urn:microsoft.com/office/officeart/2005/8/layout/vList2"/>
    <dgm:cxn modelId="{38DAC589-6616-4411-B46B-48EE2BDAD32B}" srcId="{DFCA2552-7BAB-4FF5-93D8-E98BBC8929D9}" destId="{10F80679-EC5E-4A0E-9DF1-A5805C56AD36}" srcOrd="3" destOrd="0" parTransId="{833AC7C4-401E-4305-9750-C0170B2FC052}" sibTransId="{C0367DFB-58D1-4484-AA4C-B0E65416AAD7}"/>
    <dgm:cxn modelId="{7B177FA0-EFA8-B049-AA81-5A484FBC2872}" type="presOf" srcId="{8CCE91F3-9784-40B2-98F1-C19AAB94DC52}" destId="{FD1FC262-A39F-494E-8EC5-8105F7624015}" srcOrd="0" destOrd="0" presId="urn:microsoft.com/office/officeart/2005/8/layout/vList2"/>
    <dgm:cxn modelId="{6BB90FA1-AD38-1E44-B056-8E9B4510E73F}" srcId="{DFCA2552-7BAB-4FF5-93D8-E98BBC8929D9}" destId="{57BE80FE-0499-A949-8C0D-1269CBFA0A6E}" srcOrd="4" destOrd="0" parTransId="{959ADD9E-0204-0D44-9FBA-D3C943C67D95}" sibTransId="{F555CC93-71D0-0A41-88BD-2669EB09C463}"/>
    <dgm:cxn modelId="{5D443ABD-8F1C-44EE-BA6A-8E4998A9FAC7}" srcId="{DFCA2552-7BAB-4FF5-93D8-E98BBC8929D9}" destId="{D8560870-CFD0-4670-915A-547F11794026}" srcOrd="2" destOrd="0" parTransId="{27294C1E-4085-413C-82C2-1B159B4370D7}" sibTransId="{B2FE6F23-7509-4DFC-BFD9-B9242ACB2966}"/>
    <dgm:cxn modelId="{63C45BE7-84D5-A645-A53B-CF5F1F548AED}" type="presOf" srcId="{D8560870-CFD0-4670-915A-547F11794026}" destId="{AC599FDF-75F0-6244-960C-CD0D71EA212C}" srcOrd="0" destOrd="0" presId="urn:microsoft.com/office/officeart/2005/8/layout/vList2"/>
    <dgm:cxn modelId="{E80076FB-2570-4AAE-A6C9-923FF55D48C3}" srcId="{DFCA2552-7BAB-4FF5-93D8-E98BBC8929D9}" destId="{5AAE96DD-52A4-49FE-8388-7E505D64292F}" srcOrd="1" destOrd="0" parTransId="{C346CBBD-C8B2-4686-8E43-8BA62927EE16}" sibTransId="{5D9F868F-DD8F-47FD-95AE-96B13B12CA92}"/>
    <dgm:cxn modelId="{8B804BD0-B7D2-8B46-87B0-C812E35DBB3C}" type="presParOf" srcId="{3151B7F4-19E9-1E45-AA53-0BAE83135CB2}" destId="{FD1FC262-A39F-494E-8EC5-8105F7624015}" srcOrd="0" destOrd="0" presId="urn:microsoft.com/office/officeart/2005/8/layout/vList2"/>
    <dgm:cxn modelId="{E2ABBCC2-C339-1245-97D3-9977A4EF69D6}" type="presParOf" srcId="{3151B7F4-19E9-1E45-AA53-0BAE83135CB2}" destId="{B662FC9A-0B59-E545-94FC-AD195BB969E6}" srcOrd="1" destOrd="0" presId="urn:microsoft.com/office/officeart/2005/8/layout/vList2"/>
    <dgm:cxn modelId="{025FBFB4-CEA0-8240-B602-C5FC643A9ADB}" type="presParOf" srcId="{3151B7F4-19E9-1E45-AA53-0BAE83135CB2}" destId="{CA1F749D-ED41-7B40-AF43-4B9793950399}" srcOrd="2" destOrd="0" presId="urn:microsoft.com/office/officeart/2005/8/layout/vList2"/>
    <dgm:cxn modelId="{3930CE7B-BC64-E242-90E0-A0C248D50EC9}" type="presParOf" srcId="{3151B7F4-19E9-1E45-AA53-0BAE83135CB2}" destId="{8390EB22-62C5-684F-9523-4E2E2D1F6000}" srcOrd="3" destOrd="0" presId="urn:microsoft.com/office/officeart/2005/8/layout/vList2"/>
    <dgm:cxn modelId="{2464F808-ACE4-3048-B42C-70FBDE174280}" type="presParOf" srcId="{3151B7F4-19E9-1E45-AA53-0BAE83135CB2}" destId="{AC599FDF-75F0-6244-960C-CD0D71EA212C}" srcOrd="4" destOrd="0" presId="urn:microsoft.com/office/officeart/2005/8/layout/vList2"/>
    <dgm:cxn modelId="{42D0F900-7725-0B47-9708-039D9F687739}" type="presParOf" srcId="{3151B7F4-19E9-1E45-AA53-0BAE83135CB2}" destId="{9FB25B93-37C4-9448-AFD7-378914F35537}" srcOrd="5" destOrd="0" presId="urn:microsoft.com/office/officeart/2005/8/layout/vList2"/>
    <dgm:cxn modelId="{EFB09E4C-B18E-7846-8B5C-0B9CC53D501D}" type="presParOf" srcId="{3151B7F4-19E9-1E45-AA53-0BAE83135CB2}" destId="{55F71B6A-2397-1D46-8C0F-0FA60975972A}" srcOrd="6" destOrd="0" presId="urn:microsoft.com/office/officeart/2005/8/layout/vList2"/>
    <dgm:cxn modelId="{9EFD458B-2FB5-3E4A-935C-758D822B34A1}" type="presParOf" srcId="{3151B7F4-19E9-1E45-AA53-0BAE83135CB2}" destId="{14EFF5D7-F1D5-6641-8264-2BD0388608AE}" srcOrd="7" destOrd="0" presId="urn:microsoft.com/office/officeart/2005/8/layout/vList2"/>
    <dgm:cxn modelId="{CA8CF153-A862-8247-96FA-EA4488799F35}" type="presParOf" srcId="{3151B7F4-19E9-1E45-AA53-0BAE83135CB2}" destId="{BAAA4AA9-5F2C-7241-A07D-60842175025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E58F2-E346-4CB5-A13B-92220CDABF15}"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0818166-B7B4-47E1-B4DF-9A0AD5147240}">
      <dgm:prSet/>
      <dgm:spPr/>
      <dgm:t>
        <a:bodyPr/>
        <a:lstStyle/>
        <a:p>
          <a:r>
            <a:rPr lang="en-US" dirty="0"/>
            <a:t>The analytic approach for this research will follow the coding steps of thematic analysis outlined by Braun &amp; Clarke (2006).</a:t>
          </a:r>
        </a:p>
      </dgm:t>
    </dgm:pt>
    <dgm:pt modelId="{BB66B463-6EE5-4E4A-8250-E28A5D4C759E}" type="parTrans" cxnId="{F2A7074D-4353-47AC-8BB6-EAADCBFC9CB6}">
      <dgm:prSet/>
      <dgm:spPr/>
      <dgm:t>
        <a:bodyPr/>
        <a:lstStyle/>
        <a:p>
          <a:endParaRPr lang="en-US"/>
        </a:p>
      </dgm:t>
    </dgm:pt>
    <dgm:pt modelId="{E7D6C0EA-4933-4A71-BC3A-AA11F687C7B5}" type="sibTrans" cxnId="{F2A7074D-4353-47AC-8BB6-EAADCBFC9CB6}">
      <dgm:prSet/>
      <dgm:spPr/>
      <dgm:t>
        <a:bodyPr/>
        <a:lstStyle/>
        <a:p>
          <a:endParaRPr lang="en-US"/>
        </a:p>
      </dgm:t>
    </dgm:pt>
    <dgm:pt modelId="{CFE86D4C-AE63-4E1A-A496-2CB75E5949D4}">
      <dgm:prSet/>
      <dgm:spPr/>
      <dgm:t>
        <a:bodyPr/>
        <a:lstStyle/>
        <a:p>
          <a:r>
            <a:rPr lang="en-US"/>
            <a:t>Results will be analyzed through generating initial codes from the data set of participant interviews, analyzing codes to find and define themes, and lastly selecting the participants' statements to provide examples of themes across the data set.</a:t>
          </a:r>
        </a:p>
      </dgm:t>
    </dgm:pt>
    <dgm:pt modelId="{6221FF8A-7E29-48AC-8B7B-B8B925FF5BCF}" type="parTrans" cxnId="{886F9DC7-F438-468A-8B2E-0E4C629C8080}">
      <dgm:prSet/>
      <dgm:spPr/>
      <dgm:t>
        <a:bodyPr/>
        <a:lstStyle/>
        <a:p>
          <a:endParaRPr lang="en-US"/>
        </a:p>
      </dgm:t>
    </dgm:pt>
    <dgm:pt modelId="{A3908934-FBEC-4EBE-AA65-F15A5C46A056}" type="sibTrans" cxnId="{886F9DC7-F438-468A-8B2E-0E4C629C8080}">
      <dgm:prSet/>
      <dgm:spPr/>
      <dgm:t>
        <a:bodyPr/>
        <a:lstStyle/>
        <a:p>
          <a:endParaRPr lang="en-US"/>
        </a:p>
      </dgm:t>
    </dgm:pt>
    <dgm:pt modelId="{313F17BA-C8AF-443C-9AAC-5569CD395FCD}">
      <dgm:prSet/>
      <dgm:spPr/>
      <dgm:t>
        <a:bodyPr/>
        <a:lstStyle/>
        <a:p>
          <a:r>
            <a:rPr lang="en-US"/>
            <a:t>This qualitative study will utilize multiple coders  and inter-rater reliability will be calculated to increase reliability of the coding procedure and identified themes.</a:t>
          </a:r>
        </a:p>
      </dgm:t>
    </dgm:pt>
    <dgm:pt modelId="{67C438B6-40B6-4E27-BBB0-910AEBF49A2D}" type="parTrans" cxnId="{1FFFCE19-E956-48BC-ACDB-1D9D29E7CCD4}">
      <dgm:prSet/>
      <dgm:spPr/>
      <dgm:t>
        <a:bodyPr/>
        <a:lstStyle/>
        <a:p>
          <a:endParaRPr lang="en-US"/>
        </a:p>
      </dgm:t>
    </dgm:pt>
    <dgm:pt modelId="{38E384E0-7CCD-4E7E-8916-064BF0E6CDE4}" type="sibTrans" cxnId="{1FFFCE19-E956-48BC-ACDB-1D9D29E7CCD4}">
      <dgm:prSet/>
      <dgm:spPr/>
      <dgm:t>
        <a:bodyPr/>
        <a:lstStyle/>
        <a:p>
          <a:endParaRPr lang="en-US"/>
        </a:p>
      </dgm:t>
    </dgm:pt>
    <dgm:pt modelId="{C2F2C485-A302-1E4B-83D9-5C6DEDE89E2C}" type="pres">
      <dgm:prSet presAssocID="{A9AE58F2-E346-4CB5-A13B-92220CDABF15}" presName="vert0" presStyleCnt="0">
        <dgm:presLayoutVars>
          <dgm:dir/>
          <dgm:animOne val="branch"/>
          <dgm:animLvl val="lvl"/>
        </dgm:presLayoutVars>
      </dgm:prSet>
      <dgm:spPr/>
    </dgm:pt>
    <dgm:pt modelId="{21DE8A89-5C18-504D-A973-37225345153F}" type="pres">
      <dgm:prSet presAssocID="{30818166-B7B4-47E1-B4DF-9A0AD5147240}" presName="thickLine" presStyleLbl="alignNode1" presStyleIdx="0" presStyleCnt="3"/>
      <dgm:spPr/>
    </dgm:pt>
    <dgm:pt modelId="{4CA79DB7-CAD4-804A-80CA-3A352B7F8C77}" type="pres">
      <dgm:prSet presAssocID="{30818166-B7B4-47E1-B4DF-9A0AD5147240}" presName="horz1" presStyleCnt="0"/>
      <dgm:spPr/>
    </dgm:pt>
    <dgm:pt modelId="{ACA77F6D-B32B-9341-AD39-A4B2A5BE4DC3}" type="pres">
      <dgm:prSet presAssocID="{30818166-B7B4-47E1-B4DF-9A0AD5147240}" presName="tx1" presStyleLbl="revTx" presStyleIdx="0" presStyleCnt="3"/>
      <dgm:spPr/>
    </dgm:pt>
    <dgm:pt modelId="{B68BFAB4-9723-2C4D-BDB2-CD9DBA8E960C}" type="pres">
      <dgm:prSet presAssocID="{30818166-B7B4-47E1-B4DF-9A0AD5147240}" presName="vert1" presStyleCnt="0"/>
      <dgm:spPr/>
    </dgm:pt>
    <dgm:pt modelId="{EBD3DC38-04E6-3740-ADA6-6B1004C7680E}" type="pres">
      <dgm:prSet presAssocID="{CFE86D4C-AE63-4E1A-A496-2CB75E5949D4}" presName="thickLine" presStyleLbl="alignNode1" presStyleIdx="1" presStyleCnt="3"/>
      <dgm:spPr/>
    </dgm:pt>
    <dgm:pt modelId="{7DF83D9F-6425-CE48-95BF-40E8BFDAB8F5}" type="pres">
      <dgm:prSet presAssocID="{CFE86D4C-AE63-4E1A-A496-2CB75E5949D4}" presName="horz1" presStyleCnt="0"/>
      <dgm:spPr/>
    </dgm:pt>
    <dgm:pt modelId="{A46F74BC-9AA7-314D-9EF4-96D72B115ABA}" type="pres">
      <dgm:prSet presAssocID="{CFE86D4C-AE63-4E1A-A496-2CB75E5949D4}" presName="tx1" presStyleLbl="revTx" presStyleIdx="1" presStyleCnt="3"/>
      <dgm:spPr/>
    </dgm:pt>
    <dgm:pt modelId="{8589A472-5B78-2549-9CAB-BE5E1D57619E}" type="pres">
      <dgm:prSet presAssocID="{CFE86D4C-AE63-4E1A-A496-2CB75E5949D4}" presName="vert1" presStyleCnt="0"/>
      <dgm:spPr/>
    </dgm:pt>
    <dgm:pt modelId="{CB2C1689-28CC-4B43-898E-5325B686E588}" type="pres">
      <dgm:prSet presAssocID="{313F17BA-C8AF-443C-9AAC-5569CD395FCD}" presName="thickLine" presStyleLbl="alignNode1" presStyleIdx="2" presStyleCnt="3"/>
      <dgm:spPr/>
    </dgm:pt>
    <dgm:pt modelId="{48D2CEA1-268D-DD4D-B676-07D5A0F3CDA0}" type="pres">
      <dgm:prSet presAssocID="{313F17BA-C8AF-443C-9AAC-5569CD395FCD}" presName="horz1" presStyleCnt="0"/>
      <dgm:spPr/>
    </dgm:pt>
    <dgm:pt modelId="{D9DFAE44-E7AA-CF49-BD2C-AD4F088C5632}" type="pres">
      <dgm:prSet presAssocID="{313F17BA-C8AF-443C-9AAC-5569CD395FCD}" presName="tx1" presStyleLbl="revTx" presStyleIdx="2" presStyleCnt="3"/>
      <dgm:spPr/>
    </dgm:pt>
    <dgm:pt modelId="{9CC5591E-5D61-8143-9E01-F4F6BA212DDF}" type="pres">
      <dgm:prSet presAssocID="{313F17BA-C8AF-443C-9AAC-5569CD395FCD}" presName="vert1" presStyleCnt="0"/>
      <dgm:spPr/>
    </dgm:pt>
  </dgm:ptLst>
  <dgm:cxnLst>
    <dgm:cxn modelId="{88305102-992D-C247-89CA-E89A0D1D1FFD}" type="presOf" srcId="{CFE86D4C-AE63-4E1A-A496-2CB75E5949D4}" destId="{A46F74BC-9AA7-314D-9EF4-96D72B115ABA}" srcOrd="0" destOrd="0" presId="urn:microsoft.com/office/officeart/2008/layout/LinedList"/>
    <dgm:cxn modelId="{DAF72D03-B6C7-504E-8BDA-B9777B69BA45}" type="presOf" srcId="{A9AE58F2-E346-4CB5-A13B-92220CDABF15}" destId="{C2F2C485-A302-1E4B-83D9-5C6DEDE89E2C}" srcOrd="0" destOrd="0" presId="urn:microsoft.com/office/officeart/2008/layout/LinedList"/>
    <dgm:cxn modelId="{1FFFCE19-E956-48BC-ACDB-1D9D29E7CCD4}" srcId="{A9AE58F2-E346-4CB5-A13B-92220CDABF15}" destId="{313F17BA-C8AF-443C-9AAC-5569CD395FCD}" srcOrd="2" destOrd="0" parTransId="{67C438B6-40B6-4E27-BBB0-910AEBF49A2D}" sibTransId="{38E384E0-7CCD-4E7E-8916-064BF0E6CDE4}"/>
    <dgm:cxn modelId="{1BC4B031-F794-8F4E-A8C4-9D5A3CF32D00}" type="presOf" srcId="{313F17BA-C8AF-443C-9AAC-5569CD395FCD}" destId="{D9DFAE44-E7AA-CF49-BD2C-AD4F088C5632}" srcOrd="0" destOrd="0" presId="urn:microsoft.com/office/officeart/2008/layout/LinedList"/>
    <dgm:cxn modelId="{F2A7074D-4353-47AC-8BB6-EAADCBFC9CB6}" srcId="{A9AE58F2-E346-4CB5-A13B-92220CDABF15}" destId="{30818166-B7B4-47E1-B4DF-9A0AD5147240}" srcOrd="0" destOrd="0" parTransId="{BB66B463-6EE5-4E4A-8250-E28A5D4C759E}" sibTransId="{E7D6C0EA-4933-4A71-BC3A-AA11F687C7B5}"/>
    <dgm:cxn modelId="{886F9DC7-F438-468A-8B2E-0E4C629C8080}" srcId="{A9AE58F2-E346-4CB5-A13B-92220CDABF15}" destId="{CFE86D4C-AE63-4E1A-A496-2CB75E5949D4}" srcOrd="1" destOrd="0" parTransId="{6221FF8A-7E29-48AC-8B7B-B8B925FF5BCF}" sibTransId="{A3908934-FBEC-4EBE-AA65-F15A5C46A056}"/>
    <dgm:cxn modelId="{82AF63DB-EED4-4848-8E42-674B1EC47350}" type="presOf" srcId="{30818166-B7B4-47E1-B4DF-9A0AD5147240}" destId="{ACA77F6D-B32B-9341-AD39-A4B2A5BE4DC3}" srcOrd="0" destOrd="0" presId="urn:microsoft.com/office/officeart/2008/layout/LinedList"/>
    <dgm:cxn modelId="{CC705F2D-8435-A14C-BEF5-5C8E2662D6A1}" type="presParOf" srcId="{C2F2C485-A302-1E4B-83D9-5C6DEDE89E2C}" destId="{21DE8A89-5C18-504D-A973-37225345153F}" srcOrd="0" destOrd="0" presId="urn:microsoft.com/office/officeart/2008/layout/LinedList"/>
    <dgm:cxn modelId="{779CEEA9-E596-B641-977B-575D2732BD4A}" type="presParOf" srcId="{C2F2C485-A302-1E4B-83D9-5C6DEDE89E2C}" destId="{4CA79DB7-CAD4-804A-80CA-3A352B7F8C77}" srcOrd="1" destOrd="0" presId="urn:microsoft.com/office/officeart/2008/layout/LinedList"/>
    <dgm:cxn modelId="{FF559679-98CD-234C-AA4B-06A451A25E6C}" type="presParOf" srcId="{4CA79DB7-CAD4-804A-80CA-3A352B7F8C77}" destId="{ACA77F6D-B32B-9341-AD39-A4B2A5BE4DC3}" srcOrd="0" destOrd="0" presId="urn:microsoft.com/office/officeart/2008/layout/LinedList"/>
    <dgm:cxn modelId="{373D7199-EA28-6D40-9669-1E1586828943}" type="presParOf" srcId="{4CA79DB7-CAD4-804A-80CA-3A352B7F8C77}" destId="{B68BFAB4-9723-2C4D-BDB2-CD9DBA8E960C}" srcOrd="1" destOrd="0" presId="urn:microsoft.com/office/officeart/2008/layout/LinedList"/>
    <dgm:cxn modelId="{48107B3E-EC0E-854B-938C-BFFE62D98086}" type="presParOf" srcId="{C2F2C485-A302-1E4B-83D9-5C6DEDE89E2C}" destId="{EBD3DC38-04E6-3740-ADA6-6B1004C7680E}" srcOrd="2" destOrd="0" presId="urn:microsoft.com/office/officeart/2008/layout/LinedList"/>
    <dgm:cxn modelId="{0432DDE4-B70D-0C46-B8BD-6FB25E53B167}" type="presParOf" srcId="{C2F2C485-A302-1E4B-83D9-5C6DEDE89E2C}" destId="{7DF83D9F-6425-CE48-95BF-40E8BFDAB8F5}" srcOrd="3" destOrd="0" presId="urn:microsoft.com/office/officeart/2008/layout/LinedList"/>
    <dgm:cxn modelId="{1BC2AB00-D94E-1E41-A809-9F6D460F38B0}" type="presParOf" srcId="{7DF83D9F-6425-CE48-95BF-40E8BFDAB8F5}" destId="{A46F74BC-9AA7-314D-9EF4-96D72B115ABA}" srcOrd="0" destOrd="0" presId="urn:microsoft.com/office/officeart/2008/layout/LinedList"/>
    <dgm:cxn modelId="{9E9D11A5-5ECB-604C-A4FC-4DD741D49389}" type="presParOf" srcId="{7DF83D9F-6425-CE48-95BF-40E8BFDAB8F5}" destId="{8589A472-5B78-2549-9CAB-BE5E1D57619E}" srcOrd="1" destOrd="0" presId="urn:microsoft.com/office/officeart/2008/layout/LinedList"/>
    <dgm:cxn modelId="{BAE0E862-2463-4E45-9653-591BB38A80EE}" type="presParOf" srcId="{C2F2C485-A302-1E4B-83D9-5C6DEDE89E2C}" destId="{CB2C1689-28CC-4B43-898E-5325B686E588}" srcOrd="4" destOrd="0" presId="urn:microsoft.com/office/officeart/2008/layout/LinedList"/>
    <dgm:cxn modelId="{FA047FB2-D171-FF43-A1F0-38CE3D4AEE1A}" type="presParOf" srcId="{C2F2C485-A302-1E4B-83D9-5C6DEDE89E2C}" destId="{48D2CEA1-268D-DD4D-B676-07D5A0F3CDA0}" srcOrd="5" destOrd="0" presId="urn:microsoft.com/office/officeart/2008/layout/LinedList"/>
    <dgm:cxn modelId="{1640A153-22F4-2A45-8D3B-3D9433CFD8B8}" type="presParOf" srcId="{48D2CEA1-268D-DD4D-B676-07D5A0F3CDA0}" destId="{D9DFAE44-E7AA-CF49-BD2C-AD4F088C5632}" srcOrd="0" destOrd="0" presId="urn:microsoft.com/office/officeart/2008/layout/LinedList"/>
    <dgm:cxn modelId="{BBAF181B-B3C1-CB4E-82C5-FD4237165ABB}" type="presParOf" srcId="{48D2CEA1-268D-DD4D-B676-07D5A0F3CDA0}" destId="{9CC5591E-5D61-8143-9E01-F4F6BA212D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F6F1B-7A41-4382-9F47-8E919DA430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85BDE0-6E74-466B-A195-50F74FB7B7D1}">
      <dgm:prSet custT="1"/>
      <dgm:spPr/>
      <dgm:t>
        <a:bodyPr/>
        <a:lstStyle/>
        <a:p>
          <a:r>
            <a:rPr lang="en-US" sz="1800" b="1" dirty="0">
              <a:solidFill>
                <a:schemeClr val="bg1"/>
              </a:solidFill>
            </a:rPr>
            <a:t>Expand the current literature on sexual assault</a:t>
          </a:r>
        </a:p>
      </dgm:t>
    </dgm:pt>
    <dgm:pt modelId="{AB187F8E-2D2C-4B87-934D-2C347AF3A499}" type="parTrans" cxnId="{8471EC60-B793-4349-837E-A22702028720}">
      <dgm:prSet/>
      <dgm:spPr/>
      <dgm:t>
        <a:bodyPr/>
        <a:lstStyle/>
        <a:p>
          <a:endParaRPr lang="en-US"/>
        </a:p>
      </dgm:t>
    </dgm:pt>
    <dgm:pt modelId="{FA39CF0B-44A5-4EF9-B5F7-36A90428361D}" type="sibTrans" cxnId="{8471EC60-B793-4349-837E-A22702028720}">
      <dgm:prSet/>
      <dgm:spPr/>
      <dgm:t>
        <a:bodyPr/>
        <a:lstStyle/>
        <a:p>
          <a:endParaRPr lang="en-US"/>
        </a:p>
      </dgm:t>
    </dgm:pt>
    <dgm:pt modelId="{BE7B19AD-7999-4EC7-895C-714D95FE48AA}">
      <dgm:prSet custT="1"/>
      <dgm:spPr/>
      <dgm:t>
        <a:bodyPr/>
        <a:lstStyle/>
        <a:p>
          <a:r>
            <a:rPr lang="en-US" sz="1800" b="1" dirty="0">
              <a:solidFill>
                <a:schemeClr val="bg1"/>
              </a:solidFill>
            </a:rPr>
            <a:t>Increased understanding of buffering and supportive effects among sexual assault survivors and how these effects act as aids in the healing process</a:t>
          </a:r>
        </a:p>
      </dgm:t>
    </dgm:pt>
    <dgm:pt modelId="{8A6D5C9C-1552-463E-BD84-1B5D2B73C2CC}" type="parTrans" cxnId="{94E464B2-433D-4665-ABE3-4030104DF033}">
      <dgm:prSet/>
      <dgm:spPr/>
      <dgm:t>
        <a:bodyPr/>
        <a:lstStyle/>
        <a:p>
          <a:endParaRPr lang="en-US"/>
        </a:p>
      </dgm:t>
    </dgm:pt>
    <dgm:pt modelId="{83F75C7D-E112-422A-B961-1102ACB98056}" type="sibTrans" cxnId="{94E464B2-433D-4665-ABE3-4030104DF033}">
      <dgm:prSet/>
      <dgm:spPr/>
      <dgm:t>
        <a:bodyPr/>
        <a:lstStyle/>
        <a:p>
          <a:endParaRPr lang="en-US"/>
        </a:p>
      </dgm:t>
    </dgm:pt>
    <dgm:pt modelId="{82DFB26A-EC35-4274-A6EE-2F75E9C01BD6}">
      <dgm:prSet custT="1"/>
      <dgm:spPr/>
      <dgm:t>
        <a:bodyPr/>
        <a:lstStyle/>
        <a:p>
          <a:r>
            <a:rPr lang="en-US" sz="1800" b="1" dirty="0">
              <a:solidFill>
                <a:schemeClr val="bg1"/>
              </a:solidFill>
            </a:rPr>
            <a:t>Further clarity on variables related to the effect of group therapy for sexual assault survivors and inform group treatment of sexual assault survivors</a:t>
          </a:r>
        </a:p>
      </dgm:t>
    </dgm:pt>
    <dgm:pt modelId="{F416916C-B7A6-472F-B192-60F311978E73}" type="parTrans" cxnId="{8DB492F0-3017-4823-9477-67A25030FFA8}">
      <dgm:prSet/>
      <dgm:spPr/>
      <dgm:t>
        <a:bodyPr/>
        <a:lstStyle/>
        <a:p>
          <a:endParaRPr lang="en-US"/>
        </a:p>
      </dgm:t>
    </dgm:pt>
    <dgm:pt modelId="{4B88EDBA-62DD-4B88-9A48-CB3E83E987AA}" type="sibTrans" cxnId="{8DB492F0-3017-4823-9477-67A25030FFA8}">
      <dgm:prSet/>
      <dgm:spPr/>
      <dgm:t>
        <a:bodyPr/>
        <a:lstStyle/>
        <a:p>
          <a:endParaRPr lang="en-US"/>
        </a:p>
      </dgm:t>
    </dgm:pt>
    <dgm:pt modelId="{C23E2DD8-BFB3-4D96-9B68-7FD9C126274F}">
      <dgm:prSet custT="1"/>
      <dgm:spPr/>
      <dgm:t>
        <a:bodyPr/>
        <a:lstStyle/>
        <a:p>
          <a:r>
            <a:rPr lang="en-US" sz="1400" b="1" dirty="0" err="1">
              <a:solidFill>
                <a:schemeClr val="bg1"/>
              </a:solidFill>
            </a:rPr>
            <a:t>Ientify</a:t>
          </a:r>
          <a:r>
            <a:rPr lang="en-US" sz="1400" b="1" dirty="0">
              <a:solidFill>
                <a:schemeClr val="bg1"/>
              </a:solidFill>
            </a:rPr>
            <a:t> and discover potential risks of group treatment including re-traumatization and vicarious traumatization to sexual assault survivors when sharing experiences and how clinicians can help mitigate this risk</a:t>
          </a:r>
        </a:p>
      </dgm:t>
    </dgm:pt>
    <dgm:pt modelId="{84627E0B-45A9-4210-B6DC-547D35B78593}" type="parTrans" cxnId="{37C06B50-23F1-479C-908A-68EEB18EF6C5}">
      <dgm:prSet/>
      <dgm:spPr/>
      <dgm:t>
        <a:bodyPr/>
        <a:lstStyle/>
        <a:p>
          <a:endParaRPr lang="en-US"/>
        </a:p>
      </dgm:t>
    </dgm:pt>
    <dgm:pt modelId="{18AAC850-0A38-4E56-8361-7741810F2170}" type="sibTrans" cxnId="{37C06B50-23F1-479C-908A-68EEB18EF6C5}">
      <dgm:prSet/>
      <dgm:spPr/>
      <dgm:t>
        <a:bodyPr/>
        <a:lstStyle/>
        <a:p>
          <a:endParaRPr lang="en-US"/>
        </a:p>
      </dgm:t>
    </dgm:pt>
    <dgm:pt modelId="{B592D1B4-6E34-4304-BF95-2A619B9E38C3}">
      <dgm:prSet custT="1"/>
      <dgm:spPr/>
      <dgm:t>
        <a:bodyPr/>
        <a:lstStyle/>
        <a:p>
          <a:r>
            <a:rPr lang="en-US" sz="2000" b="1" dirty="0">
              <a:solidFill>
                <a:schemeClr val="bg1"/>
              </a:solidFill>
            </a:rPr>
            <a:t>Add to the currently limited research on virtual modalities of mental health services</a:t>
          </a:r>
        </a:p>
      </dgm:t>
    </dgm:pt>
    <dgm:pt modelId="{CDA79EA5-BD4A-4391-925A-4FA4163BCF49}" type="parTrans" cxnId="{FAF7EAED-9FF6-43A9-A5EE-FA061497D5E8}">
      <dgm:prSet/>
      <dgm:spPr/>
      <dgm:t>
        <a:bodyPr/>
        <a:lstStyle/>
        <a:p>
          <a:endParaRPr lang="en-US"/>
        </a:p>
      </dgm:t>
    </dgm:pt>
    <dgm:pt modelId="{C74F969A-73E7-4B56-9E3C-6F9DEE87027D}" type="sibTrans" cxnId="{FAF7EAED-9FF6-43A9-A5EE-FA061497D5E8}">
      <dgm:prSet/>
      <dgm:spPr/>
      <dgm:t>
        <a:bodyPr/>
        <a:lstStyle/>
        <a:p>
          <a:endParaRPr lang="en-US"/>
        </a:p>
      </dgm:t>
    </dgm:pt>
    <dgm:pt modelId="{02283CEF-C9C3-AD4F-8196-7ED529C84649}" type="pres">
      <dgm:prSet presAssocID="{C74F6F1B-7A41-4382-9F47-8E919DA4302F}" presName="linear" presStyleCnt="0">
        <dgm:presLayoutVars>
          <dgm:animLvl val="lvl"/>
          <dgm:resizeHandles val="exact"/>
        </dgm:presLayoutVars>
      </dgm:prSet>
      <dgm:spPr/>
    </dgm:pt>
    <dgm:pt modelId="{7E6E098C-2F4A-D34E-A117-FAE5F76B2B21}" type="pres">
      <dgm:prSet presAssocID="{C085BDE0-6E74-466B-A195-50F74FB7B7D1}" presName="parentText" presStyleLbl="node1" presStyleIdx="0" presStyleCnt="5">
        <dgm:presLayoutVars>
          <dgm:chMax val="0"/>
          <dgm:bulletEnabled val="1"/>
        </dgm:presLayoutVars>
      </dgm:prSet>
      <dgm:spPr/>
    </dgm:pt>
    <dgm:pt modelId="{9ACEDFA2-A346-7143-A4AD-8C1847193E97}" type="pres">
      <dgm:prSet presAssocID="{FA39CF0B-44A5-4EF9-B5F7-36A90428361D}" presName="spacer" presStyleCnt="0"/>
      <dgm:spPr/>
    </dgm:pt>
    <dgm:pt modelId="{0ACB3998-EC51-3640-BC23-D0EFC44B18C5}" type="pres">
      <dgm:prSet presAssocID="{BE7B19AD-7999-4EC7-895C-714D95FE48AA}" presName="parentText" presStyleLbl="node1" presStyleIdx="1" presStyleCnt="5">
        <dgm:presLayoutVars>
          <dgm:chMax val="0"/>
          <dgm:bulletEnabled val="1"/>
        </dgm:presLayoutVars>
      </dgm:prSet>
      <dgm:spPr/>
    </dgm:pt>
    <dgm:pt modelId="{B97BEAAB-EA08-6C43-87C0-2EC7D333DF89}" type="pres">
      <dgm:prSet presAssocID="{83F75C7D-E112-422A-B961-1102ACB98056}" presName="spacer" presStyleCnt="0"/>
      <dgm:spPr/>
    </dgm:pt>
    <dgm:pt modelId="{3DDC04AC-7FC3-4448-B553-BF738BBAC83F}" type="pres">
      <dgm:prSet presAssocID="{82DFB26A-EC35-4274-A6EE-2F75E9C01BD6}" presName="parentText" presStyleLbl="node1" presStyleIdx="2" presStyleCnt="5">
        <dgm:presLayoutVars>
          <dgm:chMax val="0"/>
          <dgm:bulletEnabled val="1"/>
        </dgm:presLayoutVars>
      </dgm:prSet>
      <dgm:spPr/>
    </dgm:pt>
    <dgm:pt modelId="{D0F521AE-FBB7-C74B-BD12-17E0DBF6D1BD}" type="pres">
      <dgm:prSet presAssocID="{4B88EDBA-62DD-4B88-9A48-CB3E83E987AA}" presName="spacer" presStyleCnt="0"/>
      <dgm:spPr/>
    </dgm:pt>
    <dgm:pt modelId="{8421A220-18A0-9045-8FA9-C80F4B940FEB}" type="pres">
      <dgm:prSet presAssocID="{C23E2DD8-BFB3-4D96-9B68-7FD9C126274F}" presName="parentText" presStyleLbl="node1" presStyleIdx="3" presStyleCnt="5">
        <dgm:presLayoutVars>
          <dgm:chMax val="0"/>
          <dgm:bulletEnabled val="1"/>
        </dgm:presLayoutVars>
      </dgm:prSet>
      <dgm:spPr/>
    </dgm:pt>
    <dgm:pt modelId="{DD7867F8-B390-3C4F-AF07-4C3A8449CB48}" type="pres">
      <dgm:prSet presAssocID="{18AAC850-0A38-4E56-8361-7741810F2170}" presName="spacer" presStyleCnt="0"/>
      <dgm:spPr/>
    </dgm:pt>
    <dgm:pt modelId="{A5809869-7464-2441-9DD6-53351A5E4D69}" type="pres">
      <dgm:prSet presAssocID="{B592D1B4-6E34-4304-BF95-2A619B9E38C3}" presName="parentText" presStyleLbl="node1" presStyleIdx="4" presStyleCnt="5">
        <dgm:presLayoutVars>
          <dgm:chMax val="0"/>
          <dgm:bulletEnabled val="1"/>
        </dgm:presLayoutVars>
      </dgm:prSet>
      <dgm:spPr/>
    </dgm:pt>
  </dgm:ptLst>
  <dgm:cxnLst>
    <dgm:cxn modelId="{B9DCBE16-A2A4-DF4B-B8EE-CC24D6E322F5}" type="presOf" srcId="{82DFB26A-EC35-4274-A6EE-2F75E9C01BD6}" destId="{3DDC04AC-7FC3-4448-B553-BF738BBAC83F}" srcOrd="0" destOrd="0" presId="urn:microsoft.com/office/officeart/2005/8/layout/vList2"/>
    <dgm:cxn modelId="{8471EC60-B793-4349-837E-A22702028720}" srcId="{C74F6F1B-7A41-4382-9F47-8E919DA4302F}" destId="{C085BDE0-6E74-466B-A195-50F74FB7B7D1}" srcOrd="0" destOrd="0" parTransId="{AB187F8E-2D2C-4B87-934D-2C347AF3A499}" sibTransId="{FA39CF0B-44A5-4EF9-B5F7-36A90428361D}"/>
    <dgm:cxn modelId="{F35D1C49-CC85-E047-82D7-80118FAC4E66}" type="presOf" srcId="{BE7B19AD-7999-4EC7-895C-714D95FE48AA}" destId="{0ACB3998-EC51-3640-BC23-D0EFC44B18C5}" srcOrd="0" destOrd="0" presId="urn:microsoft.com/office/officeart/2005/8/layout/vList2"/>
    <dgm:cxn modelId="{C878046F-99DE-D241-BF33-55D8DA3AEB35}" type="presOf" srcId="{C74F6F1B-7A41-4382-9F47-8E919DA4302F}" destId="{02283CEF-C9C3-AD4F-8196-7ED529C84649}" srcOrd="0" destOrd="0" presId="urn:microsoft.com/office/officeart/2005/8/layout/vList2"/>
    <dgm:cxn modelId="{37C06B50-23F1-479C-908A-68EEB18EF6C5}" srcId="{C74F6F1B-7A41-4382-9F47-8E919DA4302F}" destId="{C23E2DD8-BFB3-4D96-9B68-7FD9C126274F}" srcOrd="3" destOrd="0" parTransId="{84627E0B-45A9-4210-B6DC-547D35B78593}" sibTransId="{18AAC850-0A38-4E56-8361-7741810F2170}"/>
    <dgm:cxn modelId="{E2A7EA83-570B-D244-B58D-3BC95AA8BD18}" type="presOf" srcId="{C23E2DD8-BFB3-4D96-9B68-7FD9C126274F}" destId="{8421A220-18A0-9045-8FA9-C80F4B940FEB}" srcOrd="0" destOrd="0" presId="urn:microsoft.com/office/officeart/2005/8/layout/vList2"/>
    <dgm:cxn modelId="{94E464B2-433D-4665-ABE3-4030104DF033}" srcId="{C74F6F1B-7A41-4382-9F47-8E919DA4302F}" destId="{BE7B19AD-7999-4EC7-895C-714D95FE48AA}" srcOrd="1" destOrd="0" parTransId="{8A6D5C9C-1552-463E-BD84-1B5D2B73C2CC}" sibTransId="{83F75C7D-E112-422A-B961-1102ACB98056}"/>
    <dgm:cxn modelId="{1FFCF0C3-7F97-AF48-9F23-A061C932C434}" type="presOf" srcId="{C085BDE0-6E74-466B-A195-50F74FB7B7D1}" destId="{7E6E098C-2F4A-D34E-A117-FAE5F76B2B21}" srcOrd="0" destOrd="0" presId="urn:microsoft.com/office/officeart/2005/8/layout/vList2"/>
    <dgm:cxn modelId="{FAF7EAED-9FF6-43A9-A5EE-FA061497D5E8}" srcId="{C74F6F1B-7A41-4382-9F47-8E919DA4302F}" destId="{B592D1B4-6E34-4304-BF95-2A619B9E38C3}" srcOrd="4" destOrd="0" parTransId="{CDA79EA5-BD4A-4391-925A-4FA4163BCF49}" sibTransId="{C74F969A-73E7-4B56-9E3C-6F9DEE87027D}"/>
    <dgm:cxn modelId="{8DB492F0-3017-4823-9477-67A25030FFA8}" srcId="{C74F6F1B-7A41-4382-9F47-8E919DA4302F}" destId="{82DFB26A-EC35-4274-A6EE-2F75E9C01BD6}" srcOrd="2" destOrd="0" parTransId="{F416916C-B7A6-472F-B192-60F311978E73}" sibTransId="{4B88EDBA-62DD-4B88-9A48-CB3E83E987AA}"/>
    <dgm:cxn modelId="{7F6F1BF1-A512-064C-81F0-2293031D0788}" type="presOf" srcId="{B592D1B4-6E34-4304-BF95-2A619B9E38C3}" destId="{A5809869-7464-2441-9DD6-53351A5E4D69}" srcOrd="0" destOrd="0" presId="urn:microsoft.com/office/officeart/2005/8/layout/vList2"/>
    <dgm:cxn modelId="{9E678C8A-C3D7-BA41-BA1E-2E6D15B13604}" type="presParOf" srcId="{02283CEF-C9C3-AD4F-8196-7ED529C84649}" destId="{7E6E098C-2F4A-D34E-A117-FAE5F76B2B21}" srcOrd="0" destOrd="0" presId="urn:microsoft.com/office/officeart/2005/8/layout/vList2"/>
    <dgm:cxn modelId="{C94EB637-E2EC-3A4E-A05E-BC400323820C}" type="presParOf" srcId="{02283CEF-C9C3-AD4F-8196-7ED529C84649}" destId="{9ACEDFA2-A346-7143-A4AD-8C1847193E97}" srcOrd="1" destOrd="0" presId="urn:microsoft.com/office/officeart/2005/8/layout/vList2"/>
    <dgm:cxn modelId="{E7A41EB2-4609-1249-B439-8418EBCB5677}" type="presParOf" srcId="{02283CEF-C9C3-AD4F-8196-7ED529C84649}" destId="{0ACB3998-EC51-3640-BC23-D0EFC44B18C5}" srcOrd="2" destOrd="0" presId="urn:microsoft.com/office/officeart/2005/8/layout/vList2"/>
    <dgm:cxn modelId="{029445C2-B1E2-194B-BED4-83F11A8B1292}" type="presParOf" srcId="{02283CEF-C9C3-AD4F-8196-7ED529C84649}" destId="{B97BEAAB-EA08-6C43-87C0-2EC7D333DF89}" srcOrd="3" destOrd="0" presId="urn:microsoft.com/office/officeart/2005/8/layout/vList2"/>
    <dgm:cxn modelId="{4CC5D388-38C3-CC4A-8C01-7958298F54C3}" type="presParOf" srcId="{02283CEF-C9C3-AD4F-8196-7ED529C84649}" destId="{3DDC04AC-7FC3-4448-B553-BF738BBAC83F}" srcOrd="4" destOrd="0" presId="urn:microsoft.com/office/officeart/2005/8/layout/vList2"/>
    <dgm:cxn modelId="{6948A775-2789-694D-BC6E-BE703305907C}" type="presParOf" srcId="{02283CEF-C9C3-AD4F-8196-7ED529C84649}" destId="{D0F521AE-FBB7-C74B-BD12-17E0DBF6D1BD}" srcOrd="5" destOrd="0" presId="urn:microsoft.com/office/officeart/2005/8/layout/vList2"/>
    <dgm:cxn modelId="{11A95335-D3BF-F349-854E-6A5786072BEB}" type="presParOf" srcId="{02283CEF-C9C3-AD4F-8196-7ED529C84649}" destId="{8421A220-18A0-9045-8FA9-C80F4B940FEB}" srcOrd="6" destOrd="0" presId="urn:microsoft.com/office/officeart/2005/8/layout/vList2"/>
    <dgm:cxn modelId="{08DA0937-5E43-1D42-9425-D99822D59C8B}" type="presParOf" srcId="{02283CEF-C9C3-AD4F-8196-7ED529C84649}" destId="{DD7867F8-B390-3C4F-AF07-4C3A8449CB48}" srcOrd="7" destOrd="0" presId="urn:microsoft.com/office/officeart/2005/8/layout/vList2"/>
    <dgm:cxn modelId="{6D1D0B9D-1B76-5C49-A14D-2FB6F5840391}" type="presParOf" srcId="{02283CEF-C9C3-AD4F-8196-7ED529C84649}" destId="{A5809869-7464-2441-9DD6-53351A5E4D6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4603-47F3-3642-B725-1BB922EBE289}">
      <dsp:nvSpPr>
        <dsp:cNvPr id="0" name=""/>
        <dsp:cNvSpPr/>
      </dsp:nvSpPr>
      <dsp:spPr>
        <a:xfrm>
          <a:off x="0" y="34818"/>
          <a:ext cx="5728344" cy="913678"/>
        </a:xfrm>
        <a:prstGeom prst="roundRect">
          <a:avLst/>
        </a:prstGeom>
        <a:blipFill rotWithShape="0">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35% of women worldwide </a:t>
          </a:r>
        </a:p>
      </dsp:txBody>
      <dsp:txXfrm>
        <a:off x="44602" y="79420"/>
        <a:ext cx="5639140" cy="824474"/>
      </dsp:txXfrm>
    </dsp:sp>
    <dsp:sp modelId="{D0B4E96D-8128-0B4D-B79C-D68DC0516499}">
      <dsp:nvSpPr>
        <dsp:cNvPr id="0" name=""/>
        <dsp:cNvSpPr/>
      </dsp:nvSpPr>
      <dsp:spPr>
        <a:xfrm>
          <a:off x="0" y="1014737"/>
          <a:ext cx="5728344" cy="913678"/>
        </a:xfrm>
        <a:prstGeom prst="roundRect">
          <a:avLst/>
        </a:prstGeom>
        <a:blipFill rotWithShape="0">
          <a:blip xmlns:r="http://schemas.openxmlformats.org/officeDocument/2006/relationships" r:embed="rId1">
            <a:duotone>
              <a:schemeClr val="accent5">
                <a:hueOff val="5199046"/>
                <a:satOff val="-142"/>
                <a:lumOff val="-785"/>
                <a:alphaOff val="0"/>
                <a:tint val="98000"/>
                <a:lumMod val="102000"/>
              </a:schemeClr>
              <a:schemeClr val="accent5">
                <a:hueOff val="5199046"/>
                <a:satOff val="-142"/>
                <a:lumOff val="-78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1 in 3 women &amp; 1 in 6 men will experience sexual assault in U.S. </a:t>
          </a:r>
        </a:p>
      </dsp:txBody>
      <dsp:txXfrm>
        <a:off x="44602" y="1059339"/>
        <a:ext cx="5639140" cy="824474"/>
      </dsp:txXfrm>
    </dsp:sp>
    <dsp:sp modelId="{196D4B79-ED32-5643-B8AA-B34D5FCBD492}">
      <dsp:nvSpPr>
        <dsp:cNvPr id="0" name=""/>
        <dsp:cNvSpPr/>
      </dsp:nvSpPr>
      <dsp:spPr>
        <a:xfrm>
          <a:off x="0" y="1994655"/>
          <a:ext cx="5728344" cy="913678"/>
        </a:xfrm>
        <a:prstGeom prst="roundRect">
          <a:avLst/>
        </a:prstGeom>
        <a:blipFill rotWithShape="0">
          <a:blip xmlns:r="http://schemas.openxmlformats.org/officeDocument/2006/relationships" r:embed="rId1">
            <a:duotone>
              <a:schemeClr val="accent5">
                <a:hueOff val="10398092"/>
                <a:satOff val="-284"/>
                <a:lumOff val="-1569"/>
                <a:alphaOff val="0"/>
                <a:tint val="98000"/>
                <a:lumMod val="102000"/>
              </a:schemeClr>
              <a:schemeClr val="accent5">
                <a:hueOff val="10398092"/>
                <a:satOff val="-284"/>
                <a:lumOff val="-156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Members of the LGBTQIA community at increased risk</a:t>
          </a:r>
        </a:p>
      </dsp:txBody>
      <dsp:txXfrm>
        <a:off x="44602" y="2039257"/>
        <a:ext cx="5639140" cy="824474"/>
      </dsp:txXfrm>
    </dsp:sp>
    <dsp:sp modelId="{77C8BE4E-527A-934F-9A43-EEC005AA888B}">
      <dsp:nvSpPr>
        <dsp:cNvPr id="0" name=""/>
        <dsp:cNvSpPr/>
      </dsp:nvSpPr>
      <dsp:spPr>
        <a:xfrm>
          <a:off x="0" y="2974574"/>
          <a:ext cx="5728344" cy="913678"/>
        </a:xfrm>
        <a:prstGeom prst="roundRect">
          <a:avLst/>
        </a:prstGeom>
        <a:blipFill rotWithShape="0">
          <a:blip xmlns:r="http://schemas.openxmlformats.org/officeDocument/2006/relationships" r:embed="rId1">
            <a:duotone>
              <a:schemeClr val="accent5">
                <a:hueOff val="15597138"/>
                <a:satOff val="-426"/>
                <a:lumOff val="-2354"/>
                <a:alphaOff val="0"/>
                <a:tint val="98000"/>
                <a:lumMod val="102000"/>
              </a:schemeClr>
              <a:schemeClr val="accent5">
                <a:hueOff val="15597138"/>
                <a:satOff val="-426"/>
                <a:lumOff val="-235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Annually costs the U.S. $127 billion</a:t>
          </a:r>
        </a:p>
      </dsp:txBody>
      <dsp:txXfrm>
        <a:off x="44602" y="3019176"/>
        <a:ext cx="5639140" cy="824474"/>
      </dsp:txXfrm>
    </dsp:sp>
    <dsp:sp modelId="{74B16B11-5889-CC4A-ADE3-A1D74643CF8F}">
      <dsp:nvSpPr>
        <dsp:cNvPr id="0" name=""/>
        <dsp:cNvSpPr/>
      </dsp:nvSpPr>
      <dsp:spPr>
        <a:xfrm>
          <a:off x="0" y="3954492"/>
          <a:ext cx="5728344" cy="913678"/>
        </a:xfrm>
        <a:prstGeom prst="roundRect">
          <a:avLst/>
        </a:prstGeom>
        <a:blipFill rotWithShape="0">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30-50% of sexual assault survivors will be diagnosed with PTSD</a:t>
          </a:r>
        </a:p>
      </dsp:txBody>
      <dsp:txXfrm>
        <a:off x="44602" y="3999094"/>
        <a:ext cx="5639140" cy="82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8844C-7380-4B45-BA9C-CA382ED24B45}">
      <dsp:nvSpPr>
        <dsp:cNvPr id="0" name=""/>
        <dsp:cNvSpPr/>
      </dsp:nvSpPr>
      <dsp:spPr>
        <a:xfrm>
          <a:off x="0" y="63772"/>
          <a:ext cx="10553700" cy="754777"/>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The potential healing effects of group therapy for sexual trauma</a:t>
          </a:r>
        </a:p>
      </dsp:txBody>
      <dsp:txXfrm>
        <a:off x="36845" y="100617"/>
        <a:ext cx="10480010" cy="681087"/>
      </dsp:txXfrm>
    </dsp:sp>
    <dsp:sp modelId="{6519A5AB-F29D-EB4A-88FC-5677CF6061DA}">
      <dsp:nvSpPr>
        <dsp:cNvPr id="0" name=""/>
        <dsp:cNvSpPr/>
      </dsp:nvSpPr>
      <dsp:spPr>
        <a:xfrm>
          <a:off x="0" y="873270"/>
          <a:ext cx="10553700" cy="754777"/>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The extent with which relationships among sexual assault survivors facilitated healing and trauma recovery</a:t>
          </a:r>
        </a:p>
      </dsp:txBody>
      <dsp:txXfrm>
        <a:off x="36845" y="910115"/>
        <a:ext cx="10480010" cy="681087"/>
      </dsp:txXfrm>
    </dsp:sp>
    <dsp:sp modelId="{C7B774AA-F308-EE4C-9196-201320C86D48}">
      <dsp:nvSpPr>
        <dsp:cNvPr id="0" name=""/>
        <dsp:cNvSpPr/>
      </dsp:nvSpPr>
      <dsp:spPr>
        <a:xfrm>
          <a:off x="0" y="1682768"/>
          <a:ext cx="10553700" cy="754777"/>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Experiences of shared trauma or vicarious traumatization during participation in group therapy</a:t>
          </a:r>
        </a:p>
      </dsp:txBody>
      <dsp:txXfrm>
        <a:off x="36845" y="1719613"/>
        <a:ext cx="10480010" cy="681087"/>
      </dsp:txXfrm>
    </dsp:sp>
    <dsp:sp modelId="{B27B516A-7E1A-E543-8E95-F812EAFDA25F}">
      <dsp:nvSpPr>
        <dsp:cNvPr id="0" name=""/>
        <dsp:cNvSpPr/>
      </dsp:nvSpPr>
      <dsp:spPr>
        <a:xfrm>
          <a:off x="0" y="2492265"/>
          <a:ext cx="10553700" cy="754777"/>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How participants' coped with exposure to the sexual trauma of other group members </a:t>
          </a:r>
        </a:p>
      </dsp:txBody>
      <dsp:txXfrm>
        <a:off x="36845" y="2529110"/>
        <a:ext cx="104800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C262-A39F-494E-8EC5-8105F7624015}">
      <dsp:nvSpPr>
        <dsp:cNvPr id="0" name=""/>
        <dsp:cNvSpPr/>
      </dsp:nvSpPr>
      <dsp:spPr>
        <a:xfrm>
          <a:off x="0" y="9461"/>
          <a:ext cx="10553700" cy="842400"/>
        </a:xfrm>
        <a:prstGeom prst="roundRect">
          <a:avLst/>
        </a:prstGeom>
        <a:blipFill rotWithShape="0">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mn-lt"/>
            </a:rPr>
            <a:t>Fliers disseminated to agencies. Group leaders will disseminate fliers and provide information to the group members about the purpose of the study and will invite group members to participate in the semi-structured interview. </a:t>
          </a:r>
        </a:p>
      </dsp:txBody>
      <dsp:txXfrm>
        <a:off x="41123" y="50584"/>
        <a:ext cx="10471454" cy="760154"/>
      </dsp:txXfrm>
    </dsp:sp>
    <dsp:sp modelId="{CA1F749D-ED41-7B40-AF43-4B9793950399}">
      <dsp:nvSpPr>
        <dsp:cNvPr id="0" name=""/>
        <dsp:cNvSpPr/>
      </dsp:nvSpPr>
      <dsp:spPr>
        <a:xfrm>
          <a:off x="0" y="895061"/>
          <a:ext cx="10553700" cy="842400"/>
        </a:xfrm>
        <a:prstGeom prst="roundRect">
          <a:avLst/>
        </a:prstGeom>
        <a:blipFill rotWithShape="0">
          <a:blip xmlns:r="http://schemas.openxmlformats.org/officeDocument/2006/relationships" r:embed="rId1">
            <a:duotone>
              <a:schemeClr val="accent2">
                <a:hueOff val="-969594"/>
                <a:satOff val="-2193"/>
                <a:lumOff val="-1422"/>
                <a:alphaOff val="0"/>
                <a:tint val="98000"/>
                <a:lumMod val="102000"/>
              </a:schemeClr>
              <a:schemeClr val="accent2">
                <a:hueOff val="-969594"/>
                <a:satOff val="-2193"/>
                <a:lumOff val="-1422"/>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mn-lt"/>
            </a:rPr>
            <a:t>Group members sign the consent form and schedule an interview with the PI via a HIPPA compliant secure email service. </a:t>
          </a:r>
        </a:p>
      </dsp:txBody>
      <dsp:txXfrm>
        <a:off x="41123" y="936184"/>
        <a:ext cx="10471454" cy="760154"/>
      </dsp:txXfrm>
    </dsp:sp>
    <dsp:sp modelId="{AC599FDF-75F0-6244-960C-CD0D71EA212C}">
      <dsp:nvSpPr>
        <dsp:cNvPr id="0" name=""/>
        <dsp:cNvSpPr/>
      </dsp:nvSpPr>
      <dsp:spPr>
        <a:xfrm>
          <a:off x="0" y="1765352"/>
          <a:ext cx="10553700" cy="842400"/>
        </a:xfrm>
        <a:prstGeom prst="roundRect">
          <a:avLst/>
        </a:prstGeom>
        <a:blipFill rotWithShape="0">
          <a:blip xmlns:r="http://schemas.openxmlformats.org/officeDocument/2006/relationships" r:embed="rId1">
            <a:duotone>
              <a:schemeClr val="accent2">
                <a:hueOff val="-1939188"/>
                <a:satOff val="-4386"/>
                <a:lumOff val="-2843"/>
                <a:alphaOff val="0"/>
                <a:tint val="98000"/>
                <a:lumMod val="102000"/>
              </a:schemeClr>
              <a:schemeClr val="accent2">
                <a:hueOff val="-1939188"/>
                <a:satOff val="-4386"/>
                <a:lumOff val="-2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mn-lt"/>
            </a:rPr>
            <a:t>Interviews conducted remotely from an audio/visual recording lab in Wayne Hall</a:t>
          </a:r>
        </a:p>
      </dsp:txBody>
      <dsp:txXfrm>
        <a:off x="41123" y="1806475"/>
        <a:ext cx="10471454" cy="760154"/>
      </dsp:txXfrm>
    </dsp:sp>
    <dsp:sp modelId="{55F71B6A-2397-1D46-8C0F-0FA60975972A}">
      <dsp:nvSpPr>
        <dsp:cNvPr id="0" name=""/>
        <dsp:cNvSpPr/>
      </dsp:nvSpPr>
      <dsp:spPr>
        <a:xfrm>
          <a:off x="0" y="2666261"/>
          <a:ext cx="10553700" cy="842400"/>
        </a:xfrm>
        <a:prstGeom prst="roundRect">
          <a:avLst/>
        </a:prstGeom>
        <a:blipFill rotWithShape="0">
          <a:blip xmlns:r="http://schemas.openxmlformats.org/officeDocument/2006/relationships" r:embed="rId1">
            <a:duotone>
              <a:schemeClr val="accent2">
                <a:hueOff val="-2908781"/>
                <a:satOff val="-6578"/>
                <a:lumOff val="-4265"/>
                <a:alphaOff val="0"/>
                <a:tint val="98000"/>
                <a:lumMod val="102000"/>
              </a:schemeClr>
              <a:schemeClr val="accent2">
                <a:hueOff val="-2908781"/>
                <a:satOff val="-6578"/>
                <a:lumOff val="-426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solidFill>
                <a:schemeClr val="bg1"/>
              </a:solidFill>
              <a:latin typeface="+mn-lt"/>
              <a:cs typeface="Times New Roman" panose="02020603050405020304" pitchFamily="18" charset="0"/>
            </a:rPr>
            <a:t>Recordings will be stored in a locked filing cabinet in the lab that only the PI, research team and dissertation supervisor have access to.</a:t>
          </a:r>
          <a:endParaRPr lang="en-US" sz="1500" kern="1200" dirty="0">
            <a:solidFill>
              <a:schemeClr val="bg1"/>
            </a:solidFill>
            <a:latin typeface="+mn-lt"/>
          </a:endParaRPr>
        </a:p>
      </dsp:txBody>
      <dsp:txXfrm>
        <a:off x="41123" y="2707384"/>
        <a:ext cx="10471454" cy="760154"/>
      </dsp:txXfrm>
    </dsp:sp>
    <dsp:sp modelId="{BAAA4AA9-5F2C-7241-A07D-608421750258}">
      <dsp:nvSpPr>
        <dsp:cNvPr id="0" name=""/>
        <dsp:cNvSpPr/>
      </dsp:nvSpPr>
      <dsp:spPr>
        <a:xfrm>
          <a:off x="0" y="3551861"/>
          <a:ext cx="10553700" cy="842400"/>
        </a:xfrm>
        <a:prstGeom prst="roundRect">
          <a:avLst/>
        </a:prstGeom>
        <a:blipFill rotWithShape="0">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solidFill>
                <a:schemeClr val="bg1"/>
              </a:solidFill>
              <a:latin typeface="+mn-lt"/>
              <a:cs typeface="Times New Roman" panose="02020603050405020304" pitchFamily="18" charset="0"/>
            </a:rPr>
            <a:t>The PI and research team will de-identify and transcribe and the recordings for coding and data analysis</a:t>
          </a:r>
          <a:r>
            <a:rPr lang="en-US" sz="1500" kern="1200" dirty="0">
              <a:latin typeface="+mn-lt"/>
              <a:cs typeface="Times New Roman" panose="02020603050405020304" pitchFamily="18" charset="0"/>
            </a:rPr>
            <a:t>.</a:t>
          </a:r>
          <a:endParaRPr lang="en-US" sz="1500" kern="1200" dirty="0">
            <a:latin typeface="+mn-lt"/>
          </a:endParaRPr>
        </a:p>
      </dsp:txBody>
      <dsp:txXfrm>
        <a:off x="41123" y="3592984"/>
        <a:ext cx="10471454" cy="760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E8A89-5C18-504D-A973-37225345153F}">
      <dsp:nvSpPr>
        <dsp:cNvPr id="0" name=""/>
        <dsp:cNvSpPr/>
      </dsp:nvSpPr>
      <dsp:spPr>
        <a:xfrm>
          <a:off x="0" y="1642"/>
          <a:ext cx="10553700" cy="0"/>
        </a:xfrm>
        <a:prstGeom prst="line">
          <a:avLst/>
        </a:prstGeom>
        <a:blipFill rotWithShape="0">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w="9525" cap="rnd"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CA77F6D-B32B-9341-AD39-A4B2A5BE4DC3}">
      <dsp:nvSpPr>
        <dsp:cNvPr id="0" name=""/>
        <dsp:cNvSpPr/>
      </dsp:nvSpPr>
      <dsp:spPr>
        <a:xfrm>
          <a:off x="0" y="1642"/>
          <a:ext cx="10553700" cy="112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analytic approach for this research will follow the coding steps of thematic analysis outlined by Braun &amp; Clarke (2006).</a:t>
          </a:r>
        </a:p>
      </dsp:txBody>
      <dsp:txXfrm>
        <a:off x="0" y="1642"/>
        <a:ext cx="10553700" cy="1120485"/>
      </dsp:txXfrm>
    </dsp:sp>
    <dsp:sp modelId="{EBD3DC38-04E6-3740-ADA6-6B1004C7680E}">
      <dsp:nvSpPr>
        <dsp:cNvPr id="0" name=""/>
        <dsp:cNvSpPr/>
      </dsp:nvSpPr>
      <dsp:spPr>
        <a:xfrm>
          <a:off x="0" y="1122127"/>
          <a:ext cx="10553700" cy="0"/>
        </a:xfrm>
        <a:prstGeom prst="line">
          <a:avLst/>
        </a:prstGeom>
        <a:blipFill rotWithShape="0">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w="9525" cap="rnd"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46F74BC-9AA7-314D-9EF4-96D72B115ABA}">
      <dsp:nvSpPr>
        <dsp:cNvPr id="0" name=""/>
        <dsp:cNvSpPr/>
      </dsp:nvSpPr>
      <dsp:spPr>
        <a:xfrm>
          <a:off x="0" y="1122127"/>
          <a:ext cx="10553700" cy="112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Results will be analyzed through generating initial codes from the data set of participant interviews, analyzing codes to find and define themes, and lastly selecting the participants' statements to provide examples of themes across the data set.</a:t>
          </a:r>
        </a:p>
      </dsp:txBody>
      <dsp:txXfrm>
        <a:off x="0" y="1122127"/>
        <a:ext cx="10553700" cy="1120485"/>
      </dsp:txXfrm>
    </dsp:sp>
    <dsp:sp modelId="{CB2C1689-28CC-4B43-898E-5325B686E588}">
      <dsp:nvSpPr>
        <dsp:cNvPr id="0" name=""/>
        <dsp:cNvSpPr/>
      </dsp:nvSpPr>
      <dsp:spPr>
        <a:xfrm>
          <a:off x="0" y="2242613"/>
          <a:ext cx="10553700" cy="0"/>
        </a:xfrm>
        <a:prstGeom prst="line">
          <a:avLst/>
        </a:prstGeom>
        <a:blipFill rotWithShape="0">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w="9525" cap="rnd"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9DFAE44-E7AA-CF49-BD2C-AD4F088C5632}">
      <dsp:nvSpPr>
        <dsp:cNvPr id="0" name=""/>
        <dsp:cNvSpPr/>
      </dsp:nvSpPr>
      <dsp:spPr>
        <a:xfrm>
          <a:off x="0" y="2242613"/>
          <a:ext cx="10553700" cy="112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This qualitative study will utilize multiple coders  and inter-rater reliability will be calculated to increase reliability of the coding procedure and identified themes.</a:t>
          </a:r>
        </a:p>
      </dsp:txBody>
      <dsp:txXfrm>
        <a:off x="0" y="2242613"/>
        <a:ext cx="10553700" cy="1120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E098C-2F4A-D34E-A117-FAE5F76B2B21}">
      <dsp:nvSpPr>
        <dsp:cNvPr id="0" name=""/>
        <dsp:cNvSpPr/>
      </dsp:nvSpPr>
      <dsp:spPr>
        <a:xfrm>
          <a:off x="0" y="141"/>
          <a:ext cx="5365217" cy="1277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Expand the current literature on sexual assault</a:t>
          </a:r>
        </a:p>
      </dsp:txBody>
      <dsp:txXfrm>
        <a:off x="62369" y="62510"/>
        <a:ext cx="5240479" cy="1152901"/>
      </dsp:txXfrm>
    </dsp:sp>
    <dsp:sp modelId="{0ACB3998-EC51-3640-BC23-D0EFC44B18C5}">
      <dsp:nvSpPr>
        <dsp:cNvPr id="0" name=""/>
        <dsp:cNvSpPr/>
      </dsp:nvSpPr>
      <dsp:spPr>
        <a:xfrm>
          <a:off x="0" y="1358421"/>
          <a:ext cx="5365217" cy="1277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Increased understanding of buffering and supportive effects among sexual assault survivors and how these effects act as aids in the healing process</a:t>
          </a:r>
        </a:p>
      </dsp:txBody>
      <dsp:txXfrm>
        <a:off x="62369" y="1420790"/>
        <a:ext cx="5240479" cy="1152901"/>
      </dsp:txXfrm>
    </dsp:sp>
    <dsp:sp modelId="{3DDC04AC-7FC3-4448-B553-BF738BBAC83F}">
      <dsp:nvSpPr>
        <dsp:cNvPr id="0" name=""/>
        <dsp:cNvSpPr/>
      </dsp:nvSpPr>
      <dsp:spPr>
        <a:xfrm>
          <a:off x="0" y="2716701"/>
          <a:ext cx="5365217" cy="1277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Further clarity on variables related to the effect of group therapy for sexual assault survivors and inform group treatment of sexual assault survivors</a:t>
          </a:r>
        </a:p>
      </dsp:txBody>
      <dsp:txXfrm>
        <a:off x="62369" y="2779070"/>
        <a:ext cx="5240479" cy="1152901"/>
      </dsp:txXfrm>
    </dsp:sp>
    <dsp:sp modelId="{8421A220-18A0-9045-8FA9-C80F4B940FEB}">
      <dsp:nvSpPr>
        <dsp:cNvPr id="0" name=""/>
        <dsp:cNvSpPr/>
      </dsp:nvSpPr>
      <dsp:spPr>
        <a:xfrm>
          <a:off x="0" y="4074981"/>
          <a:ext cx="5365217" cy="1277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err="1">
              <a:solidFill>
                <a:schemeClr val="bg1"/>
              </a:solidFill>
            </a:rPr>
            <a:t>Ientify</a:t>
          </a:r>
          <a:r>
            <a:rPr lang="en-US" sz="1400" b="1" kern="1200" dirty="0">
              <a:solidFill>
                <a:schemeClr val="bg1"/>
              </a:solidFill>
            </a:rPr>
            <a:t> and discover potential risks of group treatment including re-traumatization and vicarious traumatization to sexual assault survivors when sharing experiences and how clinicians can help mitigate this risk</a:t>
          </a:r>
        </a:p>
      </dsp:txBody>
      <dsp:txXfrm>
        <a:off x="62369" y="4137350"/>
        <a:ext cx="5240479" cy="1152901"/>
      </dsp:txXfrm>
    </dsp:sp>
    <dsp:sp modelId="{A5809869-7464-2441-9DD6-53351A5E4D69}">
      <dsp:nvSpPr>
        <dsp:cNvPr id="0" name=""/>
        <dsp:cNvSpPr/>
      </dsp:nvSpPr>
      <dsp:spPr>
        <a:xfrm>
          <a:off x="0" y="5433261"/>
          <a:ext cx="5365217" cy="1277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Add to the currently limited research on virtual modalities of mental health services</a:t>
          </a:r>
        </a:p>
      </dsp:txBody>
      <dsp:txXfrm>
        <a:off x="62369" y="5495630"/>
        <a:ext cx="5240479" cy="115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37FDB-2B34-204A-A990-2BC5A05354E8}"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A818C-82BA-9140-8FCE-BD58CD569432}" type="slidenum">
              <a:rPr lang="en-US" smtClean="0"/>
              <a:t>‹#›</a:t>
            </a:fld>
            <a:endParaRPr lang="en-US"/>
          </a:p>
        </p:txBody>
      </p:sp>
    </p:spTree>
    <p:extLst>
      <p:ext uri="{BB962C8B-B14F-4D97-AF65-F5344CB8AC3E}">
        <p14:creationId xmlns:p14="http://schemas.microsoft.com/office/powerpoint/2010/main" val="44825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1</a:t>
            </a:fld>
            <a:endParaRPr lang="en-US"/>
          </a:p>
        </p:txBody>
      </p:sp>
    </p:spTree>
    <p:extLst>
      <p:ext uri="{BB962C8B-B14F-4D97-AF65-F5344CB8AC3E}">
        <p14:creationId xmlns:p14="http://schemas.microsoft.com/office/powerpoint/2010/main" val="38191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Qualitative design using open-ended, semi-structured interviews lasting approximately one hour in duration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Interview Protocol assesses for the following domains:</a:t>
            </a:r>
          </a:p>
          <a:p>
            <a:endParaRPr lang="en-US" dirty="0"/>
          </a:p>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10</a:t>
            </a:fld>
            <a:endParaRPr lang="en-US"/>
          </a:p>
        </p:txBody>
      </p:sp>
    </p:spTree>
    <p:extLst>
      <p:ext uri="{BB962C8B-B14F-4D97-AF65-F5344CB8AC3E}">
        <p14:creationId xmlns:p14="http://schemas.microsoft.com/office/powerpoint/2010/main" val="285422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questions will be asked of participants, some examples are:</a:t>
            </a:r>
          </a:p>
        </p:txBody>
      </p:sp>
      <p:sp>
        <p:nvSpPr>
          <p:cNvPr id="4" name="Slide Number Placeholder 3"/>
          <p:cNvSpPr>
            <a:spLocks noGrp="1"/>
          </p:cNvSpPr>
          <p:nvPr>
            <p:ph type="sldNum" sz="quarter" idx="5"/>
          </p:nvPr>
        </p:nvSpPr>
        <p:spPr/>
        <p:txBody>
          <a:bodyPr/>
          <a:lstStyle/>
          <a:p>
            <a:fld id="{8B3A818C-82BA-9140-8FCE-BD58CD569432}" type="slidenum">
              <a:rPr lang="en-US" smtClean="0"/>
              <a:t>11</a:t>
            </a:fld>
            <a:endParaRPr lang="en-US"/>
          </a:p>
        </p:txBody>
      </p:sp>
    </p:spTree>
    <p:extLst>
      <p:ext uri="{BB962C8B-B14F-4D97-AF65-F5344CB8AC3E}">
        <p14:creationId xmlns:p14="http://schemas.microsoft.com/office/powerpoint/2010/main" val="136908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Times New Roman" panose="02020603050405020304" pitchFamily="18" charset="0"/>
              </a:rPr>
              <a:t>Contacting o</a:t>
            </a:r>
            <a:r>
              <a:rPr lang="en-US" sz="1200" dirty="0">
                <a:effectLst/>
                <a:latin typeface="Times New Roman" panose="02020603050405020304" pitchFamily="18" charset="0"/>
                <a:ea typeface="Times New Roman" panose="02020603050405020304" pitchFamily="18" charset="0"/>
              </a:rPr>
              <a:t>rganizations and clinicians that lead each of the groups with fliers and information about the purpose of the study to invite the group members to participate in the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r>
              <a:rPr lang="en-US" dirty="0"/>
              <a:t>Recording in the video lab allows the Zoom interviews to be downloaded and saved directly to password encrypted flash drives and will not be saved on Zoom. </a:t>
            </a:r>
          </a:p>
        </p:txBody>
      </p:sp>
      <p:sp>
        <p:nvSpPr>
          <p:cNvPr id="4" name="Slide Number Placeholder 3"/>
          <p:cNvSpPr>
            <a:spLocks noGrp="1"/>
          </p:cNvSpPr>
          <p:nvPr>
            <p:ph type="sldNum" sz="quarter" idx="5"/>
          </p:nvPr>
        </p:nvSpPr>
        <p:spPr/>
        <p:txBody>
          <a:bodyPr/>
          <a:lstStyle/>
          <a:p>
            <a:fld id="{8B3A818C-82BA-9140-8FCE-BD58CD569432}" type="slidenum">
              <a:rPr lang="en-US" smtClean="0"/>
              <a:t>12</a:t>
            </a:fld>
            <a:endParaRPr lang="en-US"/>
          </a:p>
        </p:txBody>
      </p:sp>
    </p:spTree>
    <p:extLst>
      <p:ext uri="{BB962C8B-B14F-4D97-AF65-F5344CB8AC3E}">
        <p14:creationId xmlns:p14="http://schemas.microsoft.com/office/powerpoint/2010/main" val="420543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5715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Slide 2: This study will provide deeper understanding of buffering and supportive effects among sexual assault survivors and how these effects act as aids in the healing process. </a:t>
            </a:r>
          </a:p>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14</a:t>
            </a:fld>
            <a:endParaRPr lang="en-US"/>
          </a:p>
        </p:txBody>
      </p:sp>
    </p:spTree>
    <p:extLst>
      <p:ext uri="{BB962C8B-B14F-4D97-AF65-F5344CB8AC3E}">
        <p14:creationId xmlns:p14="http://schemas.microsoft.com/office/powerpoint/2010/main" val="68080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Testified on September 27</a:t>
            </a:r>
            <a:r>
              <a:rPr lang="en-US" baseline="30000" dirty="0"/>
              <a:t>th</a:t>
            </a:r>
            <a:r>
              <a:rPr lang="en-US" dirty="0"/>
              <a:t> 2018 in front of the US Supreme Court – one of the first and few times that a testimony of sexual assault was globally broadcasted. </a:t>
            </a:r>
          </a:p>
          <a:p>
            <a:endParaRPr lang="en-US" dirty="0"/>
          </a:p>
          <a:p>
            <a:r>
              <a:rPr lang="en-US" dirty="0"/>
              <a:t>Fun fact: sexual assault awareness month, teal is the color for SA Awareness – theme throughout presentation</a:t>
            </a:r>
          </a:p>
        </p:txBody>
      </p:sp>
      <p:sp>
        <p:nvSpPr>
          <p:cNvPr id="4" name="Slide Number Placeholder 3"/>
          <p:cNvSpPr>
            <a:spLocks noGrp="1"/>
          </p:cNvSpPr>
          <p:nvPr>
            <p:ph type="sldNum" sz="quarter" idx="5"/>
          </p:nvPr>
        </p:nvSpPr>
        <p:spPr/>
        <p:txBody>
          <a:bodyPr/>
          <a:lstStyle/>
          <a:p>
            <a:fld id="{8B3A818C-82BA-9140-8FCE-BD58CD569432}" type="slidenum">
              <a:rPr lang="en-US" smtClean="0"/>
              <a:t>2</a:t>
            </a:fld>
            <a:endParaRPr lang="en-US"/>
          </a:p>
        </p:txBody>
      </p:sp>
    </p:spTree>
    <p:extLst>
      <p:ext uri="{BB962C8B-B14F-4D97-AF65-F5344CB8AC3E}">
        <p14:creationId xmlns:p14="http://schemas.microsoft.com/office/powerpoint/2010/main" val="351469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assault is a traumatic experience that can happen to any demographic or any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Annually costs the United States $127 billion; more than any other crime including assault, murder, and drunk driving. </a:t>
            </a:r>
            <a:r>
              <a:rPr lang="en-US" dirty="0">
                <a:effectLst/>
              </a:rPr>
              <a:t> </a:t>
            </a:r>
          </a:p>
          <a:p>
            <a:r>
              <a:rPr lang="en-US" sz="1200" kern="1200" dirty="0">
                <a:solidFill>
                  <a:schemeClr val="tx1"/>
                </a:solidFill>
                <a:effectLst/>
                <a:latin typeface="+mn-lt"/>
                <a:ea typeface="+mn-ea"/>
                <a:cs typeface="+mn-cs"/>
              </a:rPr>
              <a:t>Treating sexual abuse is often costly and has long-term impacts on a person’s physical, emotional, mental and social well-being and has adverse affects on mental and physical health. For example…. </a:t>
            </a:r>
          </a:p>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3</a:t>
            </a:fld>
            <a:endParaRPr lang="en-US"/>
          </a:p>
        </p:txBody>
      </p:sp>
    </p:spTree>
    <p:extLst>
      <p:ext uri="{BB962C8B-B14F-4D97-AF65-F5344CB8AC3E}">
        <p14:creationId xmlns:p14="http://schemas.microsoft.com/office/powerpoint/2010/main" val="345507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assault has been associated with an increased risk of developing post-traumatic stress disorder.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support is defined as the ongoing availability of one’s social network</a:t>
            </a:r>
          </a:p>
          <a:p>
            <a:r>
              <a:rPr lang="en-US" dirty="0"/>
              <a:t>Social support is important following exposure to sexual assault because of the interpersonal and often isolating nature of sexual assault. It is a powerful tool to help to combat the stigma one feels after being assaulted. </a:t>
            </a:r>
          </a:p>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4</a:t>
            </a:fld>
            <a:endParaRPr lang="en-US"/>
          </a:p>
        </p:txBody>
      </p:sp>
    </p:spTree>
    <p:extLst>
      <p:ext uri="{BB962C8B-B14F-4D97-AF65-F5344CB8AC3E}">
        <p14:creationId xmlns:p14="http://schemas.microsoft.com/office/powerpoint/2010/main" val="238313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Group psychotherapy for sexual assault survivors provides a powerful context in which survivors disclose to other survivors</a:t>
            </a:r>
          </a:p>
          <a:p>
            <a:r>
              <a:rPr lang="en-US" sz="1200" kern="1200" dirty="0">
                <a:solidFill>
                  <a:schemeClr val="tx1"/>
                </a:solidFill>
                <a:effectLst/>
                <a:latin typeface="+mn-lt"/>
                <a:ea typeface="+mn-ea"/>
                <a:cs typeface="+mn-cs"/>
              </a:rPr>
              <a:t>Since the experience of trauma is often very isolating, survivor groups may hold an important part in the recovery process by offering a unique experience of support or understanding that may not otherwise exist in a survivor’s ordinary social environment</a:t>
            </a:r>
            <a:r>
              <a:rPr lang="en-US" dirty="0">
                <a:effectLst/>
              </a:rPr>
              <a:t> </a:t>
            </a:r>
          </a:p>
          <a:p>
            <a:endParaRPr lang="en-US" dirty="0">
              <a:effectLst/>
            </a:endParaRPr>
          </a:p>
          <a:p>
            <a:r>
              <a:rPr lang="en-US" sz="1200" kern="1200" dirty="0">
                <a:solidFill>
                  <a:schemeClr val="tx1"/>
                </a:solidFill>
                <a:effectLst/>
                <a:latin typeface="+mn-lt"/>
                <a:ea typeface="+mn-ea"/>
                <a:cs typeface="+mn-cs"/>
              </a:rPr>
              <a:t>Despite numerous studies calling for further research in group therapy services for survivors of sexual assault, research on group therapy for the treatment of sexual assault survivors as well as trauma survivors more broadly is limited, so focusing on group therapy for sexual assault survivors will help to address this gap in the literature.</a:t>
            </a:r>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5</a:t>
            </a:fld>
            <a:endParaRPr lang="en-US"/>
          </a:p>
        </p:txBody>
      </p:sp>
    </p:spTree>
    <p:extLst>
      <p:ext uri="{BB962C8B-B14F-4D97-AF65-F5344CB8AC3E}">
        <p14:creationId xmlns:p14="http://schemas.microsoft.com/office/powerpoint/2010/main" val="345547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support groups for sexual assault survivors can be healing, the group can also be a context where survivors end up activate traumatic stress in each other by disclosing their sexual assault experiences. </a:t>
            </a:r>
            <a:r>
              <a:rPr lang="en-US" sz="1200" kern="1200" dirty="0">
                <a:solidFill>
                  <a:schemeClr val="tx1"/>
                </a:solidFill>
                <a:effectLst/>
                <a:latin typeface="+mn-lt"/>
                <a:ea typeface="+mn-ea"/>
                <a:cs typeface="+mn-cs"/>
              </a:rPr>
              <a:t>There has been little research directed at understanding this phenomenon, however understanding this dynamic is necessary for the field to understand how or if group therapy is beneficial for survivors healing from sexual assault. </a:t>
            </a:r>
          </a:p>
          <a:p>
            <a:endParaRPr lang="en-US" dirty="0"/>
          </a:p>
          <a:p>
            <a:r>
              <a:rPr lang="en-US" dirty="0"/>
              <a:t>The construct of vicarious traumatization is similar to this phenomenon and has received attention from the literature in recent decades. </a:t>
            </a:r>
          </a:p>
          <a:p>
            <a:endParaRPr lang="en-US" dirty="0"/>
          </a:p>
          <a:p>
            <a:r>
              <a:rPr lang="en-US" dirty="0"/>
              <a:t>Increased exposure to clients’ traumatic experiences over time can increase a provider’s risk for developing vicarious traumatization, especially if the provider has a history of trauma exposure. It is curious if this may or may not be present amongst survivors of sexual assault with a shared trauma history.</a:t>
            </a:r>
          </a:p>
          <a:p>
            <a:endParaRPr lang="en-US" dirty="0"/>
          </a:p>
          <a:p>
            <a:r>
              <a:rPr lang="en-US" dirty="0"/>
              <a:t>Diagram on right shows that the symptoms of VT are very similar to the symptoms that present for PTSD  </a:t>
            </a:r>
          </a:p>
        </p:txBody>
      </p:sp>
      <p:sp>
        <p:nvSpPr>
          <p:cNvPr id="4" name="Slide Number Placeholder 3"/>
          <p:cNvSpPr>
            <a:spLocks noGrp="1"/>
          </p:cNvSpPr>
          <p:nvPr>
            <p:ph type="sldNum" sz="quarter" idx="5"/>
          </p:nvPr>
        </p:nvSpPr>
        <p:spPr/>
        <p:txBody>
          <a:bodyPr/>
          <a:lstStyle/>
          <a:p>
            <a:fld id="{8B3A818C-82BA-9140-8FCE-BD58CD569432}" type="slidenum">
              <a:rPr lang="en-US" smtClean="0"/>
              <a:t>6</a:t>
            </a:fld>
            <a:endParaRPr lang="en-US"/>
          </a:p>
        </p:txBody>
      </p:sp>
    </p:spTree>
    <p:extLst>
      <p:ext uri="{BB962C8B-B14F-4D97-AF65-F5344CB8AC3E}">
        <p14:creationId xmlns:p14="http://schemas.microsoft.com/office/powerpoint/2010/main" val="13662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than vicarious traumatization because it involves a shared experience of trauma alone, or in addition to, the secondary traumatic effects from exposure to another’s account of a traumatic experience.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Despite the likelihood of the existence of this dynamic, there is a scarcity of literature exploring the presence of these two constructs within relationships between survivors of sexual assault. Currently, shared trauma is the closest concept, but it is studied exclusively through the relationship between therapist and client. The current literature has yet to explore the effects of shared and vicarious trauma among survivors of sexual abuse, beyond those who are clinicians providing psychological services to trauma-exposed populations. </a:t>
            </a:r>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7</a:t>
            </a:fld>
            <a:endParaRPr lang="en-US"/>
          </a:p>
        </p:txBody>
      </p:sp>
    </p:spTree>
    <p:extLst>
      <p:ext uri="{BB962C8B-B14F-4D97-AF65-F5344CB8AC3E}">
        <p14:creationId xmlns:p14="http://schemas.microsoft.com/office/powerpoint/2010/main" val="168618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We seek to examine both the impact of the positive and negative effects of engaging in social support during post-trauma adjustment, so we are evaluating these aspects of social support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Times New Roman" panose="02020603050405020304" pitchFamily="18" charset="0"/>
              </a:rPr>
              <a:t>We aim to explore a variety of effects </a:t>
            </a:r>
            <a:r>
              <a:rPr lang="en-US" sz="1200" dirty="0">
                <a:effectLst/>
                <a:latin typeface="Times New Roman" panose="02020603050405020304" pitchFamily="18" charset="0"/>
                <a:ea typeface="Times New Roman" panose="02020603050405020304" pitchFamily="18" charset="0"/>
              </a:rPr>
              <a:t>within the relationship of peer-to-peer sexual assault survivor support groups, both positive and “negative” in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So, overall, this study aims to examine the potential buffering and supportive effects of social support between sexual assault survivors, while also exploring the potential negative effects of vicarious traumatization and shared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There is a lack of research on virtual therapy groups, therefore it is unknown how the virtual or remote modality may affect the sense of support experienced by members within these groups. While this was not an original objective of the study, the current study will contribute to this new area of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B3A818C-82BA-9140-8FCE-BD58CD569432}" type="slidenum">
              <a:rPr lang="en-US" smtClean="0"/>
              <a:t>8</a:t>
            </a:fld>
            <a:endParaRPr lang="en-US"/>
          </a:p>
        </p:txBody>
      </p:sp>
    </p:spTree>
    <p:extLst>
      <p:ext uri="{BB962C8B-B14F-4D97-AF65-F5344CB8AC3E}">
        <p14:creationId xmlns:p14="http://schemas.microsoft.com/office/powerpoint/2010/main" val="18903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are being recruited from college counseling centers and non-profit crime victim services</a:t>
            </a:r>
          </a:p>
        </p:txBody>
      </p:sp>
      <p:sp>
        <p:nvSpPr>
          <p:cNvPr id="4" name="Slide Number Placeholder 3"/>
          <p:cNvSpPr>
            <a:spLocks noGrp="1"/>
          </p:cNvSpPr>
          <p:nvPr>
            <p:ph type="sldNum" sz="quarter" idx="5"/>
          </p:nvPr>
        </p:nvSpPr>
        <p:spPr/>
        <p:txBody>
          <a:bodyPr/>
          <a:lstStyle/>
          <a:p>
            <a:fld id="{8B3A818C-82BA-9140-8FCE-BD58CD569432}" type="slidenum">
              <a:rPr lang="en-US" smtClean="0"/>
              <a:t>9</a:t>
            </a:fld>
            <a:endParaRPr lang="en-US"/>
          </a:p>
        </p:txBody>
      </p:sp>
    </p:spTree>
    <p:extLst>
      <p:ext uri="{BB962C8B-B14F-4D97-AF65-F5344CB8AC3E}">
        <p14:creationId xmlns:p14="http://schemas.microsoft.com/office/powerpoint/2010/main" val="199165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47734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80670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46582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A4B53A7-3209-46A6-9454-F38EAC8F11E7}" type="datetimeFigureOut">
              <a:rPr lang="en-US" smtClean="0"/>
              <a:pPr/>
              <a:t>4/22/2021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9122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302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4187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6427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1619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7915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2606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829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4781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6133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A4B53A7-3209-46A6-9454-F38EAC8F11E7}" type="datetimeFigureOut">
              <a:rPr lang="en-US" smtClean="0"/>
              <a:pPr/>
              <a:t>4/22/2021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82459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A4B53A7-3209-46A6-9454-F38EAC8F11E7}" type="datetimeFigureOut">
              <a:rPr lang="en-US" smtClean="0"/>
              <a:pPr/>
              <a:t>4/22/2021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99840304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stel-colored fluid-like design">
            <a:extLst>
              <a:ext uri="{FF2B5EF4-FFF2-40B4-BE49-F238E27FC236}">
                <a16:creationId xmlns:a16="http://schemas.microsoft.com/office/drawing/2014/main" id="{A5BD313A-ABC4-4329-AE11-1F4FD10797F2}"/>
              </a:ext>
            </a:extLst>
          </p:cNvPr>
          <p:cNvPicPr>
            <a:picLocks noChangeAspect="1"/>
          </p:cNvPicPr>
          <p:nvPr/>
        </p:nvPicPr>
        <p:blipFill rotWithShape="1">
          <a:blip r:embed="rId3"/>
          <a:srcRect r="-1" b="6296"/>
          <a:stretch/>
        </p:blipFill>
        <p:spPr>
          <a:xfrm>
            <a:off x="0" y="2"/>
            <a:ext cx="12198076" cy="6857998"/>
          </a:xfrm>
          <a:prstGeom prst="rect">
            <a:avLst/>
          </a:prstGeom>
        </p:spPr>
      </p:pic>
      <p:sp>
        <p:nvSpPr>
          <p:cNvPr id="2" name="Title 1">
            <a:extLst>
              <a:ext uri="{FF2B5EF4-FFF2-40B4-BE49-F238E27FC236}">
                <a16:creationId xmlns:a16="http://schemas.microsoft.com/office/drawing/2014/main" id="{345E5D7B-FC26-8D44-BA09-58AA0C2F68EF}"/>
              </a:ext>
            </a:extLst>
          </p:cNvPr>
          <p:cNvSpPr>
            <a:spLocks noGrp="1"/>
          </p:cNvSpPr>
          <p:nvPr>
            <p:ph type="ctrTitle"/>
          </p:nvPr>
        </p:nvSpPr>
        <p:spPr>
          <a:xfrm>
            <a:off x="1256273" y="2930540"/>
            <a:ext cx="9679449" cy="996919"/>
          </a:xfrm>
        </p:spPr>
        <p:txBody>
          <a:bodyPr anchor="b">
            <a:noAutofit/>
          </a:bodyPr>
          <a:lstStyle/>
          <a:p>
            <a:pPr algn="ctr"/>
            <a:r>
              <a:rPr lang="en-US" dirty="0">
                <a:solidFill>
                  <a:schemeClr val="bg1"/>
                </a:solidFill>
                <a:latin typeface="Modern Love Caps" panose="020F0502020204030204" pitchFamily="34" charset="0"/>
                <a:cs typeface="Modern Love Caps" panose="020F0502020204030204" pitchFamily="34" charset="0"/>
              </a:rPr>
              <a:t>Does it hurt </a:t>
            </a:r>
            <a:r>
              <a:rPr lang="en-US" b="0" i="1" dirty="0">
                <a:solidFill>
                  <a:schemeClr val="bg1"/>
                </a:solidFill>
                <a:latin typeface="Modern Love Caps" panose="020F0502020204030204" pitchFamily="34" charset="0"/>
                <a:cs typeface="Modern Love Caps" panose="020F0502020204030204" pitchFamily="34" charset="0"/>
              </a:rPr>
              <a:t>And</a:t>
            </a:r>
            <a:r>
              <a:rPr lang="en-US" dirty="0">
                <a:solidFill>
                  <a:schemeClr val="bg1"/>
                </a:solidFill>
                <a:latin typeface="Modern Love Caps" panose="020F0502020204030204" pitchFamily="34" charset="0"/>
                <a:cs typeface="Modern Love Caps" panose="020F0502020204030204" pitchFamily="34" charset="0"/>
              </a:rPr>
              <a:t> heal? A qualitative study of the relationships among Sexual assault survivors in group therapy</a:t>
            </a:r>
          </a:p>
        </p:txBody>
      </p:sp>
      <p:sp>
        <p:nvSpPr>
          <p:cNvPr id="3" name="Subtitle 2">
            <a:extLst>
              <a:ext uri="{FF2B5EF4-FFF2-40B4-BE49-F238E27FC236}">
                <a16:creationId xmlns:a16="http://schemas.microsoft.com/office/drawing/2014/main" id="{08366645-1E01-2649-ABCE-EE7874C39D68}"/>
              </a:ext>
            </a:extLst>
          </p:cNvPr>
          <p:cNvSpPr>
            <a:spLocks noGrp="1"/>
          </p:cNvSpPr>
          <p:nvPr>
            <p:ph type="subTitle" idx="1"/>
          </p:nvPr>
        </p:nvSpPr>
        <p:spPr>
          <a:xfrm>
            <a:off x="1256274" y="5002701"/>
            <a:ext cx="9679449" cy="1326661"/>
          </a:xfrm>
        </p:spPr>
        <p:txBody>
          <a:bodyPr anchor="ctr">
            <a:no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Brittni Gettys M.S., Autumn Greene, Sydney Monaghan</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WCU’s Virtual Research and Creativity Day</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April 29</a:t>
            </a:r>
            <a:r>
              <a:rPr lang="en-US" sz="28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2021</a:t>
            </a:r>
          </a:p>
        </p:txBody>
      </p:sp>
    </p:spTree>
    <p:extLst>
      <p:ext uri="{BB962C8B-B14F-4D97-AF65-F5344CB8AC3E}">
        <p14:creationId xmlns:p14="http://schemas.microsoft.com/office/powerpoint/2010/main" val="187989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A390-E358-8A48-8BBB-C14AC5A261C6}"/>
              </a:ext>
            </a:extLst>
          </p:cNvPr>
          <p:cNvSpPr>
            <a:spLocks noGrp="1"/>
          </p:cNvSpPr>
          <p:nvPr>
            <p:ph type="title"/>
          </p:nvPr>
        </p:nvSpPr>
        <p:spPr>
          <a:xfrm>
            <a:off x="810000" y="447188"/>
            <a:ext cx="10571998" cy="970450"/>
          </a:xfrm>
        </p:spPr>
        <p:txBody>
          <a:bodyPr>
            <a:normAutofit/>
          </a:bodyPr>
          <a:lstStyle/>
          <a:p>
            <a:r>
              <a:rPr lang="en-US" dirty="0"/>
              <a:t>Method – Interview Protocol</a:t>
            </a:r>
          </a:p>
        </p:txBody>
      </p:sp>
      <p:graphicFrame>
        <p:nvGraphicFramePr>
          <p:cNvPr id="5" name="Content Placeholder 2">
            <a:extLst>
              <a:ext uri="{FF2B5EF4-FFF2-40B4-BE49-F238E27FC236}">
                <a16:creationId xmlns:a16="http://schemas.microsoft.com/office/drawing/2014/main" id="{9729907F-82F5-4A57-83FE-7B6D78D5B2C9}"/>
              </a:ext>
            </a:extLst>
          </p:cNvPr>
          <p:cNvGraphicFramePr>
            <a:graphicFrameLocks noGrp="1"/>
          </p:cNvGraphicFramePr>
          <p:nvPr>
            <p:ph idx="1"/>
            <p:extLst>
              <p:ext uri="{D42A27DB-BD31-4B8C-83A1-F6EECF244321}">
                <p14:modId xmlns:p14="http://schemas.microsoft.com/office/powerpoint/2010/main" val="996628547"/>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23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0176-46F0-2B46-A33C-ECB9FF91CB94}"/>
              </a:ext>
            </a:extLst>
          </p:cNvPr>
          <p:cNvSpPr>
            <a:spLocks noGrp="1"/>
          </p:cNvSpPr>
          <p:nvPr>
            <p:ph type="title"/>
          </p:nvPr>
        </p:nvSpPr>
        <p:spPr/>
        <p:txBody>
          <a:bodyPr/>
          <a:lstStyle/>
          <a:p>
            <a:r>
              <a:rPr lang="en-US" dirty="0"/>
              <a:t>Semi-Structured Interview Protocol</a:t>
            </a:r>
          </a:p>
        </p:txBody>
      </p:sp>
      <p:sp>
        <p:nvSpPr>
          <p:cNvPr id="3" name="Content Placeholder 2">
            <a:extLst>
              <a:ext uri="{FF2B5EF4-FFF2-40B4-BE49-F238E27FC236}">
                <a16:creationId xmlns:a16="http://schemas.microsoft.com/office/drawing/2014/main" id="{1CD890CD-ABFC-BA48-950B-7C96C21FF486}"/>
              </a:ext>
            </a:extLst>
          </p:cNvPr>
          <p:cNvSpPr>
            <a:spLocks noGrp="1"/>
          </p:cNvSpPr>
          <p:nvPr>
            <p:ph idx="1"/>
          </p:nvPr>
        </p:nvSpPr>
        <p:spPr>
          <a:xfrm>
            <a:off x="818712" y="2222287"/>
            <a:ext cx="10554574" cy="4477771"/>
          </a:xfrm>
        </p:spPr>
        <p:txBody>
          <a:bodyPr>
            <a:normAutofit/>
          </a:bodyPr>
          <a:lstStyle/>
          <a:p>
            <a:pPr marL="0" indent="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ea typeface="Times New Roman" panose="02020603050405020304" pitchFamily="18" charset="0"/>
                <a:cs typeface="Times New Roman" panose="02020603050405020304" pitchFamily="18" charset="0"/>
              </a:rPr>
              <a:t>Questions </a:t>
            </a:r>
            <a:r>
              <a:rPr lang="en-US" dirty="0">
                <a:latin typeface="Times New Roman" panose="02020603050405020304" pitchFamily="18" charset="0"/>
                <a:ea typeface="Times New Roman" panose="02020603050405020304" pitchFamily="18" charset="0"/>
                <a:cs typeface="Times New Roman" panose="02020603050405020304" pitchFamily="18" charset="0"/>
              </a:rPr>
              <a:t>designed by the primary researcher include the following:</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Are there any helpful aspects of this group or some things you like about this group?</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Are there any things about the group that you wish were different—anything you find unhelpful or that you don’t like?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you hear others share their experiences in the group, does it make you think of your own experiences? If so, is that helpful--how? Is it uncomfortable--how?</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 you see group leaders help to manage the thoughts and feelings of all group members? In other words, do group leaders seem to know how to respond when members are sharing about traumatic experiences?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What do you think could be done to better support survivors in their healing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223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1A4-F24E-F54F-848F-6FDDC0F427BB}"/>
              </a:ext>
            </a:extLst>
          </p:cNvPr>
          <p:cNvSpPr>
            <a:spLocks noGrp="1"/>
          </p:cNvSpPr>
          <p:nvPr>
            <p:ph type="title"/>
          </p:nvPr>
        </p:nvSpPr>
        <p:spPr>
          <a:xfrm>
            <a:off x="810000" y="447188"/>
            <a:ext cx="10571998" cy="970450"/>
          </a:xfrm>
        </p:spPr>
        <p:txBody>
          <a:bodyPr>
            <a:normAutofit/>
          </a:bodyPr>
          <a:lstStyle/>
          <a:p>
            <a:r>
              <a:rPr lang="en-US" dirty="0"/>
              <a:t>Procedure</a:t>
            </a:r>
          </a:p>
        </p:txBody>
      </p:sp>
      <p:graphicFrame>
        <p:nvGraphicFramePr>
          <p:cNvPr id="7" name="Content Placeholder 2">
            <a:extLst>
              <a:ext uri="{FF2B5EF4-FFF2-40B4-BE49-F238E27FC236}">
                <a16:creationId xmlns:a16="http://schemas.microsoft.com/office/drawing/2014/main" id="{BF99802A-A210-4375-AC11-EE56EF9157ED}"/>
              </a:ext>
            </a:extLst>
          </p:cNvPr>
          <p:cNvGraphicFramePr>
            <a:graphicFrameLocks noGrp="1"/>
          </p:cNvGraphicFramePr>
          <p:nvPr>
            <p:ph idx="1"/>
            <p:extLst>
              <p:ext uri="{D42A27DB-BD31-4B8C-83A1-F6EECF244321}">
                <p14:modId xmlns:p14="http://schemas.microsoft.com/office/powerpoint/2010/main" val="1115152832"/>
              </p:ext>
            </p:extLst>
          </p:nvPr>
        </p:nvGraphicFramePr>
        <p:xfrm>
          <a:off x="828298" y="2228850"/>
          <a:ext cx="10553700" cy="440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69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8C027-5760-D64C-8806-30205E5414EE}"/>
              </a:ext>
            </a:extLst>
          </p:cNvPr>
          <p:cNvSpPr>
            <a:spLocks noGrp="1"/>
          </p:cNvSpPr>
          <p:nvPr>
            <p:ph type="title"/>
          </p:nvPr>
        </p:nvSpPr>
        <p:spPr>
          <a:xfrm>
            <a:off x="810000" y="447188"/>
            <a:ext cx="10571998" cy="970450"/>
          </a:xfrm>
        </p:spPr>
        <p:txBody>
          <a:bodyPr>
            <a:normAutofit/>
          </a:bodyPr>
          <a:lstStyle/>
          <a:p>
            <a:r>
              <a:rPr lang="en-US"/>
              <a:t>Data Analysis</a:t>
            </a:r>
            <a:endParaRPr lang="en-US" dirty="0"/>
          </a:p>
        </p:txBody>
      </p:sp>
      <p:graphicFrame>
        <p:nvGraphicFramePr>
          <p:cNvPr id="5" name="Content Placeholder 2">
            <a:extLst>
              <a:ext uri="{FF2B5EF4-FFF2-40B4-BE49-F238E27FC236}">
                <a16:creationId xmlns:a16="http://schemas.microsoft.com/office/drawing/2014/main" id="{D72A6226-D722-4A97-8343-279386F4E8C0}"/>
              </a:ext>
            </a:extLst>
          </p:cNvPr>
          <p:cNvGraphicFramePr>
            <a:graphicFrameLocks noGrp="1"/>
          </p:cNvGraphicFramePr>
          <p:nvPr>
            <p:ph idx="1"/>
            <p:extLst>
              <p:ext uri="{D42A27DB-BD31-4B8C-83A1-F6EECF244321}">
                <p14:modId xmlns:p14="http://schemas.microsoft.com/office/powerpoint/2010/main" val="115414658"/>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93639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9A69AF-D57B-49B4-886C-D4A5DC1944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ABDC08D-6093-4397-92D4-54D00E2BB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4199A7-EDE1-C34D-A86F-7B9581ECE111}"/>
              </a:ext>
            </a:extLst>
          </p:cNvPr>
          <p:cNvSpPr>
            <a:spLocks noGrp="1"/>
          </p:cNvSpPr>
          <p:nvPr>
            <p:ph type="title"/>
          </p:nvPr>
        </p:nvSpPr>
        <p:spPr>
          <a:xfrm>
            <a:off x="451515" y="1734857"/>
            <a:ext cx="3765483" cy="3388287"/>
          </a:xfrm>
        </p:spPr>
        <p:txBody>
          <a:bodyPr anchor="ctr">
            <a:normAutofit/>
          </a:bodyPr>
          <a:lstStyle/>
          <a:p>
            <a:r>
              <a:rPr lang="en-US"/>
              <a:t>Implications</a:t>
            </a:r>
          </a:p>
        </p:txBody>
      </p:sp>
      <p:graphicFrame>
        <p:nvGraphicFramePr>
          <p:cNvPr id="27" name="Content Placeholder 3">
            <a:extLst>
              <a:ext uri="{FF2B5EF4-FFF2-40B4-BE49-F238E27FC236}">
                <a16:creationId xmlns:a16="http://schemas.microsoft.com/office/drawing/2014/main" id="{FE9E76F4-1EBA-4282-A01E-F70B0EB9BAAE}"/>
              </a:ext>
            </a:extLst>
          </p:cNvPr>
          <p:cNvGraphicFramePr>
            <a:graphicFrameLocks noGrp="1"/>
          </p:cNvGraphicFramePr>
          <p:nvPr>
            <p:ph idx="1"/>
            <p:extLst>
              <p:ext uri="{D42A27DB-BD31-4B8C-83A1-F6EECF244321}">
                <p14:modId xmlns:p14="http://schemas.microsoft.com/office/powerpoint/2010/main" val="3063074456"/>
              </p:ext>
            </p:extLst>
          </p:nvPr>
        </p:nvGraphicFramePr>
        <p:xfrm>
          <a:off x="6096000" y="73478"/>
          <a:ext cx="5365218" cy="6711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7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F78165-DCC7-BE44-B6A7-D56FC8F2FE5E}"/>
              </a:ext>
            </a:extLst>
          </p:cNvPr>
          <p:cNvPicPr>
            <a:picLocks noChangeAspect="1"/>
          </p:cNvPicPr>
          <p:nvPr/>
        </p:nvPicPr>
        <p:blipFill>
          <a:blip r:embed="rId3"/>
          <a:stretch>
            <a:fillRect/>
          </a:stretch>
        </p:blipFill>
        <p:spPr>
          <a:xfrm>
            <a:off x="6415378" y="931893"/>
            <a:ext cx="5426764" cy="1519493"/>
          </a:xfrm>
          <a:prstGeom prst="rect">
            <a:avLst/>
          </a:prstGeom>
        </p:spPr>
      </p:pic>
      <p:sp>
        <p:nvSpPr>
          <p:cNvPr id="17" name="Rectangle 10">
            <a:extLst>
              <a:ext uri="{FF2B5EF4-FFF2-40B4-BE49-F238E27FC236}">
                <a16:creationId xmlns:a16="http://schemas.microsoft.com/office/drawing/2014/main" id="{417CDA24-35F8-4540-8C52-3096D6D94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876A41E-A0A0-0F4C-87B9-9F661477FC12}"/>
              </a:ext>
            </a:extLst>
          </p:cNvPr>
          <p:cNvPicPr>
            <a:picLocks noChangeAspect="1"/>
          </p:cNvPicPr>
          <p:nvPr/>
        </p:nvPicPr>
        <p:blipFill>
          <a:blip r:embed="rId4"/>
          <a:stretch>
            <a:fillRect/>
          </a:stretch>
        </p:blipFill>
        <p:spPr>
          <a:xfrm>
            <a:off x="870659" y="239055"/>
            <a:ext cx="4385162" cy="2905170"/>
          </a:xfrm>
          <a:prstGeom prst="rect">
            <a:avLst/>
          </a:prstGeom>
        </p:spPr>
      </p:pic>
      <p:sp>
        <p:nvSpPr>
          <p:cNvPr id="18" name="Rectangle 12">
            <a:extLst>
              <a:ext uri="{FF2B5EF4-FFF2-40B4-BE49-F238E27FC236}">
                <a16:creationId xmlns:a16="http://schemas.microsoft.com/office/drawing/2014/main" id="{8658BFE0-4E65-4174-9C75-687C94E882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FA75DFED-A0C1-4A83-BE1D-0271C1826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1C741D-070E-DA4C-97F9-DB91DE41B6C1}"/>
              </a:ext>
            </a:extLst>
          </p:cNvPr>
          <p:cNvPicPr>
            <a:picLocks noChangeAspect="1"/>
          </p:cNvPicPr>
          <p:nvPr/>
        </p:nvPicPr>
        <p:blipFill>
          <a:blip r:embed="rId5"/>
          <a:stretch>
            <a:fillRect/>
          </a:stretch>
        </p:blipFill>
        <p:spPr>
          <a:xfrm>
            <a:off x="457201" y="4651853"/>
            <a:ext cx="5426764" cy="719046"/>
          </a:xfrm>
          <a:prstGeom prst="rect">
            <a:avLst/>
          </a:prstGeom>
        </p:spPr>
      </p:pic>
      <p:pic>
        <p:nvPicPr>
          <p:cNvPr id="6" name="Picture 5">
            <a:extLst>
              <a:ext uri="{FF2B5EF4-FFF2-40B4-BE49-F238E27FC236}">
                <a16:creationId xmlns:a16="http://schemas.microsoft.com/office/drawing/2014/main" id="{E02ED3A2-0D0D-4245-AC70-A1289F6AC3AF}"/>
              </a:ext>
            </a:extLst>
          </p:cNvPr>
          <p:cNvPicPr>
            <a:picLocks noChangeAspect="1"/>
          </p:cNvPicPr>
          <p:nvPr/>
        </p:nvPicPr>
        <p:blipFill>
          <a:blip r:embed="rId6"/>
          <a:stretch>
            <a:fillRect/>
          </a:stretch>
        </p:blipFill>
        <p:spPr>
          <a:xfrm>
            <a:off x="6331708" y="3631096"/>
            <a:ext cx="5065247" cy="2760560"/>
          </a:xfrm>
          <a:prstGeom prst="rect">
            <a:avLst/>
          </a:prstGeom>
        </p:spPr>
      </p:pic>
    </p:spTree>
    <p:extLst>
      <p:ext uri="{BB962C8B-B14F-4D97-AF65-F5344CB8AC3E}">
        <p14:creationId xmlns:p14="http://schemas.microsoft.com/office/powerpoint/2010/main" val="123246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B82547-2424-4E7A-A98B-75206EE73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F82ACD-D801-C34E-AE3E-3D338BA5788B}"/>
              </a:ext>
            </a:extLst>
          </p:cNvPr>
          <p:cNvSpPr>
            <a:spLocks noGrp="1"/>
          </p:cNvSpPr>
          <p:nvPr>
            <p:ph type="title"/>
          </p:nvPr>
        </p:nvSpPr>
        <p:spPr>
          <a:xfrm>
            <a:off x="641754" y="1687286"/>
            <a:ext cx="3269463" cy="3978017"/>
          </a:xfrm>
        </p:spPr>
        <p:txBody>
          <a:bodyPr anchor="t">
            <a:normAutofit/>
          </a:bodyPr>
          <a:lstStyle/>
          <a:p>
            <a:r>
              <a:rPr lang="en-US" sz="4400"/>
              <a:t>Why study sexual assault survivors?</a:t>
            </a:r>
          </a:p>
        </p:txBody>
      </p:sp>
      <p:graphicFrame>
        <p:nvGraphicFramePr>
          <p:cNvPr id="5" name="Content Placeholder 2">
            <a:extLst>
              <a:ext uri="{FF2B5EF4-FFF2-40B4-BE49-F238E27FC236}">
                <a16:creationId xmlns:a16="http://schemas.microsoft.com/office/drawing/2014/main" id="{4B00C5A1-F5D5-4954-A48F-918089756602}"/>
              </a:ext>
            </a:extLst>
          </p:cNvPr>
          <p:cNvGraphicFramePr>
            <a:graphicFrameLocks noGrp="1"/>
          </p:cNvGraphicFramePr>
          <p:nvPr>
            <p:ph idx="1"/>
            <p:extLst>
              <p:ext uri="{D42A27DB-BD31-4B8C-83A1-F6EECF244321}">
                <p14:modId xmlns:p14="http://schemas.microsoft.com/office/powerpoint/2010/main" val="404685043"/>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602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CFEC-C22F-8C42-8DC4-E56513DC3D7D}"/>
              </a:ext>
            </a:extLst>
          </p:cNvPr>
          <p:cNvSpPr>
            <a:spLocks noGrp="1"/>
          </p:cNvSpPr>
          <p:nvPr>
            <p:ph type="title"/>
          </p:nvPr>
        </p:nvSpPr>
        <p:spPr>
          <a:xfrm>
            <a:off x="810000" y="447188"/>
            <a:ext cx="10571998" cy="970450"/>
          </a:xfrm>
        </p:spPr>
        <p:txBody>
          <a:bodyPr>
            <a:normAutofit/>
          </a:bodyPr>
          <a:lstStyle/>
          <a:p>
            <a:r>
              <a:rPr lang="en-US" dirty="0"/>
              <a:t>Social Support </a:t>
            </a:r>
          </a:p>
        </p:txBody>
      </p:sp>
      <p:sp>
        <p:nvSpPr>
          <p:cNvPr id="3" name="Content Placeholder 2">
            <a:extLst>
              <a:ext uri="{FF2B5EF4-FFF2-40B4-BE49-F238E27FC236}">
                <a16:creationId xmlns:a16="http://schemas.microsoft.com/office/drawing/2014/main" id="{E5B7D9ED-6942-BB41-9C9C-4315B4DF449E}"/>
              </a:ext>
            </a:extLst>
          </p:cNvPr>
          <p:cNvSpPr>
            <a:spLocks noGrp="1"/>
          </p:cNvSpPr>
          <p:nvPr>
            <p:ph idx="1"/>
          </p:nvPr>
        </p:nvSpPr>
        <p:spPr>
          <a:xfrm>
            <a:off x="818713" y="2413000"/>
            <a:ext cx="3835583" cy="3632200"/>
          </a:xfrm>
        </p:spPr>
        <p:txBody>
          <a:bodyPr>
            <a:normAutofit/>
          </a:bodyPr>
          <a:lstStyle/>
          <a:p>
            <a:r>
              <a:rPr lang="en-US" sz="1600" dirty="0"/>
              <a:t>Serves as a protective factor for the development of PTSD.</a:t>
            </a:r>
          </a:p>
          <a:p>
            <a:r>
              <a:rPr lang="en-US" sz="1600" dirty="0"/>
              <a:t>Promotes self-worth, well-being and efficacy</a:t>
            </a:r>
          </a:p>
          <a:p>
            <a:r>
              <a:rPr lang="en-US" sz="1600" dirty="0"/>
              <a:t>Method for coping from the effects of traumatic experiences</a:t>
            </a:r>
          </a:p>
          <a:p>
            <a:endParaRPr lang="en-US" sz="1600" dirty="0"/>
          </a:p>
        </p:txBody>
      </p:sp>
      <p:pic>
        <p:nvPicPr>
          <p:cNvPr id="4" name="Picture 3">
            <a:extLst>
              <a:ext uri="{FF2B5EF4-FFF2-40B4-BE49-F238E27FC236}">
                <a16:creationId xmlns:a16="http://schemas.microsoft.com/office/drawing/2014/main" id="{876007E6-94CF-094F-8910-6312B9D90D14}"/>
              </a:ext>
            </a:extLst>
          </p:cNvPr>
          <p:cNvPicPr>
            <a:picLocks noChangeAspect="1"/>
          </p:cNvPicPr>
          <p:nvPr/>
        </p:nvPicPr>
        <p:blipFill rotWithShape="1">
          <a:blip r:embed="rId3"/>
          <a:srcRect l="7059" r="9388" b="1"/>
          <a:stretch/>
        </p:blipFill>
        <p:spPr>
          <a:xfrm>
            <a:off x="5101851" y="2505629"/>
            <a:ext cx="6277349" cy="353108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5920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BE7D-CE7B-2649-BEF7-EC75DC9BFC43}"/>
              </a:ext>
            </a:extLst>
          </p:cNvPr>
          <p:cNvSpPr>
            <a:spLocks noGrp="1"/>
          </p:cNvSpPr>
          <p:nvPr>
            <p:ph type="title"/>
          </p:nvPr>
        </p:nvSpPr>
        <p:spPr/>
        <p:txBody>
          <a:bodyPr/>
          <a:lstStyle/>
          <a:p>
            <a:r>
              <a:rPr lang="en-US" dirty="0"/>
              <a:t>Group Therapy for Sexual Trauma</a:t>
            </a:r>
          </a:p>
        </p:txBody>
      </p:sp>
      <p:sp>
        <p:nvSpPr>
          <p:cNvPr id="3" name="Content Placeholder 2">
            <a:extLst>
              <a:ext uri="{FF2B5EF4-FFF2-40B4-BE49-F238E27FC236}">
                <a16:creationId xmlns:a16="http://schemas.microsoft.com/office/drawing/2014/main" id="{9E3B4CB5-BAC1-034D-9148-20A4C24E2004}"/>
              </a:ext>
            </a:extLst>
          </p:cNvPr>
          <p:cNvSpPr>
            <a:spLocks noGrp="1"/>
          </p:cNvSpPr>
          <p:nvPr>
            <p:ph idx="1"/>
          </p:nvPr>
        </p:nvSpPr>
        <p:spPr/>
        <p:txBody>
          <a:bodyPr/>
          <a:lstStyle/>
          <a:p>
            <a:r>
              <a:rPr lang="en-US" dirty="0"/>
              <a:t>Provides context to study relationships among survivors</a:t>
            </a:r>
          </a:p>
          <a:p>
            <a:r>
              <a:rPr lang="en-US" dirty="0"/>
              <a:t>Understanding through shared experiences</a:t>
            </a:r>
          </a:p>
          <a:p>
            <a:r>
              <a:rPr lang="en-US" dirty="0"/>
              <a:t>Provide support that may not be available in survivors’ social networks</a:t>
            </a:r>
          </a:p>
        </p:txBody>
      </p:sp>
    </p:spTree>
    <p:extLst>
      <p:ext uri="{BB962C8B-B14F-4D97-AF65-F5344CB8AC3E}">
        <p14:creationId xmlns:p14="http://schemas.microsoft.com/office/powerpoint/2010/main" val="288269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2264E67-6F59-4D8D-8E5F-8245B0FEA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408338-D7B8-CA4E-8E01-1B877B65D151}"/>
              </a:ext>
            </a:extLst>
          </p:cNvPr>
          <p:cNvSpPr>
            <a:spLocks noGrp="1"/>
          </p:cNvSpPr>
          <p:nvPr>
            <p:ph type="title"/>
          </p:nvPr>
        </p:nvSpPr>
        <p:spPr>
          <a:xfrm>
            <a:off x="451514" y="457201"/>
            <a:ext cx="3575737" cy="1332688"/>
          </a:xfrm>
        </p:spPr>
        <p:txBody>
          <a:bodyPr anchor="b">
            <a:normAutofit/>
          </a:bodyPr>
          <a:lstStyle/>
          <a:p>
            <a:pPr algn="ctr"/>
            <a:r>
              <a:rPr lang="en-US" sz="3200" dirty="0">
                <a:solidFill>
                  <a:srgbClr val="FFFFFF"/>
                </a:solidFill>
              </a:rPr>
              <a:t>Vicarious Traumatization</a:t>
            </a:r>
          </a:p>
        </p:txBody>
      </p:sp>
      <p:sp>
        <p:nvSpPr>
          <p:cNvPr id="3" name="Content Placeholder 2">
            <a:extLst>
              <a:ext uri="{FF2B5EF4-FFF2-40B4-BE49-F238E27FC236}">
                <a16:creationId xmlns:a16="http://schemas.microsoft.com/office/drawing/2014/main" id="{3890881C-C6D3-6140-808B-C747953F3DCD}"/>
              </a:ext>
            </a:extLst>
          </p:cNvPr>
          <p:cNvSpPr>
            <a:spLocks noGrp="1"/>
          </p:cNvSpPr>
          <p:nvPr>
            <p:ph idx="1"/>
          </p:nvPr>
        </p:nvSpPr>
        <p:spPr>
          <a:xfrm>
            <a:off x="451514" y="2247090"/>
            <a:ext cx="3575737" cy="4798349"/>
          </a:xfrm>
        </p:spPr>
        <p:txBody>
          <a:bodyPr>
            <a:normAutofit fontScale="92500" lnSpcReduction="10000"/>
          </a:bodyPr>
          <a:lstStyle/>
          <a:p>
            <a:r>
              <a:rPr lang="en-US" dirty="0">
                <a:solidFill>
                  <a:srgbClr val="FFFFFF"/>
                </a:solidFill>
              </a:rPr>
              <a:t>Originally coined by McCann and Pearlman (1990)</a:t>
            </a:r>
          </a:p>
          <a:p>
            <a:r>
              <a:rPr lang="en-US" dirty="0">
                <a:solidFill>
                  <a:srgbClr val="FFFFFF"/>
                </a:solidFill>
              </a:rPr>
              <a:t>The impact of traumatic stress derived from being exposed to a victim’s explicit account of a traumatic event.</a:t>
            </a:r>
          </a:p>
          <a:p>
            <a:r>
              <a:rPr lang="en-US" dirty="0">
                <a:solidFill>
                  <a:srgbClr val="FFFFFF"/>
                </a:solidFill>
              </a:rPr>
              <a:t>Explored in the literature via therapist/client relational dyad, as well as first responders, emergency medical services, fire services, law enforcement, medical professionals, rape crisis and domestic violence counselors, social workers, and advocacy personnel.</a:t>
            </a:r>
          </a:p>
          <a:p>
            <a:endParaRPr lang="en-US" sz="1600" dirty="0">
              <a:solidFill>
                <a:srgbClr val="FFFFFF"/>
              </a:solidFill>
            </a:endParaRPr>
          </a:p>
          <a:p>
            <a:pPr marL="0" indent="0">
              <a:buNone/>
            </a:pPr>
            <a:endParaRPr lang="en-US" sz="1600" dirty="0">
              <a:solidFill>
                <a:srgbClr val="FFFFFF"/>
              </a:solidFill>
            </a:endParaRPr>
          </a:p>
        </p:txBody>
      </p:sp>
      <p:pic>
        <p:nvPicPr>
          <p:cNvPr id="4" name="Picture 3">
            <a:extLst>
              <a:ext uri="{FF2B5EF4-FFF2-40B4-BE49-F238E27FC236}">
                <a16:creationId xmlns:a16="http://schemas.microsoft.com/office/drawing/2014/main" id="{305DE73B-24F4-C744-AA0A-754804A91B33}"/>
              </a:ext>
            </a:extLst>
          </p:cNvPr>
          <p:cNvPicPr>
            <a:picLocks noChangeAspect="1"/>
          </p:cNvPicPr>
          <p:nvPr/>
        </p:nvPicPr>
        <p:blipFill>
          <a:blip r:embed="rId3"/>
          <a:stretch>
            <a:fillRect/>
          </a:stretch>
        </p:blipFill>
        <p:spPr>
          <a:xfrm>
            <a:off x="5280790" y="944943"/>
            <a:ext cx="6267743" cy="466946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9514838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40F547-7206-4401-94FB-F8421915D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C2F79E-C8D6-0E48-B509-5FCAC0E49CAA}"/>
              </a:ext>
            </a:extLst>
          </p:cNvPr>
          <p:cNvPicPr>
            <a:picLocks noChangeAspect="1"/>
          </p:cNvPicPr>
          <p:nvPr/>
        </p:nvPicPr>
        <p:blipFill rotWithShape="1">
          <a:blip r:embed="rId3">
            <a:alphaModFix amt="40000"/>
          </a:blip>
          <a:srcRect t="17934" b="2279"/>
          <a:stretch/>
        </p:blipFill>
        <p:spPr>
          <a:xfrm>
            <a:off x="20" y="10"/>
            <a:ext cx="12191980" cy="6857990"/>
          </a:xfrm>
          <a:prstGeom prst="rect">
            <a:avLst/>
          </a:prstGeom>
        </p:spPr>
      </p:pic>
      <p:sp>
        <p:nvSpPr>
          <p:cNvPr id="2" name="Title 1">
            <a:extLst>
              <a:ext uri="{FF2B5EF4-FFF2-40B4-BE49-F238E27FC236}">
                <a16:creationId xmlns:a16="http://schemas.microsoft.com/office/drawing/2014/main" id="{8F51AF05-90AC-1940-962E-665EFC858AE4}"/>
              </a:ext>
            </a:extLst>
          </p:cNvPr>
          <p:cNvSpPr>
            <a:spLocks noGrp="1"/>
          </p:cNvSpPr>
          <p:nvPr>
            <p:ph type="title"/>
          </p:nvPr>
        </p:nvSpPr>
        <p:spPr>
          <a:xfrm>
            <a:off x="810000" y="447188"/>
            <a:ext cx="10571998" cy="970450"/>
          </a:xfrm>
        </p:spPr>
        <p:txBody>
          <a:bodyPr>
            <a:normAutofit/>
          </a:bodyPr>
          <a:lstStyle/>
          <a:p>
            <a:pPr algn="ctr"/>
            <a:r>
              <a:rPr lang="en-US" dirty="0"/>
              <a:t>Shared Trauma</a:t>
            </a:r>
          </a:p>
        </p:txBody>
      </p:sp>
      <p:sp>
        <p:nvSpPr>
          <p:cNvPr id="3" name="Content Placeholder 2">
            <a:extLst>
              <a:ext uri="{FF2B5EF4-FFF2-40B4-BE49-F238E27FC236}">
                <a16:creationId xmlns:a16="http://schemas.microsoft.com/office/drawing/2014/main" id="{E3859C44-B665-B34A-B258-A5815A7BD7E1}"/>
              </a:ext>
            </a:extLst>
          </p:cNvPr>
          <p:cNvSpPr>
            <a:spLocks noGrp="1"/>
          </p:cNvSpPr>
          <p:nvPr>
            <p:ph idx="1"/>
          </p:nvPr>
        </p:nvSpPr>
        <p:spPr>
          <a:xfrm>
            <a:off x="818712" y="2222287"/>
            <a:ext cx="10554574" cy="3636511"/>
          </a:xfrm>
        </p:spPr>
        <p:txBody>
          <a:bodyPr>
            <a:normAutofit/>
          </a:bodyPr>
          <a:lstStyle/>
          <a:p>
            <a:r>
              <a:rPr lang="en-US" dirty="0"/>
              <a:t>Occurs when a therapist AND client have experienced a similar traumatic event at some point in their lifetime.</a:t>
            </a:r>
          </a:p>
          <a:p>
            <a:r>
              <a:rPr lang="en-US" dirty="0"/>
              <a:t>Likely that this dynamic occurs between survivors as they help each other while healing from similar traumatic experiences</a:t>
            </a:r>
          </a:p>
          <a:p>
            <a:endParaRPr lang="en-US" dirty="0"/>
          </a:p>
          <a:p>
            <a:pPr marL="0" indent="0">
              <a:buNone/>
            </a:pPr>
            <a:endParaRPr lang="en-US" dirty="0"/>
          </a:p>
        </p:txBody>
      </p:sp>
    </p:spTree>
    <p:extLst>
      <p:ext uri="{BB962C8B-B14F-4D97-AF65-F5344CB8AC3E}">
        <p14:creationId xmlns:p14="http://schemas.microsoft.com/office/powerpoint/2010/main" val="421258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2A1884-A1BB-8F4A-8252-8632CFFD7FB0}"/>
              </a:ext>
            </a:extLst>
          </p:cNvPr>
          <p:cNvSpPr>
            <a:spLocks noGrp="1"/>
          </p:cNvSpPr>
          <p:nvPr>
            <p:ph type="title"/>
          </p:nvPr>
        </p:nvSpPr>
        <p:spPr>
          <a:xfrm>
            <a:off x="451515" y="1734857"/>
            <a:ext cx="3765483" cy="3388287"/>
          </a:xfrm>
        </p:spPr>
        <p:txBody>
          <a:bodyPr anchor="ctr">
            <a:normAutofit/>
          </a:bodyPr>
          <a:lstStyle/>
          <a:p>
            <a:r>
              <a:rPr lang="en-US"/>
              <a:t>Study Objectives</a:t>
            </a:r>
            <a:endParaRPr lang="en-US" dirty="0"/>
          </a:p>
        </p:txBody>
      </p:sp>
      <p:sp>
        <p:nvSpPr>
          <p:cNvPr id="20" name="Content Placeholder 2">
            <a:extLst>
              <a:ext uri="{FF2B5EF4-FFF2-40B4-BE49-F238E27FC236}">
                <a16:creationId xmlns:a16="http://schemas.microsoft.com/office/drawing/2014/main" id="{1ACE9EE4-B0D0-E143-AA29-2E9FB33AF77E}"/>
              </a:ext>
            </a:extLst>
          </p:cNvPr>
          <p:cNvSpPr>
            <a:spLocks noGrp="1"/>
          </p:cNvSpPr>
          <p:nvPr>
            <p:ph idx="1"/>
          </p:nvPr>
        </p:nvSpPr>
        <p:spPr>
          <a:xfrm>
            <a:off x="6008068" y="978993"/>
            <a:ext cx="5365218" cy="4900014"/>
          </a:xfrm>
          <a:effectLst/>
        </p:spPr>
        <p:txBody>
          <a:bodyPr>
            <a:normAutofit fontScale="85000" lnSpcReduction="20000"/>
          </a:bodyPr>
          <a:lstStyle/>
          <a:p>
            <a:pPr lvl="1"/>
            <a:r>
              <a:rPr lang="en-US" sz="2800" dirty="0">
                <a:latin typeface="Times New Roman" panose="02020603050405020304" pitchFamily="18" charset="0"/>
                <a:ea typeface="Times New Roman" panose="02020603050405020304" pitchFamily="18" charset="0"/>
              </a:rPr>
              <a:t>What are the b</a:t>
            </a:r>
            <a:r>
              <a:rPr lang="en-US" sz="2800" dirty="0">
                <a:effectLst/>
                <a:latin typeface="Times New Roman" panose="02020603050405020304" pitchFamily="18" charset="0"/>
                <a:ea typeface="Times New Roman" panose="02020603050405020304" pitchFamily="18" charset="0"/>
              </a:rPr>
              <a:t>eneficial and protective factors?</a:t>
            </a:r>
            <a:endParaRPr lang="en-US" sz="2800" dirty="0">
              <a:latin typeface="Times New Roman" panose="02020603050405020304" pitchFamily="18" charset="0"/>
              <a:ea typeface="Times New Roman" panose="02020603050405020304" pitchFamily="18" charset="0"/>
            </a:endParaRPr>
          </a:p>
          <a:p>
            <a:pPr lvl="1"/>
            <a:r>
              <a:rPr lang="en-US" sz="2800" dirty="0">
                <a:latin typeface="Times New Roman" panose="02020603050405020304" pitchFamily="18" charset="0"/>
                <a:ea typeface="Times New Roman" panose="02020603050405020304" pitchFamily="18" charset="0"/>
              </a:rPr>
              <a:t>H</a:t>
            </a:r>
            <a:r>
              <a:rPr lang="en-US" sz="2800" dirty="0">
                <a:effectLst/>
                <a:latin typeface="Times New Roman" panose="02020603050405020304" pitchFamily="18" charset="0"/>
                <a:ea typeface="Times New Roman" panose="02020603050405020304" pitchFamily="18" charset="0"/>
              </a:rPr>
              <a:t>ow do SA survivors utilize each other for social support within a group therapeutic context?</a:t>
            </a:r>
          </a:p>
          <a:p>
            <a:pPr lvl="1"/>
            <a:r>
              <a:rPr lang="en-US" sz="2800" dirty="0">
                <a:latin typeface="Times New Roman" panose="02020603050405020304" pitchFamily="18" charset="0"/>
                <a:ea typeface="Times New Roman" panose="02020603050405020304" pitchFamily="18" charset="0"/>
              </a:rPr>
              <a:t>What is </a:t>
            </a:r>
            <a:r>
              <a:rPr lang="en-US" sz="2800" dirty="0">
                <a:effectLst/>
                <a:latin typeface="Times New Roman" panose="02020603050405020304" pitchFamily="18" charset="0"/>
                <a:ea typeface="Times New Roman" panose="02020603050405020304" pitchFamily="18" charset="0"/>
              </a:rPr>
              <a:t>the experience of survivors as they help peer survivors process and recover from similar traumatic experiences?</a:t>
            </a:r>
          </a:p>
          <a:p>
            <a:pPr lvl="1"/>
            <a:r>
              <a:rPr lang="en-US" sz="2800" dirty="0">
                <a:effectLst/>
                <a:latin typeface="Times New Roman" panose="02020603050405020304" pitchFamily="18" charset="0"/>
                <a:ea typeface="Times New Roman" panose="02020603050405020304" pitchFamily="18" charset="0"/>
              </a:rPr>
              <a:t>How are survivors affected by exposure to shared trauma? How do they cope? </a:t>
            </a:r>
          </a:p>
          <a:p>
            <a:pPr lvl="1"/>
            <a:r>
              <a:rPr lang="en-US" sz="2800" dirty="0">
                <a:effectLst/>
                <a:latin typeface="Times New Roman" panose="02020603050405020304" pitchFamily="18" charset="0"/>
                <a:ea typeface="Times New Roman" panose="02020603050405020304" pitchFamily="18" charset="0"/>
              </a:rPr>
              <a:t>Virtual therapy groups</a:t>
            </a:r>
          </a:p>
          <a:p>
            <a:endParaRPr lang="en-US" sz="2000" dirty="0"/>
          </a:p>
        </p:txBody>
      </p:sp>
    </p:spTree>
    <p:extLst>
      <p:ext uri="{BB962C8B-B14F-4D97-AF65-F5344CB8AC3E}">
        <p14:creationId xmlns:p14="http://schemas.microsoft.com/office/powerpoint/2010/main" val="40398767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D005AF-A1D4-4A91-98D0-643A1F181102}"/>
              </a:ext>
            </a:extLst>
          </p:cNvPr>
          <p:cNvSpPr>
            <a:spLocks noGrp="1"/>
          </p:cNvSpPr>
          <p:nvPr>
            <p:ph type="title"/>
          </p:nvPr>
        </p:nvSpPr>
        <p:spPr>
          <a:xfrm>
            <a:off x="451515" y="1734857"/>
            <a:ext cx="3765483" cy="3388287"/>
          </a:xfrm>
        </p:spPr>
        <p:txBody>
          <a:bodyPr anchor="ctr">
            <a:normAutofit/>
          </a:bodyPr>
          <a:lstStyle/>
          <a:p>
            <a:r>
              <a:rPr lang="en-US" dirty="0"/>
              <a:t>Participants</a:t>
            </a:r>
            <a:br>
              <a:rPr lang="en-US" dirty="0"/>
            </a:br>
            <a:r>
              <a:rPr lang="en-US" dirty="0"/>
              <a:t>	</a:t>
            </a:r>
            <a:r>
              <a:rPr lang="en-US" sz="2400" dirty="0"/>
              <a:t>4-6 individuals</a:t>
            </a:r>
          </a:p>
        </p:txBody>
      </p:sp>
      <p:sp>
        <p:nvSpPr>
          <p:cNvPr id="4" name="Content Placeholder 3">
            <a:extLst>
              <a:ext uri="{FF2B5EF4-FFF2-40B4-BE49-F238E27FC236}">
                <a16:creationId xmlns:a16="http://schemas.microsoft.com/office/drawing/2014/main" id="{8060CB7A-37C5-4915-AACA-8FFA27507C2D}"/>
              </a:ext>
            </a:extLst>
          </p:cNvPr>
          <p:cNvSpPr>
            <a:spLocks noGrp="1"/>
          </p:cNvSpPr>
          <p:nvPr>
            <p:ph idx="1"/>
          </p:nvPr>
        </p:nvSpPr>
        <p:spPr>
          <a:xfrm>
            <a:off x="6008068" y="978993"/>
            <a:ext cx="5365218" cy="4900014"/>
          </a:xfrm>
          <a:effectLst/>
        </p:spPr>
        <p:txBody>
          <a:bodyPr>
            <a:normAutofit/>
          </a:bodyPr>
          <a:lstStyle/>
          <a:p>
            <a:r>
              <a:rPr lang="en-US" sz="2000" dirty="0">
                <a:latin typeface="Times New Roman" panose="02020603050405020304" pitchFamily="18" charset="0"/>
                <a:ea typeface="Times New Roman" panose="02020603050405020304" pitchFamily="18" charset="0"/>
              </a:rPr>
              <a:t>S</a:t>
            </a:r>
            <a:r>
              <a:rPr lang="en-US" sz="2000" dirty="0">
                <a:effectLst/>
                <a:latin typeface="Times New Roman" panose="02020603050405020304" pitchFamily="18" charset="0"/>
                <a:ea typeface="Times New Roman" panose="02020603050405020304" pitchFamily="18" charset="0"/>
              </a:rPr>
              <a:t>elected from sexual assault support groups from college counseling centers and non-profit sexual assault victim services organizations.</a:t>
            </a:r>
            <a:endParaRPr lang="en-US" sz="2000" dirty="0">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a) they are currently participating in a support group for sexual assault survivors and </a:t>
            </a:r>
          </a:p>
          <a:p>
            <a:pPr lvl="1"/>
            <a:r>
              <a:rPr lang="en-US" sz="1800" dirty="0">
                <a:effectLst/>
                <a:latin typeface="Times New Roman" panose="02020603050405020304" pitchFamily="18" charset="0"/>
                <a:ea typeface="Times New Roman" panose="02020603050405020304" pitchFamily="18" charset="0"/>
              </a:rPr>
              <a:t>(b) they are eighteen years of age or older.</a:t>
            </a:r>
          </a:p>
          <a:p>
            <a:pPr marL="457200" lvl="1" indent="0">
              <a:buNone/>
            </a:pPr>
            <a:endParaRPr lang="en-US" dirty="0">
              <a:latin typeface="Times New Roman" panose="02020603050405020304" pitchFamily="18" charset="0"/>
              <a:ea typeface="Times New Roman" panose="02020603050405020304" pitchFamily="18" charset="0"/>
            </a:endParaRPr>
          </a:p>
          <a:p>
            <a:pPr marL="457200" lvl="1" indent="0">
              <a:buNone/>
            </a:pP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Individuals of all ages, races/ethnicity, sexual orientations, gender identities, and socioeconomic classes will be invited to participate in the research, given they meet the inclusion criteria</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046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190792-0565-46AB-B6CA-7969D1F49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2C129D-9FEA-4328-A310-C687893AE135}">
  <ds:schemaRefs>
    <ds:schemaRef ds:uri="http://schemas.microsoft.com/sharepoint/v3/contenttype/forms"/>
  </ds:schemaRefs>
</ds:datastoreItem>
</file>

<file path=customXml/itemProps3.xml><?xml version="1.0" encoding="utf-8"?>
<ds:datastoreItem xmlns:ds="http://schemas.openxmlformats.org/officeDocument/2006/customXml" ds:itemID="{2B99F0E4-8812-4C1F-8CA5-81E1A482BEBD}">
  <ds:schemaRefs>
    <ds:schemaRef ds:uri="http://www.w3.org/XML/1998/namespace"/>
    <ds:schemaRef ds:uri="http://purl.org/dc/dcmitype/"/>
    <ds:schemaRef ds:uri="http://purl.org/dc/elements/1.1/"/>
    <ds:schemaRef ds:uri="8ba01db9-89e8-4dbd-b09b-f1bb22782f3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cd8c369e-ddd6-4fee-8136-828943a0a193"/>
  </ds:schemaRefs>
</ds:datastoreItem>
</file>

<file path=docProps/app.xml><?xml version="1.0" encoding="utf-8"?>
<Properties xmlns="http://schemas.openxmlformats.org/officeDocument/2006/extended-properties" xmlns:vt="http://schemas.openxmlformats.org/officeDocument/2006/docPropsVTypes">
  <TotalTime>940</TotalTime>
  <Words>1787</Words>
  <Application>Microsoft Office PowerPoint</Application>
  <PresentationFormat>Widescreen</PresentationFormat>
  <Paragraphs>123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Modern Love Caps</vt:lpstr>
      <vt:lpstr>Tahoma</vt:lpstr>
      <vt:lpstr>Times New Roman</vt:lpstr>
      <vt:lpstr>Wingdings 2</vt:lpstr>
      <vt:lpstr>Quotable</vt:lpstr>
      <vt:lpstr>Does it hurt And heal? A qualitative study of the relationships among Sexual assault survivors in group therapy</vt:lpstr>
      <vt:lpstr>PowerPoint Presentation</vt:lpstr>
      <vt:lpstr>Why study sexual assault survivors?</vt:lpstr>
      <vt:lpstr>Social Support </vt:lpstr>
      <vt:lpstr>Group Therapy for Sexual Trauma</vt:lpstr>
      <vt:lpstr>Vicarious Traumatization</vt:lpstr>
      <vt:lpstr>Shared Trauma</vt:lpstr>
      <vt:lpstr>Study Objectives</vt:lpstr>
      <vt:lpstr>Participants  4-6 individuals</vt:lpstr>
      <vt:lpstr>Method – Interview Protocol</vt:lpstr>
      <vt:lpstr>Semi-Structured Interview Protocol</vt:lpstr>
      <vt:lpstr>Procedure</vt:lpstr>
      <vt:lpstr>Data Analysis</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hurt And heal? A qualitative study of the relationships among Sexual assault survivors in group therapy</dc:title>
  <dc:creator>Gettys, Brittni N.</dc:creator>
  <cp:lastModifiedBy>Smith, Andrea J</cp:lastModifiedBy>
  <cp:revision>3</cp:revision>
  <dcterms:created xsi:type="dcterms:W3CDTF">2021-04-22T01:26:25Z</dcterms:created>
  <dcterms:modified xsi:type="dcterms:W3CDTF">2021-04-22T17:25:24Z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