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7" r:id="rId5"/>
    <p:sldId id="258" r:id="rId6"/>
    <p:sldId id="260" r:id="rId7"/>
    <p:sldId id="262" r:id="rId8"/>
    <p:sldId id="263" r:id="rId9"/>
    <p:sldId id="264" r:id="rId10"/>
    <p:sldId id="265" r:id="rId11"/>
    <p:sldId id="266" r:id="rId12"/>
    <p:sldId id="267" r:id="rId13"/>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elblute, Heather B" initials="EHB" lastIdx="26" clrIdx="0">
    <p:extLst>
      <p:ext uri="{19B8F6BF-5375-455C-9EA6-DF929625EA0E}">
        <p15:presenceInfo xmlns:p15="http://schemas.microsoft.com/office/powerpoint/2012/main" userId="S::hedelblute@wcupa.edu::1f929a0e-2c63-4c53-bd83-df9115042644" providerId="AD"/>
      </p:ext>
    </p:extLst>
  </p:cmAuthor>
  <p:cmAuthor id="2" name="Baba, Zeinab" initials="BZ" lastIdx="3" clrIdx="1">
    <p:extLst>
      <p:ext uri="{19B8F6BF-5375-455C-9EA6-DF929625EA0E}">
        <p15:presenceInfo xmlns:p15="http://schemas.microsoft.com/office/powerpoint/2012/main" userId="S::ZBABA@wcupa.edu::7d2c0d44-76e9-4862-a268-39449add1b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AA9E"/>
    <a:srgbClr val="B19F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94687"/>
  </p:normalViewPr>
  <p:slideViewPr>
    <p:cSldViewPr snapToGrid="0">
      <p:cViewPr varScale="1">
        <p:scale>
          <a:sx n="22" d="100"/>
          <a:sy n="22" d="100"/>
        </p:scale>
        <p:origin x="1660" y="1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2A6B25-E4D7-4A4B-85ED-EE4D1FC45776}"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43A38CD-E690-4F9D-9FCA-F0101B1B3E19}">
      <dgm:prSet/>
      <dgm:spPr/>
      <dgm:t>
        <a:bodyPr/>
        <a:lstStyle/>
        <a:p>
          <a:r>
            <a:rPr lang="en-US" dirty="0"/>
            <a:t>Students from sub-Saharan Africa (SSA) struggle with adjusting to a new climate, communication problems with Americans, racial discrimination, homesickness, depression, fatigue, and a lack of comfort with U.S. culture.</a:t>
          </a:r>
        </a:p>
      </dgm:t>
    </dgm:pt>
    <dgm:pt modelId="{3F9FDF8E-8FE1-44C6-B81E-DC3E31582D89}" type="parTrans" cxnId="{E548B105-AB19-4290-BFF0-54C8A1FC0C7B}">
      <dgm:prSet/>
      <dgm:spPr/>
      <dgm:t>
        <a:bodyPr/>
        <a:lstStyle/>
        <a:p>
          <a:endParaRPr lang="en-US"/>
        </a:p>
      </dgm:t>
    </dgm:pt>
    <dgm:pt modelId="{5E144441-BCA3-4BDD-B91E-DC20533E600E}" type="sibTrans" cxnId="{E548B105-AB19-4290-BFF0-54C8A1FC0C7B}">
      <dgm:prSet/>
      <dgm:spPr/>
      <dgm:t>
        <a:bodyPr/>
        <a:lstStyle/>
        <a:p>
          <a:endParaRPr lang="en-US"/>
        </a:p>
      </dgm:t>
    </dgm:pt>
    <dgm:pt modelId="{75E54E4C-DE3F-4B0E-8046-10DAA5D40D7F}">
      <dgm:prSet/>
      <dgm:spPr/>
      <dgm:t>
        <a:bodyPr/>
        <a:lstStyle/>
        <a:p>
          <a:r>
            <a:rPr lang="en-US"/>
            <a:t>African students reported significantly greater acculturative stress issues than other international students. </a:t>
          </a:r>
        </a:p>
      </dgm:t>
    </dgm:pt>
    <dgm:pt modelId="{59E7C9F3-CAAD-4972-BD5A-3B9850A2741B}" type="parTrans" cxnId="{8D38DD54-354B-4F0A-B38B-DACD048ED69D}">
      <dgm:prSet/>
      <dgm:spPr/>
      <dgm:t>
        <a:bodyPr/>
        <a:lstStyle/>
        <a:p>
          <a:endParaRPr lang="en-US"/>
        </a:p>
      </dgm:t>
    </dgm:pt>
    <dgm:pt modelId="{AC47DF19-EBDA-4408-AA93-8D0521A4C05F}" type="sibTrans" cxnId="{8D38DD54-354B-4F0A-B38B-DACD048ED69D}">
      <dgm:prSet/>
      <dgm:spPr/>
      <dgm:t>
        <a:bodyPr/>
        <a:lstStyle/>
        <a:p>
          <a:endParaRPr lang="en-US"/>
        </a:p>
      </dgm:t>
    </dgm:pt>
    <dgm:pt modelId="{D2DBB99B-B291-48A8-BEB1-F9362C6DF68C}">
      <dgm:prSet/>
      <dgm:spPr/>
      <dgm:t>
        <a:bodyPr/>
        <a:lstStyle/>
        <a:p>
          <a:r>
            <a:rPr lang="en-US"/>
            <a:t>African college students also reported significantly greater depression than did Asian and Latin American students</a:t>
          </a:r>
        </a:p>
      </dgm:t>
    </dgm:pt>
    <dgm:pt modelId="{9809DFAC-5B36-4613-95FA-ABD9084634E6}" type="parTrans" cxnId="{41755088-427C-4929-9394-FD4D6E3666E1}">
      <dgm:prSet/>
      <dgm:spPr/>
      <dgm:t>
        <a:bodyPr/>
        <a:lstStyle/>
        <a:p>
          <a:endParaRPr lang="en-US"/>
        </a:p>
      </dgm:t>
    </dgm:pt>
    <dgm:pt modelId="{EFE3173A-C5C3-4ED7-B35B-1A1C21F76ADD}" type="sibTrans" cxnId="{41755088-427C-4929-9394-FD4D6E3666E1}">
      <dgm:prSet/>
      <dgm:spPr/>
      <dgm:t>
        <a:bodyPr/>
        <a:lstStyle/>
        <a:p>
          <a:endParaRPr lang="en-US"/>
        </a:p>
      </dgm:t>
    </dgm:pt>
    <dgm:pt modelId="{03D06756-5F40-0B46-A75F-EB9EA3EB45E3}" type="pres">
      <dgm:prSet presAssocID="{372A6B25-E4D7-4A4B-85ED-EE4D1FC45776}" presName="linear" presStyleCnt="0">
        <dgm:presLayoutVars>
          <dgm:animLvl val="lvl"/>
          <dgm:resizeHandles val="exact"/>
        </dgm:presLayoutVars>
      </dgm:prSet>
      <dgm:spPr/>
    </dgm:pt>
    <dgm:pt modelId="{302CC0A2-1735-A141-8297-8FA6340FA875}" type="pres">
      <dgm:prSet presAssocID="{C43A38CD-E690-4F9D-9FCA-F0101B1B3E19}" presName="parentText" presStyleLbl="node1" presStyleIdx="0" presStyleCnt="3">
        <dgm:presLayoutVars>
          <dgm:chMax val="0"/>
          <dgm:bulletEnabled val="1"/>
        </dgm:presLayoutVars>
      </dgm:prSet>
      <dgm:spPr/>
    </dgm:pt>
    <dgm:pt modelId="{38065929-1BA3-9D4C-A653-5C4FB80A8AB2}" type="pres">
      <dgm:prSet presAssocID="{5E144441-BCA3-4BDD-B91E-DC20533E600E}" presName="spacer" presStyleCnt="0"/>
      <dgm:spPr/>
    </dgm:pt>
    <dgm:pt modelId="{B69D235C-11D6-974D-B7C4-670346422FA6}" type="pres">
      <dgm:prSet presAssocID="{75E54E4C-DE3F-4B0E-8046-10DAA5D40D7F}" presName="parentText" presStyleLbl="node1" presStyleIdx="1" presStyleCnt="3">
        <dgm:presLayoutVars>
          <dgm:chMax val="0"/>
          <dgm:bulletEnabled val="1"/>
        </dgm:presLayoutVars>
      </dgm:prSet>
      <dgm:spPr/>
    </dgm:pt>
    <dgm:pt modelId="{371E4FAD-589A-C949-8CD8-97AA955BB113}" type="pres">
      <dgm:prSet presAssocID="{AC47DF19-EBDA-4408-AA93-8D0521A4C05F}" presName="spacer" presStyleCnt="0"/>
      <dgm:spPr/>
    </dgm:pt>
    <dgm:pt modelId="{93FABC9F-7242-934D-B394-0A5D85D4C62B}" type="pres">
      <dgm:prSet presAssocID="{D2DBB99B-B291-48A8-BEB1-F9362C6DF68C}" presName="parentText" presStyleLbl="node1" presStyleIdx="2" presStyleCnt="3">
        <dgm:presLayoutVars>
          <dgm:chMax val="0"/>
          <dgm:bulletEnabled val="1"/>
        </dgm:presLayoutVars>
      </dgm:prSet>
      <dgm:spPr/>
    </dgm:pt>
  </dgm:ptLst>
  <dgm:cxnLst>
    <dgm:cxn modelId="{E548B105-AB19-4290-BFF0-54C8A1FC0C7B}" srcId="{372A6B25-E4D7-4A4B-85ED-EE4D1FC45776}" destId="{C43A38CD-E690-4F9D-9FCA-F0101B1B3E19}" srcOrd="0" destOrd="0" parTransId="{3F9FDF8E-8FE1-44C6-B81E-DC3E31582D89}" sibTransId="{5E144441-BCA3-4BDD-B91E-DC20533E600E}"/>
    <dgm:cxn modelId="{448CCB5B-ABA3-F846-93E8-95077F6AC401}" type="presOf" srcId="{C43A38CD-E690-4F9D-9FCA-F0101B1B3E19}" destId="{302CC0A2-1735-A141-8297-8FA6340FA875}" srcOrd="0" destOrd="0" presId="urn:microsoft.com/office/officeart/2005/8/layout/vList2"/>
    <dgm:cxn modelId="{8D38DD54-354B-4F0A-B38B-DACD048ED69D}" srcId="{372A6B25-E4D7-4A4B-85ED-EE4D1FC45776}" destId="{75E54E4C-DE3F-4B0E-8046-10DAA5D40D7F}" srcOrd="1" destOrd="0" parTransId="{59E7C9F3-CAAD-4972-BD5A-3B9850A2741B}" sibTransId="{AC47DF19-EBDA-4408-AA93-8D0521A4C05F}"/>
    <dgm:cxn modelId="{23026683-B8AC-C040-9214-702F75CEF210}" type="presOf" srcId="{D2DBB99B-B291-48A8-BEB1-F9362C6DF68C}" destId="{93FABC9F-7242-934D-B394-0A5D85D4C62B}" srcOrd="0" destOrd="0" presId="urn:microsoft.com/office/officeart/2005/8/layout/vList2"/>
    <dgm:cxn modelId="{7800AF84-C728-F842-A431-40358740DA37}" type="presOf" srcId="{372A6B25-E4D7-4A4B-85ED-EE4D1FC45776}" destId="{03D06756-5F40-0B46-A75F-EB9EA3EB45E3}" srcOrd="0" destOrd="0" presId="urn:microsoft.com/office/officeart/2005/8/layout/vList2"/>
    <dgm:cxn modelId="{41755088-427C-4929-9394-FD4D6E3666E1}" srcId="{372A6B25-E4D7-4A4B-85ED-EE4D1FC45776}" destId="{D2DBB99B-B291-48A8-BEB1-F9362C6DF68C}" srcOrd="2" destOrd="0" parTransId="{9809DFAC-5B36-4613-95FA-ABD9084634E6}" sibTransId="{EFE3173A-C5C3-4ED7-B35B-1A1C21F76ADD}"/>
    <dgm:cxn modelId="{AAB134E6-C544-5642-AF57-6248A42A9042}" type="presOf" srcId="{75E54E4C-DE3F-4B0E-8046-10DAA5D40D7F}" destId="{B69D235C-11D6-974D-B7C4-670346422FA6}" srcOrd="0" destOrd="0" presId="urn:microsoft.com/office/officeart/2005/8/layout/vList2"/>
    <dgm:cxn modelId="{6407D458-0F31-F348-92F6-0D703FD53BCE}" type="presParOf" srcId="{03D06756-5F40-0B46-A75F-EB9EA3EB45E3}" destId="{302CC0A2-1735-A141-8297-8FA6340FA875}" srcOrd="0" destOrd="0" presId="urn:microsoft.com/office/officeart/2005/8/layout/vList2"/>
    <dgm:cxn modelId="{E1A88F8A-2291-BB4C-803D-29842534451E}" type="presParOf" srcId="{03D06756-5F40-0B46-A75F-EB9EA3EB45E3}" destId="{38065929-1BA3-9D4C-A653-5C4FB80A8AB2}" srcOrd="1" destOrd="0" presId="urn:microsoft.com/office/officeart/2005/8/layout/vList2"/>
    <dgm:cxn modelId="{05BA4E81-236F-B845-8125-0C64F2602E52}" type="presParOf" srcId="{03D06756-5F40-0B46-A75F-EB9EA3EB45E3}" destId="{B69D235C-11D6-974D-B7C4-670346422FA6}" srcOrd="2" destOrd="0" presId="urn:microsoft.com/office/officeart/2005/8/layout/vList2"/>
    <dgm:cxn modelId="{0B21A0E7-7BC5-6A45-BF51-C3A6F31559BC}" type="presParOf" srcId="{03D06756-5F40-0B46-A75F-EB9EA3EB45E3}" destId="{371E4FAD-589A-C949-8CD8-97AA955BB113}" srcOrd="3" destOrd="0" presId="urn:microsoft.com/office/officeart/2005/8/layout/vList2"/>
    <dgm:cxn modelId="{0A357568-4DE1-7E46-8497-0545F1A7F6DE}" type="presParOf" srcId="{03D06756-5F40-0B46-A75F-EB9EA3EB45E3}" destId="{93FABC9F-7242-934D-B394-0A5D85D4C62B}"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9C25C4-1C99-44BD-833F-25BBAA303FE2}" type="doc">
      <dgm:prSet loTypeId="urn:microsoft.com/office/officeart/2005/8/layout/default" loCatId="list" qsTypeId="urn:microsoft.com/office/officeart/2005/8/quickstyle/simple4" qsCatId="simple" csTypeId="urn:microsoft.com/office/officeart/2005/8/colors/accent6_2" csCatId="accent6" phldr="1"/>
      <dgm:spPr/>
      <dgm:t>
        <a:bodyPr/>
        <a:lstStyle/>
        <a:p>
          <a:endParaRPr lang="en-US"/>
        </a:p>
      </dgm:t>
    </dgm:pt>
    <dgm:pt modelId="{73FD066C-1C80-4C8A-B9E1-D54E29190365}">
      <dgm:prSet custT="1"/>
      <dgm:spPr/>
      <dgm:t>
        <a:bodyPr/>
        <a:lstStyle/>
        <a:p>
          <a:r>
            <a:rPr lang="en-US" sz="7200" dirty="0">
              <a:latin typeface="Helvetica" pitchFamily="2" charset="0"/>
            </a:rPr>
            <a:t>To assess differences in mental health care beliefs according to whether a SSA student is an undergraduate or graduate student</a:t>
          </a:r>
          <a:endParaRPr lang="en-US" sz="7200" dirty="0"/>
        </a:p>
      </dgm:t>
    </dgm:pt>
    <dgm:pt modelId="{A5B14B5D-DCC0-4371-875C-A6ADB43A410A}" type="parTrans" cxnId="{244EFE14-91A5-47EF-B398-FD603AD9A266}">
      <dgm:prSet/>
      <dgm:spPr/>
      <dgm:t>
        <a:bodyPr/>
        <a:lstStyle/>
        <a:p>
          <a:endParaRPr lang="en-US"/>
        </a:p>
      </dgm:t>
    </dgm:pt>
    <dgm:pt modelId="{7589DE93-ECDD-414D-BACB-7B7F78F7C456}" type="sibTrans" cxnId="{244EFE14-91A5-47EF-B398-FD603AD9A266}">
      <dgm:prSet/>
      <dgm:spPr/>
      <dgm:t>
        <a:bodyPr/>
        <a:lstStyle/>
        <a:p>
          <a:endParaRPr lang="en-US"/>
        </a:p>
      </dgm:t>
    </dgm:pt>
    <dgm:pt modelId="{50F3EC63-C8DA-7A43-ADC5-89042FB64895}">
      <dgm:prSet custT="1"/>
      <dgm:spPr/>
      <dgm:t>
        <a:bodyPr/>
        <a:lstStyle/>
        <a:p>
          <a:r>
            <a:rPr lang="en-US" sz="7200" dirty="0">
              <a:latin typeface="Helvetica" pitchFamily="2" charset="0"/>
            </a:rPr>
            <a:t>To assess what other factors influence mental health beliefs</a:t>
          </a:r>
          <a:endParaRPr lang="en-US" sz="7200" dirty="0"/>
        </a:p>
      </dgm:t>
    </dgm:pt>
    <dgm:pt modelId="{4E61B993-F6C5-0045-8EAB-B6FBE7D3F894}" type="parTrans" cxnId="{4E97CBA1-7DB6-4549-9BA8-2A1206DB9984}">
      <dgm:prSet/>
      <dgm:spPr/>
      <dgm:t>
        <a:bodyPr/>
        <a:lstStyle/>
        <a:p>
          <a:endParaRPr lang="en-US"/>
        </a:p>
      </dgm:t>
    </dgm:pt>
    <dgm:pt modelId="{E6660604-6A90-7F4D-8134-452398C00EC3}" type="sibTrans" cxnId="{4E97CBA1-7DB6-4549-9BA8-2A1206DB9984}">
      <dgm:prSet/>
      <dgm:spPr/>
      <dgm:t>
        <a:bodyPr/>
        <a:lstStyle/>
        <a:p>
          <a:endParaRPr lang="en-US"/>
        </a:p>
      </dgm:t>
    </dgm:pt>
    <dgm:pt modelId="{C50DCF99-3880-7A48-9C79-B84C68F49135}" type="pres">
      <dgm:prSet presAssocID="{FB9C25C4-1C99-44BD-833F-25BBAA303FE2}" presName="diagram" presStyleCnt="0">
        <dgm:presLayoutVars>
          <dgm:dir/>
          <dgm:resizeHandles val="exact"/>
        </dgm:presLayoutVars>
      </dgm:prSet>
      <dgm:spPr/>
    </dgm:pt>
    <dgm:pt modelId="{15271334-B108-F549-BB5B-DA8227BBD0F0}" type="pres">
      <dgm:prSet presAssocID="{73FD066C-1C80-4C8A-B9E1-D54E29190365}" presName="node" presStyleLbl="node1" presStyleIdx="0" presStyleCnt="2">
        <dgm:presLayoutVars>
          <dgm:bulletEnabled val="1"/>
        </dgm:presLayoutVars>
      </dgm:prSet>
      <dgm:spPr/>
    </dgm:pt>
    <dgm:pt modelId="{EEB5E803-03F0-CE4B-86CA-379E2E495A7C}" type="pres">
      <dgm:prSet presAssocID="{7589DE93-ECDD-414D-BACB-7B7F78F7C456}" presName="sibTrans" presStyleCnt="0"/>
      <dgm:spPr/>
    </dgm:pt>
    <dgm:pt modelId="{E3B4FA3B-E540-C142-A29A-5FB2646A1B7A}" type="pres">
      <dgm:prSet presAssocID="{50F3EC63-C8DA-7A43-ADC5-89042FB64895}" presName="node" presStyleLbl="node1" presStyleIdx="1" presStyleCnt="2">
        <dgm:presLayoutVars>
          <dgm:bulletEnabled val="1"/>
        </dgm:presLayoutVars>
      </dgm:prSet>
      <dgm:spPr/>
    </dgm:pt>
  </dgm:ptLst>
  <dgm:cxnLst>
    <dgm:cxn modelId="{244EFE14-91A5-47EF-B398-FD603AD9A266}" srcId="{FB9C25C4-1C99-44BD-833F-25BBAA303FE2}" destId="{73FD066C-1C80-4C8A-B9E1-D54E29190365}" srcOrd="0" destOrd="0" parTransId="{A5B14B5D-DCC0-4371-875C-A6ADB43A410A}" sibTransId="{7589DE93-ECDD-414D-BACB-7B7F78F7C456}"/>
    <dgm:cxn modelId="{7D6EA118-F234-A846-A5B8-FFDD67117CAF}" type="presOf" srcId="{50F3EC63-C8DA-7A43-ADC5-89042FB64895}" destId="{E3B4FA3B-E540-C142-A29A-5FB2646A1B7A}" srcOrd="0" destOrd="0" presId="urn:microsoft.com/office/officeart/2005/8/layout/default"/>
    <dgm:cxn modelId="{57EF733E-2A03-9947-B244-7816544FF1B1}" type="presOf" srcId="{FB9C25C4-1C99-44BD-833F-25BBAA303FE2}" destId="{C50DCF99-3880-7A48-9C79-B84C68F49135}" srcOrd="0" destOrd="0" presId="urn:microsoft.com/office/officeart/2005/8/layout/default"/>
    <dgm:cxn modelId="{4E97CBA1-7DB6-4549-9BA8-2A1206DB9984}" srcId="{FB9C25C4-1C99-44BD-833F-25BBAA303FE2}" destId="{50F3EC63-C8DA-7A43-ADC5-89042FB64895}" srcOrd="1" destOrd="0" parTransId="{4E61B993-F6C5-0045-8EAB-B6FBE7D3F894}" sibTransId="{E6660604-6A90-7F4D-8134-452398C00EC3}"/>
    <dgm:cxn modelId="{9327C6B7-810F-B94E-9662-85EE4AAA3A08}" type="presOf" srcId="{73FD066C-1C80-4C8A-B9E1-D54E29190365}" destId="{15271334-B108-F549-BB5B-DA8227BBD0F0}" srcOrd="0" destOrd="0" presId="urn:microsoft.com/office/officeart/2005/8/layout/default"/>
    <dgm:cxn modelId="{F64D54A3-C797-6D4F-A0D1-368EFD96F16B}" type="presParOf" srcId="{C50DCF99-3880-7A48-9C79-B84C68F49135}" destId="{15271334-B108-F549-BB5B-DA8227BBD0F0}" srcOrd="0" destOrd="0" presId="urn:microsoft.com/office/officeart/2005/8/layout/default"/>
    <dgm:cxn modelId="{939A0792-3B77-6E48-850D-396FCD55BAC0}" type="presParOf" srcId="{C50DCF99-3880-7A48-9C79-B84C68F49135}" destId="{EEB5E803-03F0-CE4B-86CA-379E2E495A7C}" srcOrd="1" destOrd="0" presId="urn:microsoft.com/office/officeart/2005/8/layout/default"/>
    <dgm:cxn modelId="{A7041678-76BA-7C42-AB0A-4FD7ABD1069E}" type="presParOf" srcId="{C50DCF99-3880-7A48-9C79-B84C68F49135}" destId="{E3B4FA3B-E540-C142-A29A-5FB2646A1B7A}"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9C25C4-1C99-44BD-833F-25BBAA303FE2}"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73FD066C-1C80-4C8A-B9E1-D54E29190365}">
      <dgm:prSet custT="1"/>
      <dgm:spPr/>
      <dgm:t>
        <a:bodyPr/>
        <a:lstStyle/>
        <a:p>
          <a:r>
            <a:rPr lang="en-GB" sz="6600" dirty="0"/>
            <a:t>Data on students from SSA (n=916) was obtained for academic years 2016-2019 of the Healthy Minds Network (HMN), a yearly web-based survey conducted on US university campuses. Students were divided into two groups: </a:t>
          </a:r>
        </a:p>
        <a:p>
          <a:r>
            <a:rPr lang="en-GB" sz="5300" dirty="0"/>
            <a:t>Undergraduate </a:t>
          </a:r>
          <a:endParaRPr lang="en-US" sz="5300" dirty="0"/>
        </a:p>
        <a:p>
          <a:r>
            <a:rPr lang="en-GB" sz="5300" dirty="0"/>
            <a:t>Graduate </a:t>
          </a:r>
          <a:endParaRPr lang="en-US" sz="5300" dirty="0"/>
        </a:p>
      </dgm:t>
    </dgm:pt>
    <dgm:pt modelId="{A5B14B5D-DCC0-4371-875C-A6ADB43A410A}" type="parTrans" cxnId="{244EFE14-91A5-47EF-B398-FD603AD9A266}">
      <dgm:prSet/>
      <dgm:spPr/>
      <dgm:t>
        <a:bodyPr/>
        <a:lstStyle/>
        <a:p>
          <a:endParaRPr lang="en-US"/>
        </a:p>
      </dgm:t>
    </dgm:pt>
    <dgm:pt modelId="{7589DE93-ECDD-414D-BACB-7B7F78F7C456}" type="sibTrans" cxnId="{244EFE14-91A5-47EF-B398-FD603AD9A266}">
      <dgm:prSet/>
      <dgm:spPr/>
      <dgm:t>
        <a:bodyPr/>
        <a:lstStyle/>
        <a:p>
          <a:endParaRPr lang="en-US"/>
        </a:p>
      </dgm:t>
    </dgm:pt>
    <dgm:pt modelId="{249DD28C-04E8-40F0-801B-102AFF383630}">
      <dgm:prSet/>
      <dgm:spPr/>
      <dgm:t>
        <a:bodyPr/>
        <a:lstStyle/>
        <a:p>
          <a:endParaRPr lang="en-US" dirty="0"/>
        </a:p>
      </dgm:t>
    </dgm:pt>
    <dgm:pt modelId="{7C731E87-F8CE-4961-8265-C92991D7B82F}" type="parTrans" cxnId="{3D5867A9-B037-4D9F-9998-BE8CC0C1BFD9}">
      <dgm:prSet/>
      <dgm:spPr/>
      <dgm:t>
        <a:bodyPr/>
        <a:lstStyle/>
        <a:p>
          <a:endParaRPr lang="en-US"/>
        </a:p>
      </dgm:t>
    </dgm:pt>
    <dgm:pt modelId="{7E5BFF2F-E15B-483C-ADE1-1238896FCDE5}" type="sibTrans" cxnId="{3D5867A9-B037-4D9F-9998-BE8CC0C1BFD9}">
      <dgm:prSet/>
      <dgm:spPr/>
      <dgm:t>
        <a:bodyPr/>
        <a:lstStyle/>
        <a:p>
          <a:endParaRPr lang="en-US"/>
        </a:p>
      </dgm:t>
    </dgm:pt>
    <dgm:pt modelId="{1F9A5DC6-9E27-4770-847F-5D813FB11E9D}">
      <dgm:prSet custT="1"/>
      <dgm:spPr/>
      <dgm:t>
        <a:bodyPr/>
        <a:lstStyle/>
        <a:p>
          <a:r>
            <a:rPr lang="en-GB" sz="7200" dirty="0"/>
            <a:t>Differences were examined between undergraduate and students using chi-square tests. graduate</a:t>
          </a:r>
          <a:endParaRPr lang="en-US" sz="7200" dirty="0"/>
        </a:p>
      </dgm:t>
    </dgm:pt>
    <dgm:pt modelId="{83B97649-D15C-4294-8774-DC15538DB6CA}" type="parTrans" cxnId="{4C6A05D4-98FE-4539-852B-2C10559B947E}">
      <dgm:prSet/>
      <dgm:spPr/>
      <dgm:t>
        <a:bodyPr/>
        <a:lstStyle/>
        <a:p>
          <a:endParaRPr lang="en-US"/>
        </a:p>
      </dgm:t>
    </dgm:pt>
    <dgm:pt modelId="{979FCFA5-69D7-41A8-ADA3-B89AC00A92B4}" type="sibTrans" cxnId="{4C6A05D4-98FE-4539-852B-2C10559B947E}">
      <dgm:prSet/>
      <dgm:spPr/>
      <dgm:t>
        <a:bodyPr/>
        <a:lstStyle/>
        <a:p>
          <a:endParaRPr lang="en-US"/>
        </a:p>
      </dgm:t>
    </dgm:pt>
    <dgm:pt modelId="{ED38F336-0092-4839-963E-0B16C8B5D318}">
      <dgm:prSet custT="1"/>
      <dgm:spPr/>
      <dgm:t>
        <a:bodyPr/>
        <a:lstStyle/>
        <a:p>
          <a:r>
            <a:rPr lang="en-GB" sz="7200" dirty="0"/>
            <a:t>Logistic regression analysis was conducted using SAS to identify differences in mental health care help-seeking knowledge</a:t>
          </a:r>
          <a:endParaRPr lang="en-US" sz="7200" dirty="0"/>
        </a:p>
      </dgm:t>
    </dgm:pt>
    <dgm:pt modelId="{D97AD141-74E8-49A6-B76E-1B445234DEC0}" type="parTrans" cxnId="{A56C1FC7-1012-4AFB-A0F1-4ABA1CF109EE}">
      <dgm:prSet/>
      <dgm:spPr/>
      <dgm:t>
        <a:bodyPr/>
        <a:lstStyle/>
        <a:p>
          <a:endParaRPr lang="en-US"/>
        </a:p>
      </dgm:t>
    </dgm:pt>
    <dgm:pt modelId="{D642AD66-188A-4C0E-A387-F34F5146BCF8}" type="sibTrans" cxnId="{A56C1FC7-1012-4AFB-A0F1-4ABA1CF109EE}">
      <dgm:prSet/>
      <dgm:spPr/>
      <dgm:t>
        <a:bodyPr/>
        <a:lstStyle/>
        <a:p>
          <a:endParaRPr lang="en-US"/>
        </a:p>
      </dgm:t>
    </dgm:pt>
    <dgm:pt modelId="{8E9DF539-192E-9541-9173-411CCBAB5685}" type="pres">
      <dgm:prSet presAssocID="{FB9C25C4-1C99-44BD-833F-25BBAA303FE2}" presName="linear" presStyleCnt="0">
        <dgm:presLayoutVars>
          <dgm:animLvl val="lvl"/>
          <dgm:resizeHandles val="exact"/>
        </dgm:presLayoutVars>
      </dgm:prSet>
      <dgm:spPr/>
    </dgm:pt>
    <dgm:pt modelId="{69DAFAC1-0304-7140-8544-EA0BE3FF8FC6}" type="pres">
      <dgm:prSet presAssocID="{73FD066C-1C80-4C8A-B9E1-D54E29190365}" presName="parentText" presStyleLbl="node1" presStyleIdx="0" presStyleCnt="3">
        <dgm:presLayoutVars>
          <dgm:chMax val="0"/>
          <dgm:bulletEnabled val="1"/>
        </dgm:presLayoutVars>
      </dgm:prSet>
      <dgm:spPr/>
    </dgm:pt>
    <dgm:pt modelId="{6702B27D-CB6A-AE48-816E-2B49FE7D20FE}" type="pres">
      <dgm:prSet presAssocID="{73FD066C-1C80-4C8A-B9E1-D54E29190365}" presName="childText" presStyleLbl="revTx" presStyleIdx="0" presStyleCnt="1">
        <dgm:presLayoutVars>
          <dgm:bulletEnabled val="1"/>
        </dgm:presLayoutVars>
      </dgm:prSet>
      <dgm:spPr/>
    </dgm:pt>
    <dgm:pt modelId="{8160AF2D-A394-FB46-A493-387137E6CA6E}" type="pres">
      <dgm:prSet presAssocID="{1F9A5DC6-9E27-4770-847F-5D813FB11E9D}" presName="parentText" presStyleLbl="node1" presStyleIdx="1" presStyleCnt="3">
        <dgm:presLayoutVars>
          <dgm:chMax val="0"/>
          <dgm:bulletEnabled val="1"/>
        </dgm:presLayoutVars>
      </dgm:prSet>
      <dgm:spPr/>
    </dgm:pt>
    <dgm:pt modelId="{705EA013-2971-844D-B0BB-851977521245}" type="pres">
      <dgm:prSet presAssocID="{979FCFA5-69D7-41A8-ADA3-B89AC00A92B4}" presName="spacer" presStyleCnt="0"/>
      <dgm:spPr/>
    </dgm:pt>
    <dgm:pt modelId="{16A127DB-767D-D844-9AA2-54EBE5FB2347}" type="pres">
      <dgm:prSet presAssocID="{ED38F336-0092-4839-963E-0B16C8B5D318}" presName="parentText" presStyleLbl="node1" presStyleIdx="2" presStyleCnt="3">
        <dgm:presLayoutVars>
          <dgm:chMax val="0"/>
          <dgm:bulletEnabled val="1"/>
        </dgm:presLayoutVars>
      </dgm:prSet>
      <dgm:spPr/>
    </dgm:pt>
  </dgm:ptLst>
  <dgm:cxnLst>
    <dgm:cxn modelId="{1F305C0C-A133-D142-9B66-DFC1AFD93493}" type="presOf" srcId="{FB9C25C4-1C99-44BD-833F-25BBAA303FE2}" destId="{8E9DF539-192E-9541-9173-411CCBAB5685}" srcOrd="0" destOrd="0" presId="urn:microsoft.com/office/officeart/2005/8/layout/vList2"/>
    <dgm:cxn modelId="{244EFE14-91A5-47EF-B398-FD603AD9A266}" srcId="{FB9C25C4-1C99-44BD-833F-25BBAA303FE2}" destId="{73FD066C-1C80-4C8A-B9E1-D54E29190365}" srcOrd="0" destOrd="0" parTransId="{A5B14B5D-DCC0-4371-875C-A6ADB43A410A}" sibTransId="{7589DE93-ECDD-414D-BACB-7B7F78F7C456}"/>
    <dgm:cxn modelId="{7321589C-8BA3-AB4D-A0C0-DFBFE862CED2}" type="presOf" srcId="{249DD28C-04E8-40F0-801B-102AFF383630}" destId="{6702B27D-CB6A-AE48-816E-2B49FE7D20FE}" srcOrd="0" destOrd="0" presId="urn:microsoft.com/office/officeart/2005/8/layout/vList2"/>
    <dgm:cxn modelId="{3D5867A9-B037-4D9F-9998-BE8CC0C1BFD9}" srcId="{73FD066C-1C80-4C8A-B9E1-D54E29190365}" destId="{249DD28C-04E8-40F0-801B-102AFF383630}" srcOrd="0" destOrd="0" parTransId="{7C731E87-F8CE-4961-8265-C92991D7B82F}" sibTransId="{7E5BFF2F-E15B-483C-ADE1-1238896FCDE5}"/>
    <dgm:cxn modelId="{A56C1FC7-1012-4AFB-A0F1-4ABA1CF109EE}" srcId="{FB9C25C4-1C99-44BD-833F-25BBAA303FE2}" destId="{ED38F336-0092-4839-963E-0B16C8B5D318}" srcOrd="2" destOrd="0" parTransId="{D97AD141-74E8-49A6-B76E-1B445234DEC0}" sibTransId="{D642AD66-188A-4C0E-A387-F34F5146BCF8}"/>
    <dgm:cxn modelId="{A3E0CAD2-A6C5-1E4B-BE53-CE3E7930CB4C}" type="presOf" srcId="{ED38F336-0092-4839-963E-0B16C8B5D318}" destId="{16A127DB-767D-D844-9AA2-54EBE5FB2347}" srcOrd="0" destOrd="0" presId="urn:microsoft.com/office/officeart/2005/8/layout/vList2"/>
    <dgm:cxn modelId="{4C6A05D4-98FE-4539-852B-2C10559B947E}" srcId="{FB9C25C4-1C99-44BD-833F-25BBAA303FE2}" destId="{1F9A5DC6-9E27-4770-847F-5D813FB11E9D}" srcOrd="1" destOrd="0" parTransId="{83B97649-D15C-4294-8774-DC15538DB6CA}" sibTransId="{979FCFA5-69D7-41A8-ADA3-B89AC00A92B4}"/>
    <dgm:cxn modelId="{B43589F6-3EC9-D44E-80E9-5F74F9F67820}" type="presOf" srcId="{1F9A5DC6-9E27-4770-847F-5D813FB11E9D}" destId="{8160AF2D-A394-FB46-A493-387137E6CA6E}" srcOrd="0" destOrd="0" presId="urn:microsoft.com/office/officeart/2005/8/layout/vList2"/>
    <dgm:cxn modelId="{175EE0F7-CC05-9945-9CD0-B8C8B8AC1741}" type="presOf" srcId="{73FD066C-1C80-4C8A-B9E1-D54E29190365}" destId="{69DAFAC1-0304-7140-8544-EA0BE3FF8FC6}" srcOrd="0" destOrd="0" presId="urn:microsoft.com/office/officeart/2005/8/layout/vList2"/>
    <dgm:cxn modelId="{8C1C35ED-C0D5-354B-BA36-E009E4C70BD5}" type="presParOf" srcId="{8E9DF539-192E-9541-9173-411CCBAB5685}" destId="{69DAFAC1-0304-7140-8544-EA0BE3FF8FC6}" srcOrd="0" destOrd="0" presId="urn:microsoft.com/office/officeart/2005/8/layout/vList2"/>
    <dgm:cxn modelId="{0DCEFA57-03EB-5143-81E1-2C09266606C3}" type="presParOf" srcId="{8E9DF539-192E-9541-9173-411CCBAB5685}" destId="{6702B27D-CB6A-AE48-816E-2B49FE7D20FE}" srcOrd="1" destOrd="0" presId="urn:microsoft.com/office/officeart/2005/8/layout/vList2"/>
    <dgm:cxn modelId="{D3C908F7-85EA-3B43-B1CD-42AF600EB0E9}" type="presParOf" srcId="{8E9DF539-192E-9541-9173-411CCBAB5685}" destId="{8160AF2D-A394-FB46-A493-387137E6CA6E}" srcOrd="2" destOrd="0" presId="urn:microsoft.com/office/officeart/2005/8/layout/vList2"/>
    <dgm:cxn modelId="{560E0342-29E9-BF49-8754-80B4A3AB09E5}" type="presParOf" srcId="{8E9DF539-192E-9541-9173-411CCBAB5685}" destId="{705EA013-2971-844D-B0BB-851977521245}" srcOrd="3" destOrd="0" presId="urn:microsoft.com/office/officeart/2005/8/layout/vList2"/>
    <dgm:cxn modelId="{5D614B46-368E-AE4D-8BF1-5C64DEE0714C}" type="presParOf" srcId="{8E9DF539-192E-9541-9173-411CCBAB5685}" destId="{16A127DB-767D-D844-9AA2-54EBE5FB2347}"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4D027B2-22F2-4905-B55C-124C20168962}" type="doc">
      <dgm:prSet loTypeId="urn:microsoft.com/office/officeart/2005/8/layout/default" loCatId="list" qsTypeId="urn:microsoft.com/office/officeart/2005/8/quickstyle/simple5" qsCatId="simple" csTypeId="urn:microsoft.com/office/officeart/2005/8/colors/accent6_2" csCatId="accent6"/>
      <dgm:spPr/>
      <dgm:t>
        <a:bodyPr/>
        <a:lstStyle/>
        <a:p>
          <a:endParaRPr lang="en-US"/>
        </a:p>
      </dgm:t>
    </dgm:pt>
    <dgm:pt modelId="{0B334E96-E081-4197-9400-8247A3495952}">
      <dgm:prSet/>
      <dgm:spPr/>
      <dgm:t>
        <a:bodyPr/>
        <a:lstStyle/>
        <a:p>
          <a:r>
            <a:rPr lang="en-US" b="1" dirty="0"/>
            <a:t>Mental health care knowledge: </a:t>
          </a:r>
          <a:r>
            <a:rPr lang="en-US" dirty="0"/>
            <a:t>measured in response to </a:t>
          </a:r>
          <a:r>
            <a:rPr lang="en-US" b="1" dirty="0"/>
            <a:t>“</a:t>
          </a:r>
          <a:r>
            <a:rPr lang="en-US" dirty="0"/>
            <a:t>If I needed to seek professional help for my mental or emotional health, I would know where to go on my campus.” (agree/disagree)</a:t>
          </a:r>
        </a:p>
      </dgm:t>
    </dgm:pt>
    <dgm:pt modelId="{9BFEA6C1-923C-4D7D-8EE3-E416D6B83CCA}" type="parTrans" cxnId="{67826692-6B33-4436-9568-BDCE4F2B1D44}">
      <dgm:prSet/>
      <dgm:spPr/>
      <dgm:t>
        <a:bodyPr/>
        <a:lstStyle/>
        <a:p>
          <a:endParaRPr lang="en-US"/>
        </a:p>
      </dgm:t>
    </dgm:pt>
    <dgm:pt modelId="{C39891FE-91D0-4A49-8F22-9B62A15B4E5C}" type="sibTrans" cxnId="{67826692-6B33-4436-9568-BDCE4F2B1D44}">
      <dgm:prSet/>
      <dgm:spPr/>
      <dgm:t>
        <a:bodyPr/>
        <a:lstStyle/>
        <a:p>
          <a:endParaRPr lang="en-US"/>
        </a:p>
      </dgm:t>
    </dgm:pt>
    <dgm:pt modelId="{C8CEFAB8-09E1-4FD6-AFAE-A0E8BECE651D}">
      <dgm:prSet/>
      <dgm:spPr/>
      <dgm:t>
        <a:bodyPr/>
        <a:lstStyle/>
        <a:p>
          <a:r>
            <a:rPr lang="en-US" b="1"/>
            <a:t>Sought mental health care?: </a:t>
          </a:r>
          <a:r>
            <a:rPr lang="en-US"/>
            <a:t>measured in response to “Have you ever received counseling or therapy for mental health concerns?”</a:t>
          </a:r>
        </a:p>
      </dgm:t>
    </dgm:pt>
    <dgm:pt modelId="{29C813B5-B8B8-42EF-8546-64DECE231D21}" type="parTrans" cxnId="{31BFDED4-5A5B-4C53-A200-E3271CB6739F}">
      <dgm:prSet/>
      <dgm:spPr/>
      <dgm:t>
        <a:bodyPr/>
        <a:lstStyle/>
        <a:p>
          <a:endParaRPr lang="en-US"/>
        </a:p>
      </dgm:t>
    </dgm:pt>
    <dgm:pt modelId="{B92F8A34-2CFC-40A2-A8F8-EC1743B60B46}" type="sibTrans" cxnId="{31BFDED4-5A5B-4C53-A200-E3271CB6739F}">
      <dgm:prSet/>
      <dgm:spPr/>
      <dgm:t>
        <a:bodyPr/>
        <a:lstStyle/>
        <a:p>
          <a:endParaRPr lang="en-US"/>
        </a:p>
      </dgm:t>
    </dgm:pt>
    <dgm:pt modelId="{023F1201-4EC4-467C-82E5-9C05EFC7D1FE}">
      <dgm:prSet/>
      <dgm:spPr/>
      <dgm:t>
        <a:bodyPr/>
        <a:lstStyle/>
        <a:p>
          <a:r>
            <a:rPr lang="en-US" b="1"/>
            <a:t>Perceived Stigma of Mental Health Treatment: </a:t>
          </a:r>
          <a:r>
            <a:rPr lang="en-US"/>
            <a:t>was determined through agreement with the statement: “</a:t>
          </a:r>
          <a:r>
            <a:rPr lang="en-GB"/>
            <a:t>Most people think less of a person who has received mental health treatment.</a:t>
          </a:r>
          <a:r>
            <a:rPr lang="en-US"/>
            <a:t>” </a:t>
          </a:r>
        </a:p>
      </dgm:t>
    </dgm:pt>
    <dgm:pt modelId="{2CC72EF0-6349-46F1-9FF9-612D04B55956}" type="parTrans" cxnId="{0EFFB8F2-F8D2-420D-9319-EF7524EF0B81}">
      <dgm:prSet/>
      <dgm:spPr/>
      <dgm:t>
        <a:bodyPr/>
        <a:lstStyle/>
        <a:p>
          <a:endParaRPr lang="en-US"/>
        </a:p>
      </dgm:t>
    </dgm:pt>
    <dgm:pt modelId="{BD5EBFFB-9A4E-42C5-9E9D-4FCAA0240720}" type="sibTrans" cxnId="{0EFFB8F2-F8D2-420D-9319-EF7524EF0B81}">
      <dgm:prSet/>
      <dgm:spPr/>
      <dgm:t>
        <a:bodyPr/>
        <a:lstStyle/>
        <a:p>
          <a:endParaRPr lang="en-US"/>
        </a:p>
      </dgm:t>
    </dgm:pt>
    <dgm:pt modelId="{A531FE95-35EC-4B46-9A56-90E3E7AAF5DB}">
      <dgm:prSet/>
      <dgm:spPr/>
      <dgm:t>
        <a:bodyPr/>
        <a:lstStyle/>
        <a:p>
          <a:r>
            <a:rPr lang="en-US" b="1" dirty="0"/>
            <a:t>Number of mentally unhealthy days</a:t>
          </a:r>
          <a:r>
            <a:rPr lang="en-US" dirty="0"/>
            <a:t>: “In the past 4 weeks, how many days have you felt that emotional or mental difficulties have hurt your academic performance?”</a:t>
          </a:r>
        </a:p>
      </dgm:t>
    </dgm:pt>
    <dgm:pt modelId="{0E5C9A12-DC11-403A-87E7-DDD16E189FDC}" type="parTrans" cxnId="{32394F7B-AA38-4728-8298-41A63138BB8A}">
      <dgm:prSet/>
      <dgm:spPr/>
      <dgm:t>
        <a:bodyPr/>
        <a:lstStyle/>
        <a:p>
          <a:endParaRPr lang="en-US"/>
        </a:p>
      </dgm:t>
    </dgm:pt>
    <dgm:pt modelId="{970B95D5-5804-4B50-9F75-8D1EE4EA9AF5}" type="sibTrans" cxnId="{32394F7B-AA38-4728-8298-41A63138BB8A}">
      <dgm:prSet/>
      <dgm:spPr/>
      <dgm:t>
        <a:bodyPr/>
        <a:lstStyle/>
        <a:p>
          <a:endParaRPr lang="en-US"/>
        </a:p>
      </dgm:t>
    </dgm:pt>
    <dgm:pt modelId="{35994964-E3DE-41B6-A6E3-C000E0B83A0A}">
      <dgm:prSet/>
      <dgm:spPr/>
      <dgm:t>
        <a:bodyPr/>
        <a:lstStyle/>
        <a:p>
          <a:r>
            <a:rPr lang="en-US" b="1"/>
            <a:t>Depression levels: </a:t>
          </a:r>
          <a:r>
            <a:rPr lang="en-US"/>
            <a:t>measured through the Patient-Health Questionaire-9 (PHQ-9)</a:t>
          </a:r>
        </a:p>
      </dgm:t>
    </dgm:pt>
    <dgm:pt modelId="{4FB4925F-9223-4E26-888B-CDA0CA95A458}" type="parTrans" cxnId="{6E082E59-4A2B-4799-BFAF-C979C31C5794}">
      <dgm:prSet/>
      <dgm:spPr/>
      <dgm:t>
        <a:bodyPr/>
        <a:lstStyle/>
        <a:p>
          <a:endParaRPr lang="en-US"/>
        </a:p>
      </dgm:t>
    </dgm:pt>
    <dgm:pt modelId="{D0A45BDC-0749-40BD-A908-B30B09D497BE}" type="sibTrans" cxnId="{6E082E59-4A2B-4799-BFAF-C979C31C5794}">
      <dgm:prSet/>
      <dgm:spPr/>
      <dgm:t>
        <a:bodyPr/>
        <a:lstStyle/>
        <a:p>
          <a:endParaRPr lang="en-US"/>
        </a:p>
      </dgm:t>
    </dgm:pt>
    <dgm:pt modelId="{47C2C29D-54F6-4997-BFD0-199C88E65577}">
      <dgm:prSet/>
      <dgm:spPr/>
      <dgm:t>
        <a:bodyPr/>
        <a:lstStyle/>
        <a:p>
          <a:r>
            <a:rPr lang="en-US" b="1"/>
            <a:t>Suicidality </a:t>
          </a:r>
          <a:r>
            <a:rPr lang="en-US"/>
            <a:t>was determined through agreement with the following question: “In the past year did you ever seriously think about attempting suicide?”</a:t>
          </a:r>
        </a:p>
      </dgm:t>
    </dgm:pt>
    <dgm:pt modelId="{5E0F897E-59B3-4FC9-837A-8AD54D62BDB2}" type="parTrans" cxnId="{4A1284A1-71CB-45A0-A9AF-50331B9E9161}">
      <dgm:prSet/>
      <dgm:spPr/>
      <dgm:t>
        <a:bodyPr/>
        <a:lstStyle/>
        <a:p>
          <a:endParaRPr lang="en-US"/>
        </a:p>
      </dgm:t>
    </dgm:pt>
    <dgm:pt modelId="{EB763768-3B4D-40E7-8623-DF4A0BB65A40}" type="sibTrans" cxnId="{4A1284A1-71CB-45A0-A9AF-50331B9E9161}">
      <dgm:prSet/>
      <dgm:spPr/>
      <dgm:t>
        <a:bodyPr/>
        <a:lstStyle/>
        <a:p>
          <a:endParaRPr lang="en-US"/>
        </a:p>
      </dgm:t>
    </dgm:pt>
    <dgm:pt modelId="{ABD7DD86-CF95-4E9A-8060-ADEA475322CD}">
      <dgm:prSet/>
      <dgm:spPr/>
      <dgm:t>
        <a:bodyPr/>
        <a:lstStyle/>
        <a:p>
          <a:r>
            <a:rPr lang="en-US" b="1"/>
            <a:t>Perceptions of mental health care </a:t>
          </a:r>
          <a:endParaRPr lang="en-US"/>
        </a:p>
      </dgm:t>
    </dgm:pt>
    <dgm:pt modelId="{D1CD4155-ECD8-4E1A-8DA2-2EBBD4402A7A}" type="parTrans" cxnId="{6B6AB80D-24D9-4CB5-89C7-F31BD390A7F4}">
      <dgm:prSet/>
      <dgm:spPr/>
      <dgm:t>
        <a:bodyPr/>
        <a:lstStyle/>
        <a:p>
          <a:endParaRPr lang="en-US"/>
        </a:p>
      </dgm:t>
    </dgm:pt>
    <dgm:pt modelId="{0EA8A0ED-1F1C-4128-9FAE-9A1821284E4E}" type="sibTrans" cxnId="{6B6AB80D-24D9-4CB5-89C7-F31BD390A7F4}">
      <dgm:prSet/>
      <dgm:spPr/>
      <dgm:t>
        <a:bodyPr/>
        <a:lstStyle/>
        <a:p>
          <a:endParaRPr lang="en-US"/>
        </a:p>
      </dgm:t>
    </dgm:pt>
    <dgm:pt modelId="{3D242269-D512-4C87-97F7-B73318A5B551}">
      <dgm:prSet/>
      <dgm:spPr/>
      <dgm:t>
        <a:bodyPr/>
        <a:lstStyle/>
        <a:p>
          <a:r>
            <a:rPr lang="en-US" b="1"/>
            <a:t>Medication: </a:t>
          </a:r>
          <a:r>
            <a:rPr lang="en-US"/>
            <a:t>How helpful on average do you think medication is, when provided competently, for people your age who are clinically depressed?</a:t>
          </a:r>
        </a:p>
      </dgm:t>
    </dgm:pt>
    <dgm:pt modelId="{8426A295-E589-4C1B-A114-BA7C740D22D2}" type="parTrans" cxnId="{DC4B9B7A-17DB-46B8-B7EF-3E9B9F7FDFC0}">
      <dgm:prSet/>
      <dgm:spPr/>
      <dgm:t>
        <a:bodyPr/>
        <a:lstStyle/>
        <a:p>
          <a:endParaRPr lang="en-US"/>
        </a:p>
      </dgm:t>
    </dgm:pt>
    <dgm:pt modelId="{D4570AAD-21D2-4B8C-9AE1-670A42E79B7A}" type="sibTrans" cxnId="{DC4B9B7A-17DB-46B8-B7EF-3E9B9F7FDFC0}">
      <dgm:prSet/>
      <dgm:spPr/>
      <dgm:t>
        <a:bodyPr/>
        <a:lstStyle/>
        <a:p>
          <a:endParaRPr lang="en-US"/>
        </a:p>
      </dgm:t>
    </dgm:pt>
    <dgm:pt modelId="{1D9AC180-6B94-46AC-AB83-EC1B9C021EEC}">
      <dgm:prSet/>
      <dgm:spPr/>
      <dgm:t>
        <a:bodyPr/>
        <a:lstStyle/>
        <a:p>
          <a:r>
            <a:rPr lang="en-US" b="1"/>
            <a:t>Therapy:</a:t>
          </a:r>
          <a:r>
            <a:rPr lang="en-US"/>
            <a:t> How helpful on average do you think therapy or counseling is, when provided competently, for people your age who are clinically depressed? (very helpful, helpful, somewhat helpful, not helpful)</a:t>
          </a:r>
        </a:p>
      </dgm:t>
    </dgm:pt>
    <dgm:pt modelId="{38CD726F-FE5A-49F5-9531-4E6AE65AAC41}" type="parTrans" cxnId="{6584FA28-521A-4A8C-9ECF-84BC78E20C50}">
      <dgm:prSet/>
      <dgm:spPr/>
      <dgm:t>
        <a:bodyPr/>
        <a:lstStyle/>
        <a:p>
          <a:endParaRPr lang="en-US"/>
        </a:p>
      </dgm:t>
    </dgm:pt>
    <dgm:pt modelId="{F3C9B4C4-7E33-4BDC-99EB-9B4D0514B60B}" type="sibTrans" cxnId="{6584FA28-521A-4A8C-9ECF-84BC78E20C50}">
      <dgm:prSet/>
      <dgm:spPr/>
      <dgm:t>
        <a:bodyPr/>
        <a:lstStyle/>
        <a:p>
          <a:endParaRPr lang="en-US"/>
        </a:p>
      </dgm:t>
    </dgm:pt>
    <dgm:pt modelId="{13E58771-E3D8-4BFF-9E35-23600994E7AC}">
      <dgm:prSet/>
      <dgm:spPr/>
      <dgm:t>
        <a:bodyPr/>
        <a:lstStyle/>
        <a:p>
          <a:r>
            <a:rPr lang="en-US" b="1"/>
            <a:t>Control variables: </a:t>
          </a:r>
          <a:r>
            <a:rPr lang="en-US"/>
            <a:t>sex at birth, health insurance status, past financial situation (stressful or not stressful), current financial situation (stressful or not stressful) </a:t>
          </a:r>
        </a:p>
      </dgm:t>
    </dgm:pt>
    <dgm:pt modelId="{5C26F054-E310-424F-81D7-637DF920D161}" type="parTrans" cxnId="{CCFF5057-A05C-432D-B56E-94A7382B4E4D}">
      <dgm:prSet/>
      <dgm:spPr/>
      <dgm:t>
        <a:bodyPr/>
        <a:lstStyle/>
        <a:p>
          <a:endParaRPr lang="en-US"/>
        </a:p>
      </dgm:t>
    </dgm:pt>
    <dgm:pt modelId="{A644A13D-BCA9-4470-B5C3-EFF31EFC4FB2}" type="sibTrans" cxnId="{CCFF5057-A05C-432D-B56E-94A7382B4E4D}">
      <dgm:prSet/>
      <dgm:spPr/>
      <dgm:t>
        <a:bodyPr/>
        <a:lstStyle/>
        <a:p>
          <a:endParaRPr lang="en-US"/>
        </a:p>
      </dgm:t>
    </dgm:pt>
    <dgm:pt modelId="{BDD7533A-E587-4245-A7C1-A59B53E8289D}" type="pres">
      <dgm:prSet presAssocID="{04D027B2-22F2-4905-B55C-124C20168962}" presName="diagram" presStyleCnt="0">
        <dgm:presLayoutVars>
          <dgm:dir/>
          <dgm:resizeHandles val="exact"/>
        </dgm:presLayoutVars>
      </dgm:prSet>
      <dgm:spPr/>
    </dgm:pt>
    <dgm:pt modelId="{93BC6F02-96BE-2D4C-9AD3-D23949398E12}" type="pres">
      <dgm:prSet presAssocID="{0B334E96-E081-4197-9400-8247A3495952}" presName="node" presStyleLbl="node1" presStyleIdx="0" presStyleCnt="8">
        <dgm:presLayoutVars>
          <dgm:bulletEnabled val="1"/>
        </dgm:presLayoutVars>
      </dgm:prSet>
      <dgm:spPr/>
    </dgm:pt>
    <dgm:pt modelId="{305F1E80-4389-0C49-994C-55C42B64646D}" type="pres">
      <dgm:prSet presAssocID="{C39891FE-91D0-4A49-8F22-9B62A15B4E5C}" presName="sibTrans" presStyleCnt="0"/>
      <dgm:spPr/>
    </dgm:pt>
    <dgm:pt modelId="{284C5A18-F231-B740-9C16-8181552CBD8F}" type="pres">
      <dgm:prSet presAssocID="{C8CEFAB8-09E1-4FD6-AFAE-A0E8BECE651D}" presName="node" presStyleLbl="node1" presStyleIdx="1" presStyleCnt="8">
        <dgm:presLayoutVars>
          <dgm:bulletEnabled val="1"/>
        </dgm:presLayoutVars>
      </dgm:prSet>
      <dgm:spPr/>
    </dgm:pt>
    <dgm:pt modelId="{CA03813E-ABE1-8D4B-BCA6-74CA9C80860F}" type="pres">
      <dgm:prSet presAssocID="{B92F8A34-2CFC-40A2-A8F8-EC1743B60B46}" presName="sibTrans" presStyleCnt="0"/>
      <dgm:spPr/>
    </dgm:pt>
    <dgm:pt modelId="{BC6F251A-43FE-DF46-98CA-61E4448B922B}" type="pres">
      <dgm:prSet presAssocID="{023F1201-4EC4-467C-82E5-9C05EFC7D1FE}" presName="node" presStyleLbl="node1" presStyleIdx="2" presStyleCnt="8">
        <dgm:presLayoutVars>
          <dgm:bulletEnabled val="1"/>
        </dgm:presLayoutVars>
      </dgm:prSet>
      <dgm:spPr/>
    </dgm:pt>
    <dgm:pt modelId="{C4173F3F-6DFF-0442-BDC6-8D6C4A2C9E20}" type="pres">
      <dgm:prSet presAssocID="{BD5EBFFB-9A4E-42C5-9E9D-4FCAA0240720}" presName="sibTrans" presStyleCnt="0"/>
      <dgm:spPr/>
    </dgm:pt>
    <dgm:pt modelId="{48435029-9CFE-344C-B600-419A2817C278}" type="pres">
      <dgm:prSet presAssocID="{A531FE95-35EC-4B46-9A56-90E3E7AAF5DB}" presName="node" presStyleLbl="node1" presStyleIdx="3" presStyleCnt="8">
        <dgm:presLayoutVars>
          <dgm:bulletEnabled val="1"/>
        </dgm:presLayoutVars>
      </dgm:prSet>
      <dgm:spPr/>
    </dgm:pt>
    <dgm:pt modelId="{AADF129C-C26B-3442-9367-2E4BB6FA7CAB}" type="pres">
      <dgm:prSet presAssocID="{970B95D5-5804-4B50-9F75-8D1EE4EA9AF5}" presName="sibTrans" presStyleCnt="0"/>
      <dgm:spPr/>
    </dgm:pt>
    <dgm:pt modelId="{C512164F-F679-E44D-8B60-393CE9ABB29D}" type="pres">
      <dgm:prSet presAssocID="{35994964-E3DE-41B6-A6E3-C000E0B83A0A}" presName="node" presStyleLbl="node1" presStyleIdx="4" presStyleCnt="8">
        <dgm:presLayoutVars>
          <dgm:bulletEnabled val="1"/>
        </dgm:presLayoutVars>
      </dgm:prSet>
      <dgm:spPr/>
    </dgm:pt>
    <dgm:pt modelId="{D6E0A764-2CFF-0C46-9AA2-1391A0A0AC18}" type="pres">
      <dgm:prSet presAssocID="{D0A45BDC-0749-40BD-A908-B30B09D497BE}" presName="sibTrans" presStyleCnt="0"/>
      <dgm:spPr/>
    </dgm:pt>
    <dgm:pt modelId="{9CE1100D-C4B3-FE46-87CE-A4775B6D9965}" type="pres">
      <dgm:prSet presAssocID="{47C2C29D-54F6-4997-BFD0-199C88E65577}" presName="node" presStyleLbl="node1" presStyleIdx="5" presStyleCnt="8">
        <dgm:presLayoutVars>
          <dgm:bulletEnabled val="1"/>
        </dgm:presLayoutVars>
      </dgm:prSet>
      <dgm:spPr/>
    </dgm:pt>
    <dgm:pt modelId="{9D1420C4-CF5C-BB45-A31B-0CB416408031}" type="pres">
      <dgm:prSet presAssocID="{EB763768-3B4D-40E7-8623-DF4A0BB65A40}" presName="sibTrans" presStyleCnt="0"/>
      <dgm:spPr/>
    </dgm:pt>
    <dgm:pt modelId="{9464FD71-0C65-6247-BC6F-B4350314B5D1}" type="pres">
      <dgm:prSet presAssocID="{ABD7DD86-CF95-4E9A-8060-ADEA475322CD}" presName="node" presStyleLbl="node1" presStyleIdx="6" presStyleCnt="8">
        <dgm:presLayoutVars>
          <dgm:bulletEnabled val="1"/>
        </dgm:presLayoutVars>
      </dgm:prSet>
      <dgm:spPr/>
    </dgm:pt>
    <dgm:pt modelId="{B4F7F179-7DAC-0B4E-8B34-762430D6B662}" type="pres">
      <dgm:prSet presAssocID="{0EA8A0ED-1F1C-4128-9FAE-9A1821284E4E}" presName="sibTrans" presStyleCnt="0"/>
      <dgm:spPr/>
    </dgm:pt>
    <dgm:pt modelId="{78703C1A-8A22-5343-ADC7-07389295DD97}" type="pres">
      <dgm:prSet presAssocID="{13E58771-E3D8-4BFF-9E35-23600994E7AC}" presName="node" presStyleLbl="node1" presStyleIdx="7" presStyleCnt="8">
        <dgm:presLayoutVars>
          <dgm:bulletEnabled val="1"/>
        </dgm:presLayoutVars>
      </dgm:prSet>
      <dgm:spPr/>
    </dgm:pt>
  </dgm:ptLst>
  <dgm:cxnLst>
    <dgm:cxn modelId="{6B6AB80D-24D9-4CB5-89C7-F31BD390A7F4}" srcId="{04D027B2-22F2-4905-B55C-124C20168962}" destId="{ABD7DD86-CF95-4E9A-8060-ADEA475322CD}" srcOrd="6" destOrd="0" parTransId="{D1CD4155-ECD8-4E1A-8DA2-2EBBD4402A7A}" sibTransId="{0EA8A0ED-1F1C-4128-9FAE-9A1821284E4E}"/>
    <dgm:cxn modelId="{D143760E-38CA-BF4E-95FC-E7543AA9196F}" type="presOf" srcId="{3D242269-D512-4C87-97F7-B73318A5B551}" destId="{9464FD71-0C65-6247-BC6F-B4350314B5D1}" srcOrd="0" destOrd="1" presId="urn:microsoft.com/office/officeart/2005/8/layout/default"/>
    <dgm:cxn modelId="{EFE3F511-0A03-4744-861B-ACBC96487338}" type="presOf" srcId="{47C2C29D-54F6-4997-BFD0-199C88E65577}" destId="{9CE1100D-C4B3-FE46-87CE-A4775B6D9965}" srcOrd="0" destOrd="0" presId="urn:microsoft.com/office/officeart/2005/8/layout/default"/>
    <dgm:cxn modelId="{A41ECE1F-BDA6-204E-ADA4-45670843007B}" type="presOf" srcId="{13E58771-E3D8-4BFF-9E35-23600994E7AC}" destId="{78703C1A-8A22-5343-ADC7-07389295DD97}" srcOrd="0" destOrd="0" presId="urn:microsoft.com/office/officeart/2005/8/layout/default"/>
    <dgm:cxn modelId="{E880DB23-81E4-CB4E-B66E-3354858DE043}" type="presOf" srcId="{04D027B2-22F2-4905-B55C-124C20168962}" destId="{BDD7533A-E587-4245-A7C1-A59B53E8289D}" srcOrd="0" destOrd="0" presId="urn:microsoft.com/office/officeart/2005/8/layout/default"/>
    <dgm:cxn modelId="{6584FA28-521A-4A8C-9ECF-84BC78E20C50}" srcId="{ABD7DD86-CF95-4E9A-8060-ADEA475322CD}" destId="{1D9AC180-6B94-46AC-AB83-EC1B9C021EEC}" srcOrd="1" destOrd="0" parTransId="{38CD726F-FE5A-49F5-9531-4E6AE65AAC41}" sibTransId="{F3C9B4C4-7E33-4BDC-99EB-9B4D0514B60B}"/>
    <dgm:cxn modelId="{F0190E30-923F-2D45-86E7-CC79B39305EE}" type="presOf" srcId="{023F1201-4EC4-467C-82E5-9C05EFC7D1FE}" destId="{BC6F251A-43FE-DF46-98CA-61E4448B922B}" srcOrd="0" destOrd="0" presId="urn:microsoft.com/office/officeart/2005/8/layout/default"/>
    <dgm:cxn modelId="{235C0A46-EDEF-1040-8AC1-51C6E75C6062}" type="presOf" srcId="{ABD7DD86-CF95-4E9A-8060-ADEA475322CD}" destId="{9464FD71-0C65-6247-BC6F-B4350314B5D1}" srcOrd="0" destOrd="0" presId="urn:microsoft.com/office/officeart/2005/8/layout/default"/>
    <dgm:cxn modelId="{CCFF5057-A05C-432D-B56E-94A7382B4E4D}" srcId="{04D027B2-22F2-4905-B55C-124C20168962}" destId="{13E58771-E3D8-4BFF-9E35-23600994E7AC}" srcOrd="7" destOrd="0" parTransId="{5C26F054-E310-424F-81D7-637DF920D161}" sibTransId="{A644A13D-BCA9-4470-B5C3-EFF31EFC4FB2}"/>
    <dgm:cxn modelId="{6E082E59-4A2B-4799-BFAF-C979C31C5794}" srcId="{04D027B2-22F2-4905-B55C-124C20168962}" destId="{35994964-E3DE-41B6-A6E3-C000E0B83A0A}" srcOrd="4" destOrd="0" parTransId="{4FB4925F-9223-4E26-888B-CDA0CA95A458}" sibTransId="{D0A45BDC-0749-40BD-A908-B30B09D497BE}"/>
    <dgm:cxn modelId="{DC4B9B7A-17DB-46B8-B7EF-3E9B9F7FDFC0}" srcId="{ABD7DD86-CF95-4E9A-8060-ADEA475322CD}" destId="{3D242269-D512-4C87-97F7-B73318A5B551}" srcOrd="0" destOrd="0" parTransId="{8426A295-E589-4C1B-A114-BA7C740D22D2}" sibTransId="{D4570AAD-21D2-4B8C-9AE1-670A42E79B7A}"/>
    <dgm:cxn modelId="{32394F7B-AA38-4728-8298-41A63138BB8A}" srcId="{04D027B2-22F2-4905-B55C-124C20168962}" destId="{A531FE95-35EC-4B46-9A56-90E3E7AAF5DB}" srcOrd="3" destOrd="0" parTransId="{0E5C9A12-DC11-403A-87E7-DDD16E189FDC}" sibTransId="{970B95D5-5804-4B50-9F75-8D1EE4EA9AF5}"/>
    <dgm:cxn modelId="{DFBE9F83-5565-F946-B41F-EADD22B4C654}" type="presOf" srcId="{A531FE95-35EC-4B46-9A56-90E3E7AAF5DB}" destId="{48435029-9CFE-344C-B600-419A2817C278}" srcOrd="0" destOrd="0" presId="urn:microsoft.com/office/officeart/2005/8/layout/default"/>
    <dgm:cxn modelId="{67826692-6B33-4436-9568-BDCE4F2B1D44}" srcId="{04D027B2-22F2-4905-B55C-124C20168962}" destId="{0B334E96-E081-4197-9400-8247A3495952}" srcOrd="0" destOrd="0" parTransId="{9BFEA6C1-923C-4D7D-8EE3-E416D6B83CCA}" sibTransId="{C39891FE-91D0-4A49-8F22-9B62A15B4E5C}"/>
    <dgm:cxn modelId="{195C0497-B2AD-DC4C-8A65-07B5FF155A50}" type="presOf" srcId="{C8CEFAB8-09E1-4FD6-AFAE-A0E8BECE651D}" destId="{284C5A18-F231-B740-9C16-8181552CBD8F}" srcOrd="0" destOrd="0" presId="urn:microsoft.com/office/officeart/2005/8/layout/default"/>
    <dgm:cxn modelId="{4A1284A1-71CB-45A0-A9AF-50331B9E9161}" srcId="{04D027B2-22F2-4905-B55C-124C20168962}" destId="{47C2C29D-54F6-4997-BFD0-199C88E65577}" srcOrd="5" destOrd="0" parTransId="{5E0F897E-59B3-4FC9-837A-8AD54D62BDB2}" sibTransId="{EB763768-3B4D-40E7-8623-DF4A0BB65A40}"/>
    <dgm:cxn modelId="{39AD16B7-7A5A-164F-A3F0-13A96B80C390}" type="presOf" srcId="{35994964-E3DE-41B6-A6E3-C000E0B83A0A}" destId="{C512164F-F679-E44D-8B60-393CE9ABB29D}" srcOrd="0" destOrd="0" presId="urn:microsoft.com/office/officeart/2005/8/layout/default"/>
    <dgm:cxn modelId="{26C1F6C5-5B8E-C74D-BF2C-9F36FE712806}" type="presOf" srcId="{0B334E96-E081-4197-9400-8247A3495952}" destId="{93BC6F02-96BE-2D4C-9AD3-D23949398E12}" srcOrd="0" destOrd="0" presId="urn:microsoft.com/office/officeart/2005/8/layout/default"/>
    <dgm:cxn modelId="{A116C6CC-07DF-434C-A40F-E64238A2AB12}" type="presOf" srcId="{1D9AC180-6B94-46AC-AB83-EC1B9C021EEC}" destId="{9464FD71-0C65-6247-BC6F-B4350314B5D1}" srcOrd="0" destOrd="2" presId="urn:microsoft.com/office/officeart/2005/8/layout/default"/>
    <dgm:cxn modelId="{31BFDED4-5A5B-4C53-A200-E3271CB6739F}" srcId="{04D027B2-22F2-4905-B55C-124C20168962}" destId="{C8CEFAB8-09E1-4FD6-AFAE-A0E8BECE651D}" srcOrd="1" destOrd="0" parTransId="{29C813B5-B8B8-42EF-8546-64DECE231D21}" sibTransId="{B92F8A34-2CFC-40A2-A8F8-EC1743B60B46}"/>
    <dgm:cxn modelId="{0EFFB8F2-F8D2-420D-9319-EF7524EF0B81}" srcId="{04D027B2-22F2-4905-B55C-124C20168962}" destId="{023F1201-4EC4-467C-82E5-9C05EFC7D1FE}" srcOrd="2" destOrd="0" parTransId="{2CC72EF0-6349-46F1-9FF9-612D04B55956}" sibTransId="{BD5EBFFB-9A4E-42C5-9E9D-4FCAA0240720}"/>
    <dgm:cxn modelId="{6E5F38CC-CB50-E14A-BB08-A97AFA6DEBD1}" type="presParOf" srcId="{BDD7533A-E587-4245-A7C1-A59B53E8289D}" destId="{93BC6F02-96BE-2D4C-9AD3-D23949398E12}" srcOrd="0" destOrd="0" presId="urn:microsoft.com/office/officeart/2005/8/layout/default"/>
    <dgm:cxn modelId="{83AC8E80-889D-B344-8A2B-1C61BD6FACB7}" type="presParOf" srcId="{BDD7533A-E587-4245-A7C1-A59B53E8289D}" destId="{305F1E80-4389-0C49-994C-55C42B64646D}" srcOrd="1" destOrd="0" presId="urn:microsoft.com/office/officeart/2005/8/layout/default"/>
    <dgm:cxn modelId="{ECF28F96-BD72-6649-90FE-A17D62415F61}" type="presParOf" srcId="{BDD7533A-E587-4245-A7C1-A59B53E8289D}" destId="{284C5A18-F231-B740-9C16-8181552CBD8F}" srcOrd="2" destOrd="0" presId="urn:microsoft.com/office/officeart/2005/8/layout/default"/>
    <dgm:cxn modelId="{B2DB6306-F775-E345-91BC-3AF78D9D23ED}" type="presParOf" srcId="{BDD7533A-E587-4245-A7C1-A59B53E8289D}" destId="{CA03813E-ABE1-8D4B-BCA6-74CA9C80860F}" srcOrd="3" destOrd="0" presId="urn:microsoft.com/office/officeart/2005/8/layout/default"/>
    <dgm:cxn modelId="{B51A8097-F2C0-D041-A78F-41EB87C656D6}" type="presParOf" srcId="{BDD7533A-E587-4245-A7C1-A59B53E8289D}" destId="{BC6F251A-43FE-DF46-98CA-61E4448B922B}" srcOrd="4" destOrd="0" presId="urn:microsoft.com/office/officeart/2005/8/layout/default"/>
    <dgm:cxn modelId="{E90CF81B-DB26-C948-B815-2D9EFE2A0F70}" type="presParOf" srcId="{BDD7533A-E587-4245-A7C1-A59B53E8289D}" destId="{C4173F3F-6DFF-0442-BDC6-8D6C4A2C9E20}" srcOrd="5" destOrd="0" presId="urn:microsoft.com/office/officeart/2005/8/layout/default"/>
    <dgm:cxn modelId="{2E6D81E0-6DCB-7F49-A0A2-C758E426AC1B}" type="presParOf" srcId="{BDD7533A-E587-4245-A7C1-A59B53E8289D}" destId="{48435029-9CFE-344C-B600-419A2817C278}" srcOrd="6" destOrd="0" presId="urn:microsoft.com/office/officeart/2005/8/layout/default"/>
    <dgm:cxn modelId="{EC4A64C1-517E-8F4C-83C1-7519217FDF71}" type="presParOf" srcId="{BDD7533A-E587-4245-A7C1-A59B53E8289D}" destId="{AADF129C-C26B-3442-9367-2E4BB6FA7CAB}" srcOrd="7" destOrd="0" presId="urn:microsoft.com/office/officeart/2005/8/layout/default"/>
    <dgm:cxn modelId="{E5905078-0E41-6848-A15F-07650A311B10}" type="presParOf" srcId="{BDD7533A-E587-4245-A7C1-A59B53E8289D}" destId="{C512164F-F679-E44D-8B60-393CE9ABB29D}" srcOrd="8" destOrd="0" presId="urn:microsoft.com/office/officeart/2005/8/layout/default"/>
    <dgm:cxn modelId="{E956B455-2AB2-984D-BFB5-2F6961C0E77A}" type="presParOf" srcId="{BDD7533A-E587-4245-A7C1-A59B53E8289D}" destId="{D6E0A764-2CFF-0C46-9AA2-1391A0A0AC18}" srcOrd="9" destOrd="0" presId="urn:microsoft.com/office/officeart/2005/8/layout/default"/>
    <dgm:cxn modelId="{9DCE482D-63C9-5F44-92C2-34B88B8B4AAD}" type="presParOf" srcId="{BDD7533A-E587-4245-A7C1-A59B53E8289D}" destId="{9CE1100D-C4B3-FE46-87CE-A4775B6D9965}" srcOrd="10" destOrd="0" presId="urn:microsoft.com/office/officeart/2005/8/layout/default"/>
    <dgm:cxn modelId="{56628C90-F933-134C-B9D9-AE6959F2131A}" type="presParOf" srcId="{BDD7533A-E587-4245-A7C1-A59B53E8289D}" destId="{9D1420C4-CF5C-BB45-A31B-0CB416408031}" srcOrd="11" destOrd="0" presId="urn:microsoft.com/office/officeart/2005/8/layout/default"/>
    <dgm:cxn modelId="{B40419A7-5D1A-AC4D-BFA4-274AF683B500}" type="presParOf" srcId="{BDD7533A-E587-4245-A7C1-A59B53E8289D}" destId="{9464FD71-0C65-6247-BC6F-B4350314B5D1}" srcOrd="12" destOrd="0" presId="urn:microsoft.com/office/officeart/2005/8/layout/default"/>
    <dgm:cxn modelId="{6B289A8D-E5D4-2340-9400-ADD14A5F7A73}" type="presParOf" srcId="{BDD7533A-E587-4245-A7C1-A59B53E8289D}" destId="{B4F7F179-7DAC-0B4E-8B34-762430D6B662}" srcOrd="13" destOrd="0" presId="urn:microsoft.com/office/officeart/2005/8/layout/default"/>
    <dgm:cxn modelId="{C0F482A8-B0C1-A647-BE2A-34C811A1642B}" type="presParOf" srcId="{BDD7533A-E587-4245-A7C1-A59B53E8289D}" destId="{78703C1A-8A22-5343-ADC7-07389295DD97}"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2CC0A2-1735-A141-8297-8FA6340FA875}">
      <dsp:nvSpPr>
        <dsp:cNvPr id="0" name=""/>
        <dsp:cNvSpPr/>
      </dsp:nvSpPr>
      <dsp:spPr>
        <a:xfrm>
          <a:off x="0" y="80848"/>
          <a:ext cx="16613132" cy="64864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l" defTabSz="2800350">
            <a:lnSpc>
              <a:spcPct val="90000"/>
            </a:lnSpc>
            <a:spcBef>
              <a:spcPct val="0"/>
            </a:spcBef>
            <a:spcAft>
              <a:spcPct val="35000"/>
            </a:spcAft>
            <a:buNone/>
          </a:pPr>
          <a:r>
            <a:rPr lang="en-US" sz="6300" kern="1200" dirty="0"/>
            <a:t>Students from sub-Saharan Africa (SSA) struggle with adjusting to a new climate, communication problems with Americans, racial discrimination, homesickness, depression, fatigue, and a lack of comfort with U.S. culture.</a:t>
          </a:r>
        </a:p>
      </dsp:txBody>
      <dsp:txXfrm>
        <a:off x="316644" y="397492"/>
        <a:ext cx="15979844" cy="5853192"/>
      </dsp:txXfrm>
    </dsp:sp>
    <dsp:sp modelId="{B69D235C-11D6-974D-B7C4-670346422FA6}">
      <dsp:nvSpPr>
        <dsp:cNvPr id="0" name=""/>
        <dsp:cNvSpPr/>
      </dsp:nvSpPr>
      <dsp:spPr>
        <a:xfrm>
          <a:off x="0" y="6748768"/>
          <a:ext cx="16613132" cy="648648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l" defTabSz="2800350">
            <a:lnSpc>
              <a:spcPct val="90000"/>
            </a:lnSpc>
            <a:spcBef>
              <a:spcPct val="0"/>
            </a:spcBef>
            <a:spcAft>
              <a:spcPct val="35000"/>
            </a:spcAft>
            <a:buNone/>
          </a:pPr>
          <a:r>
            <a:rPr lang="en-US" sz="6300" kern="1200"/>
            <a:t>African students reported significantly greater acculturative stress issues than other international students. </a:t>
          </a:r>
        </a:p>
      </dsp:txBody>
      <dsp:txXfrm>
        <a:off x="316644" y="7065412"/>
        <a:ext cx="15979844" cy="5853192"/>
      </dsp:txXfrm>
    </dsp:sp>
    <dsp:sp modelId="{93FABC9F-7242-934D-B394-0A5D85D4C62B}">
      <dsp:nvSpPr>
        <dsp:cNvPr id="0" name=""/>
        <dsp:cNvSpPr/>
      </dsp:nvSpPr>
      <dsp:spPr>
        <a:xfrm>
          <a:off x="0" y="13416688"/>
          <a:ext cx="16613132" cy="648648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l" defTabSz="2800350">
            <a:lnSpc>
              <a:spcPct val="90000"/>
            </a:lnSpc>
            <a:spcBef>
              <a:spcPct val="0"/>
            </a:spcBef>
            <a:spcAft>
              <a:spcPct val="35000"/>
            </a:spcAft>
            <a:buNone/>
          </a:pPr>
          <a:r>
            <a:rPr lang="en-US" sz="6300" kern="1200"/>
            <a:t>African college students also reported significantly greater depression than did Asian and Latin American students</a:t>
          </a:r>
        </a:p>
      </dsp:txBody>
      <dsp:txXfrm>
        <a:off x="316644" y="13733332"/>
        <a:ext cx="15979844" cy="58531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271334-B108-F549-BB5B-DA8227BBD0F0}">
      <dsp:nvSpPr>
        <dsp:cNvPr id="0" name=""/>
        <dsp:cNvSpPr/>
      </dsp:nvSpPr>
      <dsp:spPr>
        <a:xfrm>
          <a:off x="0" y="2310657"/>
          <a:ext cx="13896007" cy="833760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74320" tIns="274320" rIns="274320" bIns="274320" numCol="1" spcCol="1270" anchor="ctr" anchorCtr="0">
          <a:noAutofit/>
        </a:bodyPr>
        <a:lstStyle/>
        <a:p>
          <a:pPr marL="0" lvl="0" indent="0" algn="ctr" defTabSz="3200400">
            <a:lnSpc>
              <a:spcPct val="90000"/>
            </a:lnSpc>
            <a:spcBef>
              <a:spcPct val="0"/>
            </a:spcBef>
            <a:spcAft>
              <a:spcPct val="35000"/>
            </a:spcAft>
            <a:buNone/>
          </a:pPr>
          <a:r>
            <a:rPr lang="en-US" sz="7200" kern="1200" dirty="0">
              <a:latin typeface="Helvetica" pitchFamily="2" charset="0"/>
            </a:rPr>
            <a:t>To assess differences in mental health care beliefs according to whether a SSA student is an undergraduate or graduate student</a:t>
          </a:r>
          <a:endParaRPr lang="en-US" sz="7200" kern="1200" dirty="0"/>
        </a:p>
      </dsp:txBody>
      <dsp:txXfrm>
        <a:off x="0" y="2310657"/>
        <a:ext cx="13896007" cy="8337604"/>
      </dsp:txXfrm>
    </dsp:sp>
    <dsp:sp modelId="{E3B4FA3B-E540-C142-A29A-5FB2646A1B7A}">
      <dsp:nvSpPr>
        <dsp:cNvPr id="0" name=""/>
        <dsp:cNvSpPr/>
      </dsp:nvSpPr>
      <dsp:spPr>
        <a:xfrm>
          <a:off x="0" y="12037862"/>
          <a:ext cx="13896007" cy="8337604"/>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74320" tIns="274320" rIns="274320" bIns="274320" numCol="1" spcCol="1270" anchor="ctr" anchorCtr="0">
          <a:noAutofit/>
        </a:bodyPr>
        <a:lstStyle/>
        <a:p>
          <a:pPr marL="0" lvl="0" indent="0" algn="ctr" defTabSz="3200400">
            <a:lnSpc>
              <a:spcPct val="90000"/>
            </a:lnSpc>
            <a:spcBef>
              <a:spcPct val="0"/>
            </a:spcBef>
            <a:spcAft>
              <a:spcPct val="35000"/>
            </a:spcAft>
            <a:buNone/>
          </a:pPr>
          <a:r>
            <a:rPr lang="en-US" sz="7200" kern="1200" dirty="0">
              <a:latin typeface="Helvetica" pitchFamily="2" charset="0"/>
            </a:rPr>
            <a:t>To assess what other factors influence mental health beliefs</a:t>
          </a:r>
          <a:endParaRPr lang="en-US" sz="7200" kern="1200" dirty="0"/>
        </a:p>
      </dsp:txBody>
      <dsp:txXfrm>
        <a:off x="0" y="12037862"/>
        <a:ext cx="13896007" cy="83376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DAFAC1-0304-7140-8544-EA0BE3FF8FC6}">
      <dsp:nvSpPr>
        <dsp:cNvPr id="0" name=""/>
        <dsp:cNvSpPr/>
      </dsp:nvSpPr>
      <dsp:spPr>
        <a:xfrm>
          <a:off x="0" y="3899"/>
          <a:ext cx="34143246" cy="485550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51460" tIns="251460" rIns="251460" bIns="251460" numCol="1" spcCol="1270" anchor="ctr" anchorCtr="0">
          <a:noAutofit/>
        </a:bodyPr>
        <a:lstStyle/>
        <a:p>
          <a:pPr marL="0" lvl="0" indent="0" algn="l" defTabSz="2933700">
            <a:lnSpc>
              <a:spcPct val="90000"/>
            </a:lnSpc>
            <a:spcBef>
              <a:spcPct val="0"/>
            </a:spcBef>
            <a:spcAft>
              <a:spcPct val="35000"/>
            </a:spcAft>
            <a:buNone/>
          </a:pPr>
          <a:r>
            <a:rPr lang="en-GB" sz="6600" kern="1200" dirty="0"/>
            <a:t>Data on students from SSA (n=916) was obtained for academic years 2016-2019 of the Healthy Minds Network (HMN), a yearly web-based survey conducted on US university campuses. Students were divided into two groups: </a:t>
          </a:r>
        </a:p>
        <a:p>
          <a:pPr marL="0" lvl="0" indent="0" algn="l" defTabSz="2933700">
            <a:lnSpc>
              <a:spcPct val="90000"/>
            </a:lnSpc>
            <a:spcBef>
              <a:spcPct val="0"/>
            </a:spcBef>
            <a:spcAft>
              <a:spcPct val="35000"/>
            </a:spcAft>
            <a:buNone/>
          </a:pPr>
          <a:r>
            <a:rPr lang="en-GB" sz="5300" kern="1200" dirty="0"/>
            <a:t>Undergraduate </a:t>
          </a:r>
          <a:endParaRPr lang="en-US" sz="5300" kern="1200" dirty="0"/>
        </a:p>
        <a:p>
          <a:pPr marL="0" lvl="0" indent="0" algn="l" defTabSz="2933700">
            <a:lnSpc>
              <a:spcPct val="90000"/>
            </a:lnSpc>
            <a:spcBef>
              <a:spcPct val="0"/>
            </a:spcBef>
            <a:spcAft>
              <a:spcPct val="35000"/>
            </a:spcAft>
            <a:buNone/>
          </a:pPr>
          <a:r>
            <a:rPr lang="en-GB" sz="5300" kern="1200" dirty="0"/>
            <a:t>Graduate </a:t>
          </a:r>
          <a:endParaRPr lang="en-US" sz="5300" kern="1200" dirty="0"/>
        </a:p>
      </dsp:txBody>
      <dsp:txXfrm>
        <a:off x="237026" y="240925"/>
        <a:ext cx="33669194" cy="4381448"/>
      </dsp:txXfrm>
    </dsp:sp>
    <dsp:sp modelId="{6702B27D-CB6A-AE48-816E-2B49FE7D20FE}">
      <dsp:nvSpPr>
        <dsp:cNvPr id="0" name=""/>
        <dsp:cNvSpPr/>
      </dsp:nvSpPr>
      <dsp:spPr>
        <a:xfrm>
          <a:off x="0" y="4859399"/>
          <a:ext cx="34143246" cy="67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4048" tIns="6350" rIns="35560" bIns="6350" numCol="1" spcCol="1270" anchor="t" anchorCtr="0">
          <a:noAutofit/>
        </a:bodyPr>
        <a:lstStyle/>
        <a:p>
          <a:pPr marL="57150" lvl="1" indent="-57150" algn="l" defTabSz="177800">
            <a:lnSpc>
              <a:spcPct val="90000"/>
            </a:lnSpc>
            <a:spcBef>
              <a:spcPct val="0"/>
            </a:spcBef>
            <a:spcAft>
              <a:spcPct val="20000"/>
            </a:spcAft>
            <a:buChar char="•"/>
          </a:pPr>
          <a:endParaRPr lang="en-US" sz="400" kern="1200" dirty="0"/>
        </a:p>
      </dsp:txBody>
      <dsp:txXfrm>
        <a:off x="0" y="4859399"/>
        <a:ext cx="34143246" cy="67113"/>
      </dsp:txXfrm>
    </dsp:sp>
    <dsp:sp modelId="{8160AF2D-A394-FB46-A493-387137E6CA6E}">
      <dsp:nvSpPr>
        <dsp:cNvPr id="0" name=""/>
        <dsp:cNvSpPr/>
      </dsp:nvSpPr>
      <dsp:spPr>
        <a:xfrm>
          <a:off x="0" y="4926513"/>
          <a:ext cx="34143246" cy="4855500"/>
        </a:xfrm>
        <a:prstGeom prst="roundRec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74320" tIns="274320" rIns="274320" bIns="274320" numCol="1" spcCol="1270" anchor="ctr" anchorCtr="0">
          <a:noAutofit/>
        </a:bodyPr>
        <a:lstStyle/>
        <a:p>
          <a:pPr marL="0" lvl="0" indent="0" algn="l" defTabSz="3200400">
            <a:lnSpc>
              <a:spcPct val="90000"/>
            </a:lnSpc>
            <a:spcBef>
              <a:spcPct val="0"/>
            </a:spcBef>
            <a:spcAft>
              <a:spcPct val="35000"/>
            </a:spcAft>
            <a:buNone/>
          </a:pPr>
          <a:r>
            <a:rPr lang="en-GB" sz="7200" kern="1200" dirty="0"/>
            <a:t>Differences were examined between undergraduate and students using chi-square tests. graduate</a:t>
          </a:r>
          <a:endParaRPr lang="en-US" sz="7200" kern="1200" dirty="0"/>
        </a:p>
      </dsp:txBody>
      <dsp:txXfrm>
        <a:off x="237026" y="5163539"/>
        <a:ext cx="33669194" cy="4381448"/>
      </dsp:txXfrm>
    </dsp:sp>
    <dsp:sp modelId="{16A127DB-767D-D844-9AA2-54EBE5FB2347}">
      <dsp:nvSpPr>
        <dsp:cNvPr id="0" name=""/>
        <dsp:cNvSpPr/>
      </dsp:nvSpPr>
      <dsp:spPr>
        <a:xfrm>
          <a:off x="0" y="9793685"/>
          <a:ext cx="34143246" cy="4855500"/>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74320" tIns="274320" rIns="274320" bIns="274320" numCol="1" spcCol="1270" anchor="ctr" anchorCtr="0">
          <a:noAutofit/>
        </a:bodyPr>
        <a:lstStyle/>
        <a:p>
          <a:pPr marL="0" lvl="0" indent="0" algn="l" defTabSz="3200400">
            <a:lnSpc>
              <a:spcPct val="90000"/>
            </a:lnSpc>
            <a:spcBef>
              <a:spcPct val="0"/>
            </a:spcBef>
            <a:spcAft>
              <a:spcPct val="35000"/>
            </a:spcAft>
            <a:buNone/>
          </a:pPr>
          <a:r>
            <a:rPr lang="en-GB" sz="7200" kern="1200" dirty="0"/>
            <a:t>Logistic regression analysis was conducted using SAS to identify differences in mental health care help-seeking knowledge</a:t>
          </a:r>
          <a:endParaRPr lang="en-US" sz="7200" kern="1200" dirty="0"/>
        </a:p>
      </dsp:txBody>
      <dsp:txXfrm>
        <a:off x="237026" y="10030711"/>
        <a:ext cx="33669194" cy="43814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BC6F02-96BE-2D4C-9AD3-D23949398E12}">
      <dsp:nvSpPr>
        <dsp:cNvPr id="0" name=""/>
        <dsp:cNvSpPr/>
      </dsp:nvSpPr>
      <dsp:spPr>
        <a:xfrm>
          <a:off x="2760344" y="2573"/>
          <a:ext cx="10542983" cy="632579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en-US" sz="4900" b="1" kern="1200" dirty="0"/>
            <a:t>Mental health care knowledge: </a:t>
          </a:r>
          <a:r>
            <a:rPr lang="en-US" sz="4900" kern="1200" dirty="0"/>
            <a:t>measured in response to </a:t>
          </a:r>
          <a:r>
            <a:rPr lang="en-US" sz="4900" b="1" kern="1200" dirty="0"/>
            <a:t>“</a:t>
          </a:r>
          <a:r>
            <a:rPr lang="en-US" sz="4900" kern="1200" dirty="0"/>
            <a:t>If I needed to seek professional help for my mental or emotional health, I would know where to go on my campus.” (agree/disagree)</a:t>
          </a:r>
        </a:p>
      </dsp:txBody>
      <dsp:txXfrm>
        <a:off x="2760344" y="2573"/>
        <a:ext cx="10542983" cy="6325790"/>
      </dsp:txXfrm>
    </dsp:sp>
    <dsp:sp modelId="{284C5A18-F231-B740-9C16-8181552CBD8F}">
      <dsp:nvSpPr>
        <dsp:cNvPr id="0" name=""/>
        <dsp:cNvSpPr/>
      </dsp:nvSpPr>
      <dsp:spPr>
        <a:xfrm>
          <a:off x="14357626" y="2573"/>
          <a:ext cx="10542983" cy="632579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en-US" sz="4900" b="1" kern="1200"/>
            <a:t>Sought mental health care?: </a:t>
          </a:r>
          <a:r>
            <a:rPr lang="en-US" sz="4900" kern="1200"/>
            <a:t>measured in response to “Have you ever received counseling or therapy for mental health concerns?”</a:t>
          </a:r>
        </a:p>
      </dsp:txBody>
      <dsp:txXfrm>
        <a:off x="14357626" y="2573"/>
        <a:ext cx="10542983" cy="6325790"/>
      </dsp:txXfrm>
    </dsp:sp>
    <dsp:sp modelId="{BC6F251A-43FE-DF46-98CA-61E4448B922B}">
      <dsp:nvSpPr>
        <dsp:cNvPr id="0" name=""/>
        <dsp:cNvSpPr/>
      </dsp:nvSpPr>
      <dsp:spPr>
        <a:xfrm>
          <a:off x="25954908" y="2573"/>
          <a:ext cx="10542983" cy="632579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en-US" sz="4900" b="1" kern="1200"/>
            <a:t>Perceived Stigma of Mental Health Treatment: </a:t>
          </a:r>
          <a:r>
            <a:rPr lang="en-US" sz="4900" kern="1200"/>
            <a:t>was determined through agreement with the statement: “</a:t>
          </a:r>
          <a:r>
            <a:rPr lang="en-GB" sz="4900" kern="1200"/>
            <a:t>Most people think less of a person who has received mental health treatment.</a:t>
          </a:r>
          <a:r>
            <a:rPr lang="en-US" sz="4900" kern="1200"/>
            <a:t>” </a:t>
          </a:r>
        </a:p>
      </dsp:txBody>
      <dsp:txXfrm>
        <a:off x="25954908" y="2573"/>
        <a:ext cx="10542983" cy="6325790"/>
      </dsp:txXfrm>
    </dsp:sp>
    <dsp:sp modelId="{48435029-9CFE-344C-B600-419A2817C278}">
      <dsp:nvSpPr>
        <dsp:cNvPr id="0" name=""/>
        <dsp:cNvSpPr/>
      </dsp:nvSpPr>
      <dsp:spPr>
        <a:xfrm>
          <a:off x="2760344" y="7382661"/>
          <a:ext cx="10542983" cy="632579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en-US" sz="4900" b="1" kern="1200" dirty="0"/>
            <a:t>Number of mentally unhealthy days</a:t>
          </a:r>
          <a:r>
            <a:rPr lang="en-US" sz="4900" kern="1200" dirty="0"/>
            <a:t>: “In the past 4 weeks, how many days have you felt that emotional or mental difficulties have hurt your academic performance?”</a:t>
          </a:r>
        </a:p>
      </dsp:txBody>
      <dsp:txXfrm>
        <a:off x="2760344" y="7382661"/>
        <a:ext cx="10542983" cy="6325790"/>
      </dsp:txXfrm>
    </dsp:sp>
    <dsp:sp modelId="{C512164F-F679-E44D-8B60-393CE9ABB29D}">
      <dsp:nvSpPr>
        <dsp:cNvPr id="0" name=""/>
        <dsp:cNvSpPr/>
      </dsp:nvSpPr>
      <dsp:spPr>
        <a:xfrm>
          <a:off x="14357626" y="7382661"/>
          <a:ext cx="10542983" cy="632579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en-US" sz="4900" b="1" kern="1200"/>
            <a:t>Depression levels: </a:t>
          </a:r>
          <a:r>
            <a:rPr lang="en-US" sz="4900" kern="1200"/>
            <a:t>measured through the Patient-Health Questionaire-9 (PHQ-9)</a:t>
          </a:r>
        </a:p>
      </dsp:txBody>
      <dsp:txXfrm>
        <a:off x="14357626" y="7382661"/>
        <a:ext cx="10542983" cy="6325790"/>
      </dsp:txXfrm>
    </dsp:sp>
    <dsp:sp modelId="{9CE1100D-C4B3-FE46-87CE-A4775B6D9965}">
      <dsp:nvSpPr>
        <dsp:cNvPr id="0" name=""/>
        <dsp:cNvSpPr/>
      </dsp:nvSpPr>
      <dsp:spPr>
        <a:xfrm>
          <a:off x="25954908" y="7382661"/>
          <a:ext cx="10542983" cy="632579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en-US" sz="4900" b="1" kern="1200"/>
            <a:t>Suicidality </a:t>
          </a:r>
          <a:r>
            <a:rPr lang="en-US" sz="4900" kern="1200"/>
            <a:t>was determined through agreement with the following question: “In the past year did you ever seriously think about attempting suicide?”</a:t>
          </a:r>
        </a:p>
      </dsp:txBody>
      <dsp:txXfrm>
        <a:off x="25954908" y="7382661"/>
        <a:ext cx="10542983" cy="6325790"/>
      </dsp:txXfrm>
    </dsp:sp>
    <dsp:sp modelId="{9464FD71-0C65-6247-BC6F-B4350314B5D1}">
      <dsp:nvSpPr>
        <dsp:cNvPr id="0" name=""/>
        <dsp:cNvSpPr/>
      </dsp:nvSpPr>
      <dsp:spPr>
        <a:xfrm>
          <a:off x="8558985" y="14762750"/>
          <a:ext cx="10542983" cy="632579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86690" tIns="186690" rIns="186690" bIns="186690" numCol="1" spcCol="1270" anchor="t" anchorCtr="0">
          <a:noAutofit/>
        </a:bodyPr>
        <a:lstStyle/>
        <a:p>
          <a:pPr marL="0" lvl="0" indent="0" algn="l" defTabSz="2178050">
            <a:lnSpc>
              <a:spcPct val="90000"/>
            </a:lnSpc>
            <a:spcBef>
              <a:spcPct val="0"/>
            </a:spcBef>
            <a:spcAft>
              <a:spcPct val="35000"/>
            </a:spcAft>
            <a:buNone/>
          </a:pPr>
          <a:r>
            <a:rPr lang="en-US" sz="4900" b="1" kern="1200"/>
            <a:t>Perceptions of mental health care </a:t>
          </a:r>
          <a:endParaRPr lang="en-US" sz="4900" kern="1200"/>
        </a:p>
        <a:p>
          <a:pPr marL="285750" lvl="1" indent="-285750" algn="l" defTabSz="1689100">
            <a:lnSpc>
              <a:spcPct val="90000"/>
            </a:lnSpc>
            <a:spcBef>
              <a:spcPct val="0"/>
            </a:spcBef>
            <a:spcAft>
              <a:spcPct val="15000"/>
            </a:spcAft>
            <a:buChar char="•"/>
          </a:pPr>
          <a:r>
            <a:rPr lang="en-US" sz="3800" b="1" kern="1200"/>
            <a:t>Medication: </a:t>
          </a:r>
          <a:r>
            <a:rPr lang="en-US" sz="3800" kern="1200"/>
            <a:t>How helpful on average do you think medication is, when provided competently, for people your age who are clinically depressed?</a:t>
          </a:r>
        </a:p>
        <a:p>
          <a:pPr marL="285750" lvl="1" indent="-285750" algn="l" defTabSz="1689100">
            <a:lnSpc>
              <a:spcPct val="90000"/>
            </a:lnSpc>
            <a:spcBef>
              <a:spcPct val="0"/>
            </a:spcBef>
            <a:spcAft>
              <a:spcPct val="15000"/>
            </a:spcAft>
            <a:buChar char="•"/>
          </a:pPr>
          <a:r>
            <a:rPr lang="en-US" sz="3800" b="1" kern="1200"/>
            <a:t>Therapy:</a:t>
          </a:r>
          <a:r>
            <a:rPr lang="en-US" sz="3800" kern="1200"/>
            <a:t> How helpful on average do you think therapy or counseling is, when provided competently, for people your age who are clinically depressed? (very helpful, helpful, somewhat helpful, not helpful)</a:t>
          </a:r>
        </a:p>
      </dsp:txBody>
      <dsp:txXfrm>
        <a:off x="8558985" y="14762750"/>
        <a:ext cx="10542983" cy="6325790"/>
      </dsp:txXfrm>
    </dsp:sp>
    <dsp:sp modelId="{78703C1A-8A22-5343-ADC7-07389295DD97}">
      <dsp:nvSpPr>
        <dsp:cNvPr id="0" name=""/>
        <dsp:cNvSpPr/>
      </dsp:nvSpPr>
      <dsp:spPr>
        <a:xfrm>
          <a:off x="20156267" y="14762750"/>
          <a:ext cx="10542983" cy="632579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en-US" sz="4900" b="1" kern="1200"/>
            <a:t>Control variables: </a:t>
          </a:r>
          <a:r>
            <a:rPr lang="en-US" sz="4900" kern="1200"/>
            <a:t>sex at birth, health insurance status, past financial situation (stressful or not stressful), current financial situation (stressful or not stressful) </a:t>
          </a:r>
        </a:p>
      </dsp:txBody>
      <dsp:txXfrm>
        <a:off x="20156267" y="14762750"/>
        <a:ext cx="10542983" cy="632579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162898-2B8F-3C45-9E34-8749D2E71530}" type="datetimeFigureOut">
              <a:rPr lang="en-US" smtClean="0"/>
              <a:t>4/19/2021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27630B-406B-6E4E-B8F3-1085323A57FA}" type="slidenum">
              <a:rPr lang="en-US" smtClean="0"/>
              <a:t>‹#›</a:t>
            </a:fld>
            <a:endParaRPr lang="en-US"/>
          </a:p>
        </p:txBody>
      </p:sp>
    </p:spTree>
    <p:extLst>
      <p:ext uri="{BB962C8B-B14F-4D97-AF65-F5344CB8AC3E}">
        <p14:creationId xmlns:p14="http://schemas.microsoft.com/office/powerpoint/2010/main" val="2757276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27630B-406B-6E4E-B8F3-1085323A57FA}" type="slidenum">
              <a:rPr lang="en-US" smtClean="0"/>
              <a:t>8</a:t>
            </a:fld>
            <a:endParaRPr lang="en-US"/>
          </a:p>
        </p:txBody>
      </p:sp>
    </p:spTree>
    <p:extLst>
      <p:ext uri="{BB962C8B-B14F-4D97-AF65-F5344CB8AC3E}">
        <p14:creationId xmlns:p14="http://schemas.microsoft.com/office/powerpoint/2010/main" val="2600318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14A862-0F6C-444A-B337-EFCD877289A7}"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9BD98-D86F-4A82-8CBA-A48892604CE3}" type="slidenum">
              <a:rPr lang="en-US" smtClean="0"/>
              <a:t>‹#›</a:t>
            </a:fld>
            <a:endParaRPr lang="en-US"/>
          </a:p>
        </p:txBody>
      </p:sp>
    </p:spTree>
    <p:extLst>
      <p:ext uri="{BB962C8B-B14F-4D97-AF65-F5344CB8AC3E}">
        <p14:creationId xmlns:p14="http://schemas.microsoft.com/office/powerpoint/2010/main" val="984178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14A862-0F6C-444A-B337-EFCD877289A7}"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9BD98-D86F-4A82-8CBA-A48892604CE3}" type="slidenum">
              <a:rPr lang="en-US" smtClean="0"/>
              <a:t>‹#›</a:t>
            </a:fld>
            <a:endParaRPr lang="en-US"/>
          </a:p>
        </p:txBody>
      </p:sp>
    </p:spTree>
    <p:extLst>
      <p:ext uri="{BB962C8B-B14F-4D97-AF65-F5344CB8AC3E}">
        <p14:creationId xmlns:p14="http://schemas.microsoft.com/office/powerpoint/2010/main" val="2201855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14A862-0F6C-444A-B337-EFCD877289A7}"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9BD98-D86F-4A82-8CBA-A48892604CE3}" type="slidenum">
              <a:rPr lang="en-US" smtClean="0"/>
              <a:t>‹#›</a:t>
            </a:fld>
            <a:endParaRPr lang="en-US"/>
          </a:p>
        </p:txBody>
      </p:sp>
    </p:spTree>
    <p:extLst>
      <p:ext uri="{BB962C8B-B14F-4D97-AF65-F5344CB8AC3E}">
        <p14:creationId xmlns:p14="http://schemas.microsoft.com/office/powerpoint/2010/main" val="1793308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14A862-0F6C-444A-B337-EFCD877289A7}"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9BD98-D86F-4A82-8CBA-A48892604CE3}" type="slidenum">
              <a:rPr lang="en-US" smtClean="0"/>
              <a:t>‹#›</a:t>
            </a:fld>
            <a:endParaRPr lang="en-US"/>
          </a:p>
        </p:txBody>
      </p:sp>
    </p:spTree>
    <p:extLst>
      <p:ext uri="{BB962C8B-B14F-4D97-AF65-F5344CB8AC3E}">
        <p14:creationId xmlns:p14="http://schemas.microsoft.com/office/powerpoint/2010/main" val="2385684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14A862-0F6C-444A-B337-EFCD877289A7}"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9BD98-D86F-4A82-8CBA-A48892604CE3}" type="slidenum">
              <a:rPr lang="en-US" smtClean="0"/>
              <a:t>‹#›</a:t>
            </a:fld>
            <a:endParaRPr lang="en-US"/>
          </a:p>
        </p:txBody>
      </p:sp>
    </p:spTree>
    <p:extLst>
      <p:ext uri="{BB962C8B-B14F-4D97-AF65-F5344CB8AC3E}">
        <p14:creationId xmlns:p14="http://schemas.microsoft.com/office/powerpoint/2010/main" val="3254157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14A862-0F6C-444A-B337-EFCD877289A7}" type="datetimeFigureOut">
              <a:rPr lang="en-US" smtClean="0"/>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9BD98-D86F-4A82-8CBA-A48892604CE3}" type="slidenum">
              <a:rPr lang="en-US" smtClean="0"/>
              <a:t>‹#›</a:t>
            </a:fld>
            <a:endParaRPr lang="en-US"/>
          </a:p>
        </p:txBody>
      </p:sp>
    </p:spTree>
    <p:extLst>
      <p:ext uri="{BB962C8B-B14F-4D97-AF65-F5344CB8AC3E}">
        <p14:creationId xmlns:p14="http://schemas.microsoft.com/office/powerpoint/2010/main" val="2834198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14A862-0F6C-444A-B337-EFCD877289A7}" type="datetimeFigureOut">
              <a:rPr lang="en-US" smtClean="0"/>
              <a:t>4/19/2021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19BD98-D86F-4A82-8CBA-A48892604CE3}" type="slidenum">
              <a:rPr lang="en-US" smtClean="0"/>
              <a:t>‹#›</a:t>
            </a:fld>
            <a:endParaRPr lang="en-US"/>
          </a:p>
        </p:txBody>
      </p:sp>
    </p:spTree>
    <p:extLst>
      <p:ext uri="{BB962C8B-B14F-4D97-AF65-F5344CB8AC3E}">
        <p14:creationId xmlns:p14="http://schemas.microsoft.com/office/powerpoint/2010/main" val="4246024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14A862-0F6C-444A-B337-EFCD877289A7}" type="datetimeFigureOut">
              <a:rPr lang="en-US" smtClean="0"/>
              <a:t>4/19/2021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19BD98-D86F-4A82-8CBA-A48892604CE3}" type="slidenum">
              <a:rPr lang="en-US" smtClean="0"/>
              <a:t>‹#›</a:t>
            </a:fld>
            <a:endParaRPr lang="en-US"/>
          </a:p>
        </p:txBody>
      </p:sp>
    </p:spTree>
    <p:extLst>
      <p:ext uri="{BB962C8B-B14F-4D97-AF65-F5344CB8AC3E}">
        <p14:creationId xmlns:p14="http://schemas.microsoft.com/office/powerpoint/2010/main" val="3395088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14A862-0F6C-444A-B337-EFCD877289A7}" type="datetimeFigureOut">
              <a:rPr lang="en-US" smtClean="0"/>
              <a:t>4/19/2021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19BD98-D86F-4A82-8CBA-A48892604CE3}" type="slidenum">
              <a:rPr lang="en-US" smtClean="0"/>
              <a:t>‹#›</a:t>
            </a:fld>
            <a:endParaRPr lang="en-US"/>
          </a:p>
        </p:txBody>
      </p:sp>
    </p:spTree>
    <p:extLst>
      <p:ext uri="{BB962C8B-B14F-4D97-AF65-F5344CB8AC3E}">
        <p14:creationId xmlns:p14="http://schemas.microsoft.com/office/powerpoint/2010/main" val="2873198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8614A862-0F6C-444A-B337-EFCD877289A7}" type="datetimeFigureOut">
              <a:rPr lang="en-US" smtClean="0"/>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9BD98-D86F-4A82-8CBA-A48892604CE3}" type="slidenum">
              <a:rPr lang="en-US" smtClean="0"/>
              <a:t>‹#›</a:t>
            </a:fld>
            <a:endParaRPr lang="en-US"/>
          </a:p>
        </p:txBody>
      </p:sp>
    </p:spTree>
    <p:extLst>
      <p:ext uri="{BB962C8B-B14F-4D97-AF65-F5344CB8AC3E}">
        <p14:creationId xmlns:p14="http://schemas.microsoft.com/office/powerpoint/2010/main" val="492317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8614A862-0F6C-444A-B337-EFCD877289A7}" type="datetimeFigureOut">
              <a:rPr lang="en-US" smtClean="0"/>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9BD98-D86F-4A82-8CBA-A48892604CE3}" type="slidenum">
              <a:rPr lang="en-US" smtClean="0"/>
              <a:t>‹#›</a:t>
            </a:fld>
            <a:endParaRPr lang="en-US"/>
          </a:p>
        </p:txBody>
      </p:sp>
    </p:spTree>
    <p:extLst>
      <p:ext uri="{BB962C8B-B14F-4D97-AF65-F5344CB8AC3E}">
        <p14:creationId xmlns:p14="http://schemas.microsoft.com/office/powerpoint/2010/main" val="134479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8614A862-0F6C-444A-B337-EFCD877289A7}" type="datetimeFigureOut">
              <a:rPr lang="en-US" smtClean="0"/>
              <a:t>4/19/2021</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4A19BD98-D86F-4A82-8CBA-A48892604CE3}" type="slidenum">
              <a:rPr lang="en-US" smtClean="0"/>
              <a:t>‹#›</a:t>
            </a:fld>
            <a:endParaRPr lang="en-US"/>
          </a:p>
        </p:txBody>
      </p:sp>
    </p:spTree>
    <p:extLst>
      <p:ext uri="{BB962C8B-B14F-4D97-AF65-F5344CB8AC3E}">
        <p14:creationId xmlns:p14="http://schemas.microsoft.com/office/powerpoint/2010/main" val="40232757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png"/><Relationship Id="rId7" Type="http://schemas.openxmlformats.org/officeDocument/2006/relationships/diagramColors" Target="../diagrams/colors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8" name="Rectangle 107">
            <a:extLst>
              <a:ext uri="{FF2B5EF4-FFF2-40B4-BE49-F238E27FC236}">
                <a16:creationId xmlns:a16="http://schemas.microsoft.com/office/drawing/2014/main" id="{8B3A2D1A-45FC-4F95-B150-1C13EF2F6D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891200" cy="329184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F3768FD5-DD7A-43C7-8DEA-1F5DB3CB5B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891196" cy="32918395"/>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A15C29-7E5E-7546-B0E7-AF57BA3911C0}"/>
              </a:ext>
            </a:extLst>
          </p:cNvPr>
          <p:cNvSpPr>
            <a:spLocks noGrp="1"/>
          </p:cNvSpPr>
          <p:nvPr>
            <p:ph type="title"/>
          </p:nvPr>
        </p:nvSpPr>
        <p:spPr>
          <a:xfrm>
            <a:off x="3516285" y="17779080"/>
            <a:ext cx="15616289" cy="11513822"/>
          </a:xfrm>
        </p:spPr>
        <p:txBody>
          <a:bodyPr vert="horz" lIns="91440" tIns="45720" rIns="91440" bIns="45720" rtlCol="0" anchor="ctr">
            <a:normAutofit/>
          </a:bodyPr>
          <a:lstStyle/>
          <a:p>
            <a:pPr algn="ctr" defTabSz="914400"/>
            <a:r>
              <a:rPr lang="en-US" sz="9200" b="1">
                <a:effectLst>
                  <a:outerShdw blurRad="50800" dist="50800" dir="5400000" algn="ctr" rotWithShape="0">
                    <a:srgbClr val="000000">
                      <a:alpha val="0"/>
                    </a:srgbClr>
                  </a:outerShdw>
                </a:effectLst>
              </a:rPr>
              <a:t>How do beliefs about mental health care differ for Sub-Saharan African College Students in the US according to whether they are an undergraduate or graduate student? </a:t>
            </a:r>
            <a:br>
              <a:rPr lang="en-US" sz="9200" b="1">
                <a:effectLst>
                  <a:outerShdw blurRad="50800" dist="50800" dir="5400000" algn="ctr" rotWithShape="0">
                    <a:srgbClr val="000000">
                      <a:alpha val="0"/>
                    </a:srgbClr>
                  </a:outerShdw>
                </a:effectLst>
              </a:rPr>
            </a:br>
            <a:endParaRPr lang="en-US" sz="9200" b="1"/>
          </a:p>
        </p:txBody>
      </p:sp>
      <p:pic>
        <p:nvPicPr>
          <p:cNvPr id="5" name="Picture 4">
            <a:extLst>
              <a:ext uri="{FF2B5EF4-FFF2-40B4-BE49-F238E27FC236}">
                <a16:creationId xmlns:a16="http://schemas.microsoft.com/office/drawing/2014/main" id="{9953A40B-6538-7748-9C62-9434046D5D05}"/>
              </a:ext>
            </a:extLst>
          </p:cNvPr>
          <p:cNvPicPr>
            <a:picLocks noChangeAspect="1"/>
          </p:cNvPicPr>
          <p:nvPr/>
        </p:nvPicPr>
        <p:blipFill rotWithShape="1">
          <a:blip r:embed="rId2"/>
          <a:srcRect t="7895" b="30784"/>
          <a:stretch/>
        </p:blipFill>
        <p:spPr>
          <a:xfrm>
            <a:off x="7" y="10"/>
            <a:ext cx="43891196" cy="15139305"/>
          </a:xfrm>
          <a:custGeom>
            <a:avLst/>
            <a:gdLst/>
            <a:ahLst/>
            <a:cxnLst/>
            <a:rect l="l" t="t" r="r" b="b"/>
            <a:pathLst>
              <a:path w="12191999" h="3428999">
                <a:moveTo>
                  <a:pt x="0" y="0"/>
                </a:moveTo>
                <a:lnTo>
                  <a:pt x="12191999" y="0"/>
                </a:lnTo>
                <a:lnTo>
                  <a:pt x="12191999" y="920893"/>
                </a:lnTo>
                <a:lnTo>
                  <a:pt x="12191999" y="1514929"/>
                </a:lnTo>
                <a:lnTo>
                  <a:pt x="12191999" y="3130902"/>
                </a:lnTo>
                <a:lnTo>
                  <a:pt x="12188051" y="3131476"/>
                </a:lnTo>
                <a:cubicBezTo>
                  <a:pt x="12153000" y="3135813"/>
                  <a:pt x="12133655" y="3136025"/>
                  <a:pt x="12112012" y="3138906"/>
                </a:cubicBezTo>
                <a:cubicBezTo>
                  <a:pt x="12076970" y="3145595"/>
                  <a:pt x="12039899" y="3160769"/>
                  <a:pt x="12018752" y="3165642"/>
                </a:cubicBezTo>
                <a:lnTo>
                  <a:pt x="11985122" y="3168147"/>
                </a:lnTo>
                <a:lnTo>
                  <a:pt x="11986344" y="3172878"/>
                </a:lnTo>
                <a:lnTo>
                  <a:pt x="11973852" y="3173226"/>
                </a:lnTo>
                <a:lnTo>
                  <a:pt x="11945968" y="3173341"/>
                </a:lnTo>
                <a:cubicBezTo>
                  <a:pt x="11928568" y="3174057"/>
                  <a:pt x="11880184" y="3172923"/>
                  <a:pt x="11862470" y="3174654"/>
                </a:cubicBezTo>
                <a:cubicBezTo>
                  <a:pt x="11857360" y="3179700"/>
                  <a:pt x="11849473" y="3182451"/>
                  <a:pt x="11839688" y="3183726"/>
                </a:cubicBezTo>
                <a:lnTo>
                  <a:pt x="11818138" y="3183868"/>
                </a:lnTo>
                <a:lnTo>
                  <a:pt x="11693161" y="3196027"/>
                </a:lnTo>
                <a:lnTo>
                  <a:pt x="11675978" y="3196936"/>
                </a:lnTo>
                <a:lnTo>
                  <a:pt x="11666672" y="3201013"/>
                </a:lnTo>
                <a:cubicBezTo>
                  <a:pt x="11659568" y="3201827"/>
                  <a:pt x="11639160" y="3201301"/>
                  <a:pt x="11633348" y="3201823"/>
                </a:cubicBezTo>
                <a:lnTo>
                  <a:pt x="11631806" y="3204144"/>
                </a:lnTo>
                <a:cubicBezTo>
                  <a:pt x="11613292" y="3207852"/>
                  <a:pt x="11543654" y="3220200"/>
                  <a:pt x="11522270" y="3224070"/>
                </a:cubicBezTo>
                <a:cubicBezTo>
                  <a:pt x="11517998" y="3220503"/>
                  <a:pt x="11508432" y="3226137"/>
                  <a:pt x="11503503" y="3227361"/>
                </a:cubicBezTo>
                <a:cubicBezTo>
                  <a:pt x="11502740" y="3224959"/>
                  <a:pt x="11490808" y="3224226"/>
                  <a:pt x="11487288" y="3226364"/>
                </a:cubicBezTo>
                <a:cubicBezTo>
                  <a:pt x="11403406" y="3238085"/>
                  <a:pt x="11445394" y="3213864"/>
                  <a:pt x="11397514" y="3229209"/>
                </a:cubicBezTo>
                <a:cubicBezTo>
                  <a:pt x="11389044" y="3230225"/>
                  <a:pt x="11382180" y="3229256"/>
                  <a:pt x="11376160" y="3227461"/>
                </a:cubicBezTo>
                <a:lnTo>
                  <a:pt x="11367180" y="3223774"/>
                </a:lnTo>
                <a:lnTo>
                  <a:pt x="11332420" y="3230742"/>
                </a:lnTo>
                <a:cubicBezTo>
                  <a:pt x="11315298" y="3233171"/>
                  <a:pt x="11297277" y="3234781"/>
                  <a:pt x="11278786" y="3235517"/>
                </a:cubicBezTo>
                <a:cubicBezTo>
                  <a:pt x="11274637" y="3230607"/>
                  <a:pt x="11260123" y="3237582"/>
                  <a:pt x="11253295" y="3238964"/>
                </a:cubicBezTo>
                <a:cubicBezTo>
                  <a:pt x="11253224" y="3235757"/>
                  <a:pt x="11238096" y="3234220"/>
                  <a:pt x="11232727" y="3236871"/>
                </a:cubicBezTo>
                <a:cubicBezTo>
                  <a:pt x="11119903" y="3248332"/>
                  <a:pt x="11183388" y="3218382"/>
                  <a:pt x="11115682" y="3236341"/>
                </a:cubicBezTo>
                <a:cubicBezTo>
                  <a:pt x="11104356" y="3237278"/>
                  <a:pt x="11095858" y="3235671"/>
                  <a:pt x="11088768" y="3233017"/>
                </a:cubicBezTo>
                <a:lnTo>
                  <a:pt x="11076012" y="3226390"/>
                </a:lnTo>
                <a:lnTo>
                  <a:pt x="11066016" y="3228753"/>
                </a:lnTo>
                <a:cubicBezTo>
                  <a:pt x="11028292" y="3228939"/>
                  <a:pt x="11017169" y="3222147"/>
                  <a:pt x="10995221" y="3228989"/>
                </a:cubicBezTo>
                <a:cubicBezTo>
                  <a:pt x="10962786" y="3214768"/>
                  <a:pt x="10973708" y="3227571"/>
                  <a:pt x="10949038" y="3229747"/>
                </a:cubicBezTo>
                <a:cubicBezTo>
                  <a:pt x="10929576" y="3232582"/>
                  <a:pt x="10965306" y="3238039"/>
                  <a:pt x="10946231" y="3238844"/>
                </a:cubicBezTo>
                <a:cubicBezTo>
                  <a:pt x="10925596" y="3235173"/>
                  <a:pt x="10926566" y="3246575"/>
                  <a:pt x="10905107" y="3242085"/>
                </a:cubicBezTo>
                <a:cubicBezTo>
                  <a:pt x="10910320" y="3233495"/>
                  <a:pt x="10862761" y="3243750"/>
                  <a:pt x="10861282" y="3236246"/>
                </a:cubicBezTo>
                <a:cubicBezTo>
                  <a:pt x="10843055" y="3246977"/>
                  <a:pt x="10833897" y="3233757"/>
                  <a:pt x="10809627" y="3237064"/>
                </a:cubicBezTo>
                <a:cubicBezTo>
                  <a:pt x="10798198" y="3241124"/>
                  <a:pt x="10789952" y="3241821"/>
                  <a:pt x="10778718" y="3237455"/>
                </a:cubicBezTo>
                <a:cubicBezTo>
                  <a:pt x="10726069" y="3257219"/>
                  <a:pt x="10746866" y="3238339"/>
                  <a:pt x="10697595" y="3245939"/>
                </a:cubicBezTo>
                <a:cubicBezTo>
                  <a:pt x="10655146" y="3253933"/>
                  <a:pt x="10607026" y="3259119"/>
                  <a:pt x="10565970" y="3278201"/>
                </a:cubicBezTo>
                <a:cubicBezTo>
                  <a:pt x="10558434" y="3283608"/>
                  <a:pt x="10539930" y="3285654"/>
                  <a:pt x="10524645" y="3282773"/>
                </a:cubicBezTo>
                <a:cubicBezTo>
                  <a:pt x="10522018" y="3282276"/>
                  <a:pt x="10519582" y="3281649"/>
                  <a:pt x="10517421" y="3280913"/>
                </a:cubicBezTo>
                <a:cubicBezTo>
                  <a:pt x="10481928" y="3283832"/>
                  <a:pt x="10352108" y="3296870"/>
                  <a:pt x="10311683" y="3300288"/>
                </a:cubicBezTo>
                <a:cubicBezTo>
                  <a:pt x="10308410" y="3293342"/>
                  <a:pt x="10287968" y="3305875"/>
                  <a:pt x="10274873" y="3301423"/>
                </a:cubicBezTo>
                <a:cubicBezTo>
                  <a:pt x="10265494" y="3297516"/>
                  <a:pt x="10257104" y="3300407"/>
                  <a:pt x="10247307" y="3300714"/>
                </a:cubicBezTo>
                <a:cubicBezTo>
                  <a:pt x="10234401" y="3297643"/>
                  <a:pt x="10192308" y="3303190"/>
                  <a:pt x="10181334" y="3307168"/>
                </a:cubicBezTo>
                <a:cubicBezTo>
                  <a:pt x="10155109" y="3320992"/>
                  <a:pt x="10095518" y="3310726"/>
                  <a:pt x="10073729" y="3321318"/>
                </a:cubicBezTo>
                <a:cubicBezTo>
                  <a:pt x="10065823" y="3322872"/>
                  <a:pt x="10058087" y="3323501"/>
                  <a:pt x="10050495" y="3323554"/>
                </a:cubicBezTo>
                <a:lnTo>
                  <a:pt x="10029247" y="3322387"/>
                </a:lnTo>
                <a:lnTo>
                  <a:pt x="10023206" y="3319426"/>
                </a:lnTo>
                <a:lnTo>
                  <a:pt x="10010221" y="3320159"/>
                </a:lnTo>
                <a:lnTo>
                  <a:pt x="10006500" y="3319709"/>
                </a:lnTo>
                <a:cubicBezTo>
                  <a:pt x="9999392" y="3318836"/>
                  <a:pt x="9992376" y="3318075"/>
                  <a:pt x="9985433" y="3317775"/>
                </a:cubicBezTo>
                <a:cubicBezTo>
                  <a:pt x="9994564" y="3332623"/>
                  <a:pt x="9927872" y="3317665"/>
                  <a:pt x="9947096" y="3329673"/>
                </a:cubicBezTo>
                <a:cubicBezTo>
                  <a:pt x="9910530" y="3330603"/>
                  <a:pt x="9938422" y="3341787"/>
                  <a:pt x="9894468" y="3331125"/>
                </a:cubicBezTo>
                <a:cubicBezTo>
                  <a:pt x="9837697" y="3343266"/>
                  <a:pt x="9748207" y="3338748"/>
                  <a:pt x="9703741" y="3357170"/>
                </a:cubicBezTo>
                <a:cubicBezTo>
                  <a:pt x="9709264" y="3350136"/>
                  <a:pt x="9685337" y="3344679"/>
                  <a:pt x="9668763" y="3348169"/>
                </a:cubicBezTo>
                <a:cubicBezTo>
                  <a:pt x="9688139" y="3320571"/>
                  <a:pt x="9603232" y="3373038"/>
                  <a:pt x="9588644" y="3354205"/>
                </a:cubicBezTo>
                <a:cubicBezTo>
                  <a:pt x="9587925" y="3371689"/>
                  <a:pt x="9513642" y="3401336"/>
                  <a:pt x="9478680" y="3386990"/>
                </a:cubicBezTo>
                <a:cubicBezTo>
                  <a:pt x="9425416" y="3390492"/>
                  <a:pt x="9387699" y="3404944"/>
                  <a:pt x="9331856" y="3399166"/>
                </a:cubicBezTo>
                <a:cubicBezTo>
                  <a:pt x="9330123" y="3401505"/>
                  <a:pt x="9327283" y="3403463"/>
                  <a:pt x="9323679" y="3405145"/>
                </a:cubicBezTo>
                <a:lnTo>
                  <a:pt x="9311620" y="3409223"/>
                </a:lnTo>
                <a:lnTo>
                  <a:pt x="9309289" y="3408926"/>
                </a:lnTo>
                <a:cubicBezTo>
                  <a:pt x="9300131" y="3408873"/>
                  <a:pt x="9295442" y="3409859"/>
                  <a:pt x="9292731" y="3411301"/>
                </a:cubicBezTo>
                <a:lnTo>
                  <a:pt x="9290814" y="3413412"/>
                </a:lnTo>
                <a:lnTo>
                  <a:pt x="9279990" y="3415541"/>
                </a:lnTo>
                <a:lnTo>
                  <a:pt x="9260104" y="3421077"/>
                </a:lnTo>
                <a:lnTo>
                  <a:pt x="9255034" y="3420853"/>
                </a:lnTo>
                <a:lnTo>
                  <a:pt x="9222941" y="3427242"/>
                </a:lnTo>
                <a:lnTo>
                  <a:pt x="9221858" y="3426731"/>
                </a:lnTo>
                <a:cubicBezTo>
                  <a:pt x="9218700" y="3425733"/>
                  <a:pt x="9214983" y="3425271"/>
                  <a:pt x="9210014" y="3425917"/>
                </a:cubicBezTo>
                <a:cubicBezTo>
                  <a:pt x="9208256" y="3416158"/>
                  <a:pt x="9203342" y="3422957"/>
                  <a:pt x="9188839" y="3425728"/>
                </a:cubicBezTo>
                <a:cubicBezTo>
                  <a:pt x="9182870" y="3411188"/>
                  <a:pt x="9147335" y="3424352"/>
                  <a:pt x="9132080" y="3417886"/>
                </a:cubicBezTo>
                <a:cubicBezTo>
                  <a:pt x="9121557" y="3420249"/>
                  <a:pt x="9110321" y="3422482"/>
                  <a:pt x="9098549" y="3424480"/>
                </a:cubicBezTo>
                <a:lnTo>
                  <a:pt x="9003970" y="3425484"/>
                </a:lnTo>
                <a:lnTo>
                  <a:pt x="8904921" y="3413774"/>
                </a:lnTo>
                <a:cubicBezTo>
                  <a:pt x="8868284" y="3413519"/>
                  <a:pt x="8836559" y="3409171"/>
                  <a:pt x="8805551" y="3412237"/>
                </a:cubicBezTo>
                <a:cubicBezTo>
                  <a:pt x="8792955" y="3408854"/>
                  <a:pt x="8781083" y="3407488"/>
                  <a:pt x="8769572" y="3412551"/>
                </a:cubicBezTo>
                <a:cubicBezTo>
                  <a:pt x="8735382" y="3410862"/>
                  <a:pt x="8727105" y="3403632"/>
                  <a:pt x="8705440" y="3409271"/>
                </a:cubicBezTo>
                <a:cubicBezTo>
                  <a:pt x="8686231" y="3397576"/>
                  <a:pt x="8685094" y="3402040"/>
                  <a:pt x="8676067" y="3405389"/>
                </a:cubicBezTo>
                <a:lnTo>
                  <a:pt x="8674779" y="3405628"/>
                </a:lnTo>
                <a:lnTo>
                  <a:pt x="8672154" y="3403956"/>
                </a:lnTo>
                <a:lnTo>
                  <a:pt x="8666720" y="3403182"/>
                </a:lnTo>
                <a:lnTo>
                  <a:pt x="8651886" y="3403680"/>
                </a:lnTo>
                <a:lnTo>
                  <a:pt x="8646307" y="3404298"/>
                </a:lnTo>
                <a:cubicBezTo>
                  <a:pt x="8642465" y="3404565"/>
                  <a:pt x="8639912" y="3404534"/>
                  <a:pt x="8638145" y="3404287"/>
                </a:cubicBezTo>
                <a:lnTo>
                  <a:pt x="8637941" y="3404149"/>
                </a:lnTo>
                <a:lnTo>
                  <a:pt x="8630296" y="3404406"/>
                </a:lnTo>
                <a:cubicBezTo>
                  <a:pt x="8617394" y="3405155"/>
                  <a:pt x="8604838" y="3406180"/>
                  <a:pt x="8592887" y="3407398"/>
                </a:cubicBezTo>
                <a:cubicBezTo>
                  <a:pt x="8582781" y="3399722"/>
                  <a:pt x="8538622" y="3408789"/>
                  <a:pt x="8543455" y="3394319"/>
                </a:cubicBezTo>
                <a:cubicBezTo>
                  <a:pt x="8527334" y="3395534"/>
                  <a:pt x="8517583" y="3401542"/>
                  <a:pt x="8523012" y="3392051"/>
                </a:cubicBezTo>
                <a:cubicBezTo>
                  <a:pt x="8517705" y="3392178"/>
                  <a:pt x="8514435" y="3391372"/>
                  <a:pt x="8512093" y="3390108"/>
                </a:cubicBezTo>
                <a:lnTo>
                  <a:pt x="8511416" y="3389513"/>
                </a:lnTo>
                <a:lnTo>
                  <a:pt x="8475551" y="3392450"/>
                </a:lnTo>
                <a:lnTo>
                  <a:pt x="8470789" y="3391736"/>
                </a:lnTo>
                <a:lnTo>
                  <a:pt x="8447414" y="3395064"/>
                </a:lnTo>
                <a:lnTo>
                  <a:pt x="8435335" y="3396028"/>
                </a:lnTo>
                <a:lnTo>
                  <a:pt x="8431923" y="3397855"/>
                </a:lnTo>
                <a:cubicBezTo>
                  <a:pt x="8428239" y="3398965"/>
                  <a:pt x="8422959" y="3399444"/>
                  <a:pt x="8414099" y="3398491"/>
                </a:cubicBezTo>
                <a:lnTo>
                  <a:pt x="8412049" y="3397978"/>
                </a:lnTo>
                <a:lnTo>
                  <a:pt x="8397349" y="3400683"/>
                </a:lnTo>
                <a:cubicBezTo>
                  <a:pt x="8392615" y="3401933"/>
                  <a:pt x="8388424" y="3403524"/>
                  <a:pt x="8385030" y="3405585"/>
                </a:cubicBezTo>
                <a:cubicBezTo>
                  <a:pt x="8334977" y="3394568"/>
                  <a:pt x="8287750" y="3404648"/>
                  <a:pt x="8233422" y="3402742"/>
                </a:cubicBezTo>
                <a:cubicBezTo>
                  <a:pt x="8209936" y="3385601"/>
                  <a:pt x="8116056" y="3406588"/>
                  <a:pt x="8102569" y="3423208"/>
                </a:cubicBezTo>
                <a:cubicBezTo>
                  <a:pt x="8102264" y="3408645"/>
                  <a:pt x="8034186" y="3428475"/>
                  <a:pt x="8016625" y="3428989"/>
                </a:cubicBezTo>
                <a:cubicBezTo>
                  <a:pt x="8010771" y="3429161"/>
                  <a:pt x="8010530" y="3427186"/>
                  <a:pt x="8020284" y="3421076"/>
                </a:cubicBezTo>
                <a:cubicBezTo>
                  <a:pt x="8001623" y="3422777"/>
                  <a:pt x="7982361" y="3415208"/>
                  <a:pt x="7992871" y="3409037"/>
                </a:cubicBezTo>
                <a:cubicBezTo>
                  <a:pt x="7936181" y="3422244"/>
                  <a:pt x="7852511" y="3409112"/>
                  <a:pt x="7788452" y="3415110"/>
                </a:cubicBezTo>
                <a:cubicBezTo>
                  <a:pt x="7753529" y="3400598"/>
                  <a:pt x="7772461" y="3414025"/>
                  <a:pt x="7736237" y="3411311"/>
                </a:cubicBezTo>
                <a:cubicBezTo>
                  <a:pt x="7746145" y="3424670"/>
                  <a:pt x="7692261" y="3403816"/>
                  <a:pt x="7690279" y="3418893"/>
                </a:cubicBezTo>
                <a:cubicBezTo>
                  <a:pt x="7683750" y="3417921"/>
                  <a:pt x="7677487" y="3416505"/>
                  <a:pt x="7671219" y="3414970"/>
                </a:cubicBezTo>
                <a:lnTo>
                  <a:pt x="7667928" y="3414173"/>
                </a:lnTo>
                <a:lnTo>
                  <a:pt x="7654774" y="3413595"/>
                </a:lnTo>
                <a:lnTo>
                  <a:pt x="7651067" y="3410171"/>
                </a:lnTo>
                <a:lnTo>
                  <a:pt x="7631267" y="3406963"/>
                </a:lnTo>
                <a:cubicBezTo>
                  <a:pt x="7623851" y="3406267"/>
                  <a:pt x="7615871" y="3406106"/>
                  <a:pt x="7607053" y="3406809"/>
                </a:cubicBezTo>
                <a:cubicBezTo>
                  <a:pt x="7585359" y="3412784"/>
                  <a:pt x="7551579" y="3405461"/>
                  <a:pt x="7521027" y="3405904"/>
                </a:cubicBezTo>
                <a:lnTo>
                  <a:pt x="7506997" y="3407754"/>
                </a:lnTo>
                <a:lnTo>
                  <a:pt x="7461204" y="3404669"/>
                </a:lnTo>
                <a:cubicBezTo>
                  <a:pt x="7448169" y="3404071"/>
                  <a:pt x="7434640" y="3403756"/>
                  <a:pt x="7420396" y="3403975"/>
                </a:cubicBezTo>
                <a:lnTo>
                  <a:pt x="7393955" y="3405447"/>
                </a:lnTo>
                <a:lnTo>
                  <a:pt x="7387024" y="3404227"/>
                </a:lnTo>
                <a:cubicBezTo>
                  <a:pt x="7374952" y="3404363"/>
                  <a:pt x="7358975" y="3408656"/>
                  <a:pt x="7360398" y="3403441"/>
                </a:cubicBezTo>
                <a:lnTo>
                  <a:pt x="7346837" y="3405249"/>
                </a:lnTo>
                <a:lnTo>
                  <a:pt x="7333451" y="3401087"/>
                </a:lnTo>
                <a:cubicBezTo>
                  <a:pt x="7331985" y="3400120"/>
                  <a:pt x="7330882" y="3399091"/>
                  <a:pt x="7330179" y="3398037"/>
                </a:cubicBezTo>
                <a:lnTo>
                  <a:pt x="7311232" y="3399406"/>
                </a:lnTo>
                <a:lnTo>
                  <a:pt x="7295699" y="3396426"/>
                </a:lnTo>
                <a:lnTo>
                  <a:pt x="7282158" y="3398374"/>
                </a:lnTo>
                <a:lnTo>
                  <a:pt x="7276538" y="3397935"/>
                </a:lnTo>
                <a:lnTo>
                  <a:pt x="7262569" y="3396460"/>
                </a:lnTo>
                <a:cubicBezTo>
                  <a:pt x="7255407" y="3395426"/>
                  <a:pt x="7247392" y="3394180"/>
                  <a:pt x="7238468" y="3393183"/>
                </a:cubicBezTo>
                <a:lnTo>
                  <a:pt x="7230949" y="3392727"/>
                </a:lnTo>
                <a:lnTo>
                  <a:pt x="7214580" y="3387715"/>
                </a:lnTo>
                <a:cubicBezTo>
                  <a:pt x="7202670" y="3383926"/>
                  <a:pt x="7193296" y="3381373"/>
                  <a:pt x="7182893" y="3383429"/>
                </a:cubicBezTo>
                <a:cubicBezTo>
                  <a:pt x="7165160" y="3378534"/>
                  <a:pt x="7152772" y="3364815"/>
                  <a:pt x="7127104" y="3368475"/>
                </a:cubicBezTo>
                <a:cubicBezTo>
                  <a:pt x="7134894" y="3362260"/>
                  <a:pt x="7098599" y="3367723"/>
                  <a:pt x="7094311" y="3361339"/>
                </a:cubicBezTo>
                <a:cubicBezTo>
                  <a:pt x="7092331" y="3356198"/>
                  <a:pt x="7080860" y="3356657"/>
                  <a:pt x="7072124" y="3354762"/>
                </a:cubicBezTo>
                <a:cubicBezTo>
                  <a:pt x="7065898" y="3349511"/>
                  <a:pt x="7021942" y="3344717"/>
                  <a:pt x="7006638" y="3345473"/>
                </a:cubicBezTo>
                <a:cubicBezTo>
                  <a:pt x="6963504" y="3350697"/>
                  <a:pt x="6928807" y="3329559"/>
                  <a:pt x="6894320" y="3333192"/>
                </a:cubicBezTo>
                <a:cubicBezTo>
                  <a:pt x="6885290" y="3332697"/>
                  <a:pt x="6877803" y="3331507"/>
                  <a:pt x="6871318" y="3329892"/>
                </a:cubicBezTo>
                <a:lnTo>
                  <a:pt x="6855157" y="3324330"/>
                </a:lnTo>
                <a:cubicBezTo>
                  <a:pt x="6854956" y="3323109"/>
                  <a:pt x="6854755" y="3321887"/>
                  <a:pt x="6854555" y="3320665"/>
                </a:cubicBezTo>
                <a:lnTo>
                  <a:pt x="6842483" y="3318413"/>
                </a:lnTo>
                <a:lnTo>
                  <a:pt x="6840027" y="3317245"/>
                </a:lnTo>
                <a:cubicBezTo>
                  <a:pt x="6835354" y="3315001"/>
                  <a:pt x="6830588" y="3312868"/>
                  <a:pt x="6825185" y="3311114"/>
                </a:cubicBezTo>
                <a:cubicBezTo>
                  <a:pt x="6810331" y="3324866"/>
                  <a:pt x="6776772" y="3298463"/>
                  <a:pt x="6774755" y="3312168"/>
                </a:cubicBezTo>
                <a:cubicBezTo>
                  <a:pt x="6742477" y="3304924"/>
                  <a:pt x="6749024" y="3319870"/>
                  <a:pt x="6728129" y="3301832"/>
                </a:cubicBezTo>
                <a:cubicBezTo>
                  <a:pt x="6661764" y="3299056"/>
                  <a:pt x="6593104" y="3275946"/>
                  <a:pt x="6527587" y="3280829"/>
                </a:cubicBezTo>
                <a:cubicBezTo>
                  <a:pt x="6542935" y="3276465"/>
                  <a:pt x="6531033" y="3266920"/>
                  <a:pt x="6511742" y="3266067"/>
                </a:cubicBezTo>
                <a:cubicBezTo>
                  <a:pt x="6570025" y="3248440"/>
                  <a:pt x="6418649" y="3271458"/>
                  <a:pt x="6434953" y="3253360"/>
                </a:cubicBezTo>
                <a:cubicBezTo>
                  <a:pt x="6407781" y="3267048"/>
                  <a:pt x="6300040" y="3274313"/>
                  <a:pt x="6292331" y="3255322"/>
                </a:cubicBezTo>
                <a:cubicBezTo>
                  <a:pt x="6242057" y="3246469"/>
                  <a:pt x="6188266" y="3249680"/>
                  <a:pt x="6149913" y="3232917"/>
                </a:cubicBezTo>
                <a:cubicBezTo>
                  <a:pt x="6144898" y="3234391"/>
                  <a:pt x="6139526" y="3235322"/>
                  <a:pt x="6133930" y="3235867"/>
                </a:cubicBezTo>
                <a:lnTo>
                  <a:pt x="6117554" y="3236464"/>
                </a:lnTo>
                <a:lnTo>
                  <a:pt x="6116039" y="3235720"/>
                </a:lnTo>
                <a:cubicBezTo>
                  <a:pt x="6108393" y="3233681"/>
                  <a:pt x="6102936" y="3233437"/>
                  <a:pt x="6098459" y="3233988"/>
                </a:cubicBezTo>
                <a:lnTo>
                  <a:pt x="6093630" y="3235240"/>
                </a:lnTo>
                <a:lnTo>
                  <a:pt x="6081261" y="3234563"/>
                </a:lnTo>
                <a:lnTo>
                  <a:pt x="6056067" y="3234608"/>
                </a:lnTo>
                <a:lnTo>
                  <a:pt x="6052129" y="3233324"/>
                </a:lnTo>
                <a:lnTo>
                  <a:pt x="6015338" y="3231378"/>
                </a:lnTo>
                <a:cubicBezTo>
                  <a:pt x="6015291" y="3231165"/>
                  <a:pt x="6015245" y="3230951"/>
                  <a:pt x="6015198" y="3230737"/>
                </a:cubicBezTo>
                <a:cubicBezTo>
                  <a:pt x="6014048" y="3229257"/>
                  <a:pt x="6011617" y="3228081"/>
                  <a:pt x="6006436" y="3227508"/>
                </a:cubicBezTo>
                <a:cubicBezTo>
                  <a:pt x="6019781" y="3219395"/>
                  <a:pt x="6005305" y="3223709"/>
                  <a:pt x="5988851" y="3222735"/>
                </a:cubicBezTo>
                <a:cubicBezTo>
                  <a:pt x="6005907" y="3209918"/>
                  <a:pt x="5955918" y="3212588"/>
                  <a:pt x="5952863" y="3204137"/>
                </a:cubicBezTo>
                <a:cubicBezTo>
                  <a:pt x="5940395" y="3203711"/>
                  <a:pt x="5927517" y="3203028"/>
                  <a:pt x="5914548" y="3202041"/>
                </a:cubicBezTo>
                <a:lnTo>
                  <a:pt x="5907020" y="3201283"/>
                </a:lnTo>
                <a:cubicBezTo>
                  <a:pt x="5906995" y="3201231"/>
                  <a:pt x="5906969" y="3201180"/>
                  <a:pt x="5906944" y="3201129"/>
                </a:cubicBezTo>
                <a:cubicBezTo>
                  <a:pt x="5905471" y="3200668"/>
                  <a:pt x="5903056" y="3200308"/>
                  <a:pt x="5899155" y="3200053"/>
                </a:cubicBezTo>
                <a:lnTo>
                  <a:pt x="5893294" y="3199901"/>
                </a:lnTo>
                <a:lnTo>
                  <a:pt x="5878691" y="3198431"/>
                </a:lnTo>
                <a:lnTo>
                  <a:pt x="5874165" y="3197003"/>
                </a:lnTo>
                <a:lnTo>
                  <a:pt x="5873092" y="3195108"/>
                </a:lnTo>
                <a:lnTo>
                  <a:pt x="5871658" y="3195162"/>
                </a:lnTo>
                <a:cubicBezTo>
                  <a:pt x="5860152" y="3197097"/>
                  <a:pt x="5855231" y="3201097"/>
                  <a:pt x="5846928" y="3187725"/>
                </a:cubicBezTo>
                <a:cubicBezTo>
                  <a:pt x="5821379" y="3190142"/>
                  <a:pt x="5819686" y="3182343"/>
                  <a:pt x="5788468" y="3176316"/>
                </a:cubicBezTo>
                <a:cubicBezTo>
                  <a:pt x="5773119" y="3179521"/>
                  <a:pt x="5762947" y="3176704"/>
                  <a:pt x="5753823" y="3171919"/>
                </a:cubicBezTo>
                <a:cubicBezTo>
                  <a:pt x="5721557" y="3170726"/>
                  <a:pt x="5694983" y="3162549"/>
                  <a:pt x="5660194" y="3157536"/>
                </a:cubicBezTo>
                <a:cubicBezTo>
                  <a:pt x="5619608" y="3159495"/>
                  <a:pt x="5604384" y="3146636"/>
                  <a:pt x="5567188" y="3141325"/>
                </a:cubicBezTo>
                <a:cubicBezTo>
                  <a:pt x="5530345" y="3148235"/>
                  <a:pt x="5543868" y="3129416"/>
                  <a:pt x="5526178" y="3123274"/>
                </a:cubicBezTo>
                <a:lnTo>
                  <a:pt x="5520866" y="3122322"/>
                </a:lnTo>
                <a:lnTo>
                  <a:pt x="5506009" y="3122332"/>
                </a:lnTo>
                <a:lnTo>
                  <a:pt x="5500363" y="3122766"/>
                </a:lnTo>
                <a:cubicBezTo>
                  <a:pt x="5496497" y="3122905"/>
                  <a:pt x="5493953" y="3122792"/>
                  <a:pt x="5492228" y="3122486"/>
                </a:cubicBezTo>
                <a:lnTo>
                  <a:pt x="5492044" y="3122342"/>
                </a:lnTo>
                <a:lnTo>
                  <a:pt x="5484386" y="3122347"/>
                </a:lnTo>
                <a:cubicBezTo>
                  <a:pt x="5471420" y="3122670"/>
                  <a:pt x="5458764" y="3123280"/>
                  <a:pt x="5446679" y="3124105"/>
                </a:cubicBezTo>
                <a:cubicBezTo>
                  <a:pt x="5437659" y="3116107"/>
                  <a:pt x="5392392" y="3123709"/>
                  <a:pt x="5399188" y="3109418"/>
                </a:cubicBezTo>
                <a:cubicBezTo>
                  <a:pt x="5382948" y="3110102"/>
                  <a:pt x="5372407" y="3115781"/>
                  <a:pt x="5379117" y="3106482"/>
                </a:cubicBezTo>
                <a:cubicBezTo>
                  <a:pt x="5373809" y="3106435"/>
                  <a:pt x="5370660" y="3105521"/>
                  <a:pt x="5368499" y="3104181"/>
                </a:cubicBezTo>
                <a:lnTo>
                  <a:pt x="5367902" y="3103566"/>
                </a:lnTo>
                <a:lnTo>
                  <a:pt x="5331747" y="3105319"/>
                </a:lnTo>
                <a:lnTo>
                  <a:pt x="5327095" y="3104450"/>
                </a:lnTo>
                <a:lnTo>
                  <a:pt x="5303337" y="3107003"/>
                </a:lnTo>
                <a:lnTo>
                  <a:pt x="5291164" y="3107570"/>
                </a:lnTo>
                <a:lnTo>
                  <a:pt x="5287515" y="3109282"/>
                </a:lnTo>
                <a:cubicBezTo>
                  <a:pt x="5283689" y="3110269"/>
                  <a:pt x="5278356" y="3110573"/>
                  <a:pt x="5269654" y="3109330"/>
                </a:cubicBezTo>
                <a:lnTo>
                  <a:pt x="5267681" y="3108752"/>
                </a:lnTo>
                <a:lnTo>
                  <a:pt x="5252655" y="3110969"/>
                </a:lnTo>
                <a:cubicBezTo>
                  <a:pt x="5247766" y="3112062"/>
                  <a:pt x="5243369" y="3113511"/>
                  <a:pt x="5239703" y="3115460"/>
                </a:cubicBezTo>
                <a:cubicBezTo>
                  <a:pt x="5191311" y="3102811"/>
                  <a:pt x="5142849" y="3111324"/>
                  <a:pt x="5088947" y="3107634"/>
                </a:cubicBezTo>
                <a:cubicBezTo>
                  <a:pt x="5027989" y="3108214"/>
                  <a:pt x="4985627" y="3110432"/>
                  <a:pt x="4945514" y="3110162"/>
                </a:cubicBezTo>
                <a:cubicBezTo>
                  <a:pt x="4926678" y="3111245"/>
                  <a:pt x="4789238" y="3111826"/>
                  <a:pt x="4800559" y="3106010"/>
                </a:cubicBezTo>
                <a:cubicBezTo>
                  <a:pt x="4742239" y="3117333"/>
                  <a:pt x="4708324" y="3101468"/>
                  <a:pt x="4643642" y="3105351"/>
                </a:cubicBezTo>
                <a:cubicBezTo>
                  <a:pt x="4610808" y="3089712"/>
                  <a:pt x="4627845" y="3103743"/>
                  <a:pt x="4592107" y="3099840"/>
                </a:cubicBezTo>
                <a:cubicBezTo>
                  <a:pt x="4600157" y="3113506"/>
                  <a:pt x="4549287" y="3090911"/>
                  <a:pt x="4545249" y="3105899"/>
                </a:cubicBezTo>
                <a:cubicBezTo>
                  <a:pt x="4538872" y="3104716"/>
                  <a:pt x="4532825" y="3103094"/>
                  <a:pt x="4526782" y="3101355"/>
                </a:cubicBezTo>
                <a:lnTo>
                  <a:pt x="4523614" y="3100453"/>
                </a:lnTo>
                <a:lnTo>
                  <a:pt x="4510579" y="3099442"/>
                </a:lnTo>
                <a:lnTo>
                  <a:pt x="4507348" y="3095901"/>
                </a:lnTo>
                <a:lnTo>
                  <a:pt x="4348949" y="3090220"/>
                </a:lnTo>
                <a:cubicBezTo>
                  <a:pt x="4335046" y="3092487"/>
                  <a:pt x="4290056" y="3092155"/>
                  <a:pt x="4280362" y="3087618"/>
                </a:cubicBezTo>
                <a:cubicBezTo>
                  <a:pt x="4270739" y="3086627"/>
                  <a:pt x="4260237" y="3088220"/>
                  <a:pt x="4254634" y="3083366"/>
                </a:cubicBezTo>
                <a:cubicBezTo>
                  <a:pt x="4233731" y="3080512"/>
                  <a:pt x="4185859" y="3073948"/>
                  <a:pt x="4154942" y="3070490"/>
                </a:cubicBezTo>
                <a:cubicBezTo>
                  <a:pt x="4138280" y="3076599"/>
                  <a:pt x="4112117" y="3064194"/>
                  <a:pt x="4069131" y="3062612"/>
                </a:cubicBezTo>
                <a:cubicBezTo>
                  <a:pt x="4050897" y="3069679"/>
                  <a:pt x="4040160" y="3061449"/>
                  <a:pt x="4005249" y="3070810"/>
                </a:cubicBezTo>
                <a:cubicBezTo>
                  <a:pt x="4003818" y="3069842"/>
                  <a:pt x="4002032" y="3068943"/>
                  <a:pt x="3999945" y="3068139"/>
                </a:cubicBezTo>
                <a:cubicBezTo>
                  <a:pt x="3987818" y="3063468"/>
                  <a:pt x="3968381" y="3062958"/>
                  <a:pt x="3956529" y="3067000"/>
                </a:cubicBezTo>
                <a:cubicBezTo>
                  <a:pt x="3900898" y="3079382"/>
                  <a:pt x="3850463" y="3077929"/>
                  <a:pt x="3803031" y="3079823"/>
                </a:cubicBezTo>
                <a:cubicBezTo>
                  <a:pt x="3749421" y="3080464"/>
                  <a:pt x="3785521" y="3065630"/>
                  <a:pt x="3718229" y="3077134"/>
                </a:cubicBezTo>
                <a:cubicBezTo>
                  <a:pt x="3711244" y="3071611"/>
                  <a:pt x="3702770" y="3071184"/>
                  <a:pt x="3688357" y="3073468"/>
                </a:cubicBezTo>
                <a:cubicBezTo>
                  <a:pt x="3662326" y="3073378"/>
                  <a:pt x="3664937" y="3059899"/>
                  <a:pt x="3638298" y="3067494"/>
                </a:cubicBezTo>
                <a:cubicBezTo>
                  <a:pt x="3643333" y="3060328"/>
                  <a:pt x="3589079" y="3063658"/>
                  <a:pt x="3601443" y="3056355"/>
                </a:cubicBezTo>
                <a:cubicBezTo>
                  <a:pt x="3584797" y="3049384"/>
                  <a:pt x="3575923" y="3060108"/>
                  <a:pt x="3559361" y="3054005"/>
                </a:cubicBezTo>
                <a:cubicBezTo>
                  <a:pt x="3540444" y="3052269"/>
                  <a:pt x="3569896" y="3061996"/>
                  <a:pt x="3548859" y="3062094"/>
                </a:cubicBezTo>
                <a:cubicBezTo>
                  <a:pt x="3523419" y="3060901"/>
                  <a:pt x="3522848" y="3074222"/>
                  <a:pt x="3504082" y="3056779"/>
                </a:cubicBezTo>
                <a:lnTo>
                  <a:pt x="3436234" y="3047769"/>
                </a:lnTo>
                <a:cubicBezTo>
                  <a:pt x="3420764" y="3051629"/>
                  <a:pt x="3408644" y="3049227"/>
                  <a:pt x="3396914" y="3044803"/>
                </a:cubicBezTo>
                <a:cubicBezTo>
                  <a:pt x="3361398" y="3044955"/>
                  <a:pt x="3329425" y="3037856"/>
                  <a:pt x="3289720" y="3034278"/>
                </a:cubicBezTo>
                <a:cubicBezTo>
                  <a:pt x="3246348" y="3037943"/>
                  <a:pt x="3224942" y="3025667"/>
                  <a:pt x="3182509" y="3021890"/>
                </a:cubicBezTo>
                <a:cubicBezTo>
                  <a:pt x="3139731" y="3031583"/>
                  <a:pt x="3155749" y="3004773"/>
                  <a:pt x="3119879" y="3004134"/>
                </a:cubicBezTo>
                <a:cubicBezTo>
                  <a:pt x="3060941" y="3012153"/>
                  <a:pt x="3121880" y="2995117"/>
                  <a:pt x="3031656" y="2995077"/>
                </a:cubicBezTo>
                <a:cubicBezTo>
                  <a:pt x="3026453" y="2996603"/>
                  <a:pt x="3015685" y="2994367"/>
                  <a:pt x="3017018" y="2992034"/>
                </a:cubicBezTo>
                <a:cubicBezTo>
                  <a:pt x="2997245" y="2992118"/>
                  <a:pt x="2941342" y="2976346"/>
                  <a:pt x="2913012" y="2978042"/>
                </a:cubicBezTo>
                <a:cubicBezTo>
                  <a:pt x="2858481" y="2969139"/>
                  <a:pt x="2831094" y="2979433"/>
                  <a:pt x="2791382" y="2975899"/>
                </a:cubicBezTo>
                <a:cubicBezTo>
                  <a:pt x="2745836" y="2966063"/>
                  <a:pt x="2719288" y="2957529"/>
                  <a:pt x="2639738" y="2936567"/>
                </a:cubicBezTo>
                <a:lnTo>
                  <a:pt x="2369741" y="2876435"/>
                </a:lnTo>
                <a:cubicBezTo>
                  <a:pt x="2269614" y="2832081"/>
                  <a:pt x="2140023" y="2856176"/>
                  <a:pt x="2078755" y="2852909"/>
                </a:cubicBezTo>
                <a:cubicBezTo>
                  <a:pt x="2053362" y="2866100"/>
                  <a:pt x="2032778" y="2851474"/>
                  <a:pt x="2002128" y="2856835"/>
                </a:cubicBezTo>
                <a:cubicBezTo>
                  <a:pt x="1933939" y="2859736"/>
                  <a:pt x="1866254" y="2874726"/>
                  <a:pt x="1777746" y="2864566"/>
                </a:cubicBezTo>
                <a:cubicBezTo>
                  <a:pt x="1737851" y="2905864"/>
                  <a:pt x="1634115" y="2880970"/>
                  <a:pt x="1549425" y="2904556"/>
                </a:cubicBezTo>
                <a:cubicBezTo>
                  <a:pt x="1500265" y="2909373"/>
                  <a:pt x="1423030" y="2888862"/>
                  <a:pt x="1405992" y="2911144"/>
                </a:cubicBezTo>
                <a:cubicBezTo>
                  <a:pt x="1383494" y="2897507"/>
                  <a:pt x="1362438" y="2919536"/>
                  <a:pt x="1337848" y="2921491"/>
                </a:cubicBezTo>
                <a:cubicBezTo>
                  <a:pt x="1318218" y="2912820"/>
                  <a:pt x="1308478" y="2920319"/>
                  <a:pt x="1290645" y="2921985"/>
                </a:cubicBezTo>
                <a:cubicBezTo>
                  <a:pt x="1282569" y="2916637"/>
                  <a:pt x="1267476" y="2916916"/>
                  <a:pt x="1262341" y="2923190"/>
                </a:cubicBezTo>
                <a:cubicBezTo>
                  <a:pt x="1269627" y="2937654"/>
                  <a:pt x="1217209" y="2930439"/>
                  <a:pt x="1213314" y="2940415"/>
                </a:cubicBezTo>
                <a:cubicBezTo>
                  <a:pt x="1182890" y="2942495"/>
                  <a:pt x="1050782" y="2929830"/>
                  <a:pt x="1028405" y="2945799"/>
                </a:cubicBezTo>
                <a:cubicBezTo>
                  <a:pt x="966896" y="2953381"/>
                  <a:pt x="877997" y="2927977"/>
                  <a:pt x="851857" y="2928423"/>
                </a:cubicBezTo>
                <a:cubicBezTo>
                  <a:pt x="825919" y="2899251"/>
                  <a:pt x="699677" y="2976135"/>
                  <a:pt x="588681" y="2977769"/>
                </a:cubicBezTo>
                <a:cubicBezTo>
                  <a:pt x="573724" y="2974953"/>
                  <a:pt x="565729" y="2974991"/>
                  <a:pt x="561717" y="2981641"/>
                </a:cubicBezTo>
                <a:cubicBezTo>
                  <a:pt x="532860" y="2985482"/>
                  <a:pt x="475932" y="2991762"/>
                  <a:pt x="415541" y="3000819"/>
                </a:cubicBezTo>
                <a:cubicBezTo>
                  <a:pt x="370154" y="3008289"/>
                  <a:pt x="146634" y="3001788"/>
                  <a:pt x="86183" y="3009699"/>
                </a:cubicBezTo>
                <a:lnTo>
                  <a:pt x="0" y="3044978"/>
                </a:lnTo>
                <a:close/>
              </a:path>
            </a:pathLst>
          </a:custGeom>
        </p:spPr>
      </p:pic>
      <p:sp>
        <p:nvSpPr>
          <p:cNvPr id="4" name="TextBox 3">
            <a:extLst>
              <a:ext uri="{FF2B5EF4-FFF2-40B4-BE49-F238E27FC236}">
                <a16:creationId xmlns:a16="http://schemas.microsoft.com/office/drawing/2014/main" id="{600AE66C-4DBA-234A-BF4A-3B90B04A882B}"/>
              </a:ext>
            </a:extLst>
          </p:cNvPr>
          <p:cNvSpPr txBox="1"/>
          <p:nvPr/>
        </p:nvSpPr>
        <p:spPr>
          <a:xfrm>
            <a:off x="21945600" y="17779080"/>
            <a:ext cx="18928080" cy="11513822"/>
          </a:xfrm>
        </p:spPr>
        <p:txBody>
          <a:bodyPr vert="horz" lIns="91440" tIns="45720" rIns="91440" bIns="45720" rtlCol="0" anchor="ctr">
            <a:normAutofit/>
          </a:bodyPr>
          <a:lstStyle/>
          <a:p>
            <a:pPr indent="-228600" defTabSz="914400">
              <a:lnSpc>
                <a:spcPct val="90000"/>
              </a:lnSpc>
              <a:spcAft>
                <a:spcPts val="600"/>
              </a:spcAft>
              <a:buFont typeface="Arial" panose="020B0604020202020204" pitchFamily="34" charset="0"/>
              <a:buChar char="•"/>
            </a:pPr>
            <a:r>
              <a:rPr lang="en-US" sz="8400">
                <a:effectLst>
                  <a:outerShdw blurRad="50800" dist="50800" dir="5400000" algn="ctr" rotWithShape="0">
                    <a:srgbClr val="000000">
                      <a:alpha val="0"/>
                    </a:srgbClr>
                  </a:outerShdw>
                </a:effectLst>
              </a:rPr>
              <a:t>By: Mabintu Donzo, Heather Edelblute, &amp; Zeinab Baba</a:t>
            </a:r>
          </a:p>
        </p:txBody>
      </p:sp>
    </p:spTree>
    <p:extLst>
      <p:ext uri="{BB962C8B-B14F-4D97-AF65-F5344CB8AC3E}">
        <p14:creationId xmlns:p14="http://schemas.microsoft.com/office/powerpoint/2010/main" val="2280610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6" name="Rectangle 105">
            <a:extLst>
              <a:ext uri="{FF2B5EF4-FFF2-40B4-BE49-F238E27FC236}">
                <a16:creationId xmlns:a16="http://schemas.microsoft.com/office/drawing/2014/main" id="{AAB8EDC3-1C0D-4505-A2C7-839A5161FB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880227" cy="32918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2069E294-3813-4588-9E9C-AEA08F9C4D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880227" cy="329184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9" name="Picture 78">
            <a:extLst>
              <a:ext uri="{FF2B5EF4-FFF2-40B4-BE49-F238E27FC236}">
                <a16:creationId xmlns:a16="http://schemas.microsoft.com/office/drawing/2014/main" id="{5B9F5C19-52D8-46BE-A425-4A145BD303E4}"/>
              </a:ext>
            </a:extLst>
          </p:cNvPr>
          <p:cNvPicPr>
            <a:picLocks noChangeAspect="1"/>
          </p:cNvPicPr>
          <p:nvPr/>
        </p:nvPicPr>
        <p:blipFill rotWithShape="1">
          <a:blip r:embed="rId2">
            <a:alphaModFix amt="40000"/>
          </a:blip>
          <a:srcRect r="11000"/>
          <a:stretch/>
        </p:blipFill>
        <p:spPr>
          <a:xfrm>
            <a:off x="20" y="10"/>
            <a:ext cx="43891176" cy="32918385"/>
          </a:xfrm>
          <a:prstGeom prst="rect">
            <a:avLst/>
          </a:prstGeom>
        </p:spPr>
      </p:pic>
      <p:sp>
        <p:nvSpPr>
          <p:cNvPr id="2" name="Title 1">
            <a:extLst>
              <a:ext uri="{FF2B5EF4-FFF2-40B4-BE49-F238E27FC236}">
                <a16:creationId xmlns:a16="http://schemas.microsoft.com/office/drawing/2014/main" id="{8B12EF7C-BF87-E443-9D39-6DF0C3F114B5}"/>
              </a:ext>
            </a:extLst>
          </p:cNvPr>
          <p:cNvSpPr>
            <a:spLocks noGrp="1"/>
          </p:cNvSpPr>
          <p:nvPr>
            <p:ph type="title"/>
          </p:nvPr>
        </p:nvSpPr>
        <p:spPr>
          <a:xfrm>
            <a:off x="3018034" y="1752600"/>
            <a:ext cx="37856160" cy="6362702"/>
          </a:xfrm>
        </p:spPr>
        <p:txBody>
          <a:bodyPr>
            <a:normAutofit/>
          </a:bodyPr>
          <a:lstStyle/>
          <a:p>
            <a:r>
              <a:rPr lang="en-US">
                <a:solidFill>
                  <a:srgbClr val="FFFFFF"/>
                </a:solidFill>
                <a:latin typeface="Helvetica" panose="020B0604020202020204" pitchFamily="34" charset="0"/>
                <a:cs typeface="Helvetica" panose="020B0604020202020204" pitchFamily="34" charset="0"/>
              </a:rPr>
              <a:t>Background</a:t>
            </a:r>
            <a:br>
              <a:rPr lang="en-US">
                <a:solidFill>
                  <a:srgbClr val="FFFFFF"/>
                </a:solidFill>
                <a:latin typeface="Helvetica" panose="020B0604020202020204" pitchFamily="34" charset="0"/>
                <a:cs typeface="Helvetica" panose="020B0604020202020204" pitchFamily="34" charset="0"/>
              </a:rPr>
            </a:br>
            <a:endParaRPr lang="en-US">
              <a:solidFill>
                <a:srgbClr val="FFFFFF"/>
              </a:solidFill>
            </a:endParaRPr>
          </a:p>
        </p:txBody>
      </p:sp>
      <p:pic>
        <p:nvPicPr>
          <p:cNvPr id="4" name="Picture 3">
            <a:extLst>
              <a:ext uri="{FF2B5EF4-FFF2-40B4-BE49-F238E27FC236}">
                <a16:creationId xmlns:a16="http://schemas.microsoft.com/office/drawing/2014/main" id="{43B75FA7-528D-A442-910C-09A3E08F3F52}"/>
              </a:ext>
            </a:extLst>
          </p:cNvPr>
          <p:cNvPicPr>
            <a:picLocks noChangeAspect="1"/>
          </p:cNvPicPr>
          <p:nvPr/>
        </p:nvPicPr>
        <p:blipFill rotWithShape="1">
          <a:blip r:embed="rId3"/>
          <a:srcRect l="3792" r="2088"/>
          <a:stretch/>
        </p:blipFill>
        <p:spPr>
          <a:xfrm>
            <a:off x="21964816" y="9672806"/>
            <a:ext cx="19021918" cy="20210122"/>
          </a:xfrm>
          <a:custGeom>
            <a:avLst/>
            <a:gdLst/>
            <a:ahLst/>
            <a:cxnLst/>
            <a:rect l="l" t="t" r="r" b="b"/>
            <a:pathLst>
              <a:path w="5283866" h="4210442">
                <a:moveTo>
                  <a:pt x="839883" y="18"/>
                </a:moveTo>
                <a:cubicBezTo>
                  <a:pt x="851945" y="328"/>
                  <a:pt x="864423" y="4671"/>
                  <a:pt x="875727" y="6050"/>
                </a:cubicBezTo>
                <a:cubicBezTo>
                  <a:pt x="1125267" y="36932"/>
                  <a:pt x="1374804" y="70296"/>
                  <a:pt x="1624617" y="99799"/>
                </a:cubicBezTo>
                <a:cubicBezTo>
                  <a:pt x="1858164" y="127373"/>
                  <a:pt x="2093363" y="133714"/>
                  <a:pt x="2328012" y="148051"/>
                </a:cubicBezTo>
                <a:cubicBezTo>
                  <a:pt x="2612016" y="165424"/>
                  <a:pt x="2895470" y="189965"/>
                  <a:pt x="3177820" y="228566"/>
                </a:cubicBezTo>
                <a:cubicBezTo>
                  <a:pt x="3373866" y="255590"/>
                  <a:pt x="3571843" y="274338"/>
                  <a:pt x="3770646" y="252831"/>
                </a:cubicBezTo>
                <a:cubicBezTo>
                  <a:pt x="3780572" y="251727"/>
                  <a:pt x="3791878" y="248144"/>
                  <a:pt x="3800149" y="251727"/>
                </a:cubicBezTo>
                <a:cubicBezTo>
                  <a:pt x="3896658" y="291986"/>
                  <a:pt x="4001986" y="263033"/>
                  <a:pt x="4102076" y="288400"/>
                </a:cubicBezTo>
                <a:cubicBezTo>
                  <a:pt x="4076434" y="386286"/>
                  <a:pt x="3966416" y="378289"/>
                  <a:pt x="3904377" y="446120"/>
                </a:cubicBezTo>
                <a:cubicBezTo>
                  <a:pt x="4005570" y="473141"/>
                  <a:pt x="4096562" y="500439"/>
                  <a:pt x="4188933" y="520843"/>
                </a:cubicBezTo>
                <a:cubicBezTo>
                  <a:pt x="4286818" y="542350"/>
                  <a:pt x="4369813" y="600531"/>
                  <a:pt x="4465492" y="626449"/>
                </a:cubicBezTo>
                <a:cubicBezTo>
                  <a:pt x="4485897" y="631964"/>
                  <a:pt x="4510437" y="651264"/>
                  <a:pt x="4517606" y="670015"/>
                </a:cubicBezTo>
                <a:cubicBezTo>
                  <a:pt x="4540768" y="730677"/>
                  <a:pt x="5003171" y="900804"/>
                  <a:pt x="4948576" y="954847"/>
                </a:cubicBezTo>
                <a:cubicBezTo>
                  <a:pt x="4925966" y="977182"/>
                  <a:pt x="4896738" y="993174"/>
                  <a:pt x="4866132" y="1015233"/>
                </a:cubicBezTo>
                <a:cubicBezTo>
                  <a:pt x="4912180" y="1056869"/>
                  <a:pt x="4964017" y="1075067"/>
                  <a:pt x="5019164" y="1087474"/>
                </a:cubicBezTo>
                <a:cubicBezTo>
                  <a:pt x="5035708" y="1091335"/>
                  <a:pt x="5051977" y="1099055"/>
                  <a:pt x="5053630" y="1117806"/>
                </a:cubicBezTo>
                <a:cubicBezTo>
                  <a:pt x="5055284" y="1137382"/>
                  <a:pt x="5038464" y="1145101"/>
                  <a:pt x="5024404" y="1154202"/>
                </a:cubicBezTo>
                <a:cubicBezTo>
                  <a:pt x="5004826" y="1166885"/>
                  <a:pt x="4985800" y="1177916"/>
                  <a:pt x="4960984" y="1179569"/>
                </a:cubicBezTo>
                <a:cubicBezTo>
                  <a:pt x="4920176" y="1182051"/>
                  <a:pt x="4900600" y="1217344"/>
                  <a:pt x="4876887" y="1243814"/>
                </a:cubicBezTo>
                <a:cubicBezTo>
                  <a:pt x="4863652" y="1258705"/>
                  <a:pt x="4857034" y="1288759"/>
                  <a:pt x="4880195" y="1293998"/>
                </a:cubicBezTo>
                <a:cubicBezTo>
                  <a:pt x="4935892" y="1306682"/>
                  <a:pt x="4931480" y="1343355"/>
                  <a:pt x="4930104" y="1384991"/>
                </a:cubicBezTo>
                <a:cubicBezTo>
                  <a:pt x="4928173" y="1436553"/>
                  <a:pt x="4895360" y="1460265"/>
                  <a:pt x="4855103" y="1480119"/>
                </a:cubicBezTo>
                <a:cubicBezTo>
                  <a:pt x="4841316" y="1487011"/>
                  <a:pt x="4821740" y="1486735"/>
                  <a:pt x="4816500" y="1508242"/>
                </a:cubicBezTo>
                <a:cubicBezTo>
                  <a:pt x="4839110" y="1528648"/>
                  <a:pt x="4866684" y="1512103"/>
                  <a:pt x="4890949" y="1517893"/>
                </a:cubicBezTo>
                <a:cubicBezTo>
                  <a:pt x="4911077" y="1522581"/>
                  <a:pt x="4944441" y="1520100"/>
                  <a:pt x="4916868" y="1557599"/>
                </a:cubicBezTo>
                <a:cubicBezTo>
                  <a:pt x="4908870" y="1568352"/>
                  <a:pt x="4918245" y="1576625"/>
                  <a:pt x="4928448" y="1577453"/>
                </a:cubicBezTo>
                <a:cubicBezTo>
                  <a:pt x="5010066" y="1586000"/>
                  <a:pt x="4972566" y="1661827"/>
                  <a:pt x="4998760" y="1701809"/>
                </a:cubicBezTo>
                <a:cubicBezTo>
                  <a:pt x="5005928" y="1712836"/>
                  <a:pt x="4998208" y="1731862"/>
                  <a:pt x="4986903" y="1736550"/>
                </a:cubicBezTo>
                <a:cubicBezTo>
                  <a:pt x="4914660" y="1767432"/>
                  <a:pt x="4904735" y="1841053"/>
                  <a:pt x="4869716" y="1904472"/>
                </a:cubicBezTo>
                <a:cubicBezTo>
                  <a:pt x="4907768" y="1929562"/>
                  <a:pt x="4953264" y="1935077"/>
                  <a:pt x="4994348" y="1951346"/>
                </a:cubicBezTo>
                <a:cubicBezTo>
                  <a:pt x="5037087" y="1968441"/>
                  <a:pt x="5037087" y="1981125"/>
                  <a:pt x="5001792" y="2030756"/>
                </a:cubicBezTo>
                <a:cubicBezTo>
                  <a:pt x="5093611" y="2041511"/>
                  <a:pt x="5093611" y="2041511"/>
                  <a:pt x="5065212" y="2119543"/>
                </a:cubicBezTo>
                <a:cubicBezTo>
                  <a:pt x="5142142" y="2126712"/>
                  <a:pt x="5192876" y="2163660"/>
                  <a:pt x="5204732" y="2244450"/>
                </a:cubicBezTo>
                <a:cubicBezTo>
                  <a:pt x="5210523" y="2283604"/>
                  <a:pt x="5245265" y="2302077"/>
                  <a:pt x="5283866" y="2328272"/>
                </a:cubicBezTo>
                <a:cubicBezTo>
                  <a:pt x="5235890" y="2353641"/>
                  <a:pt x="5203354" y="2406580"/>
                  <a:pt x="5147380" y="2350606"/>
                </a:cubicBezTo>
                <a:cubicBezTo>
                  <a:pt x="5126976" y="2330203"/>
                  <a:pt x="5128904" y="2356121"/>
                  <a:pt x="5126148" y="2363566"/>
                </a:cubicBezTo>
                <a:cubicBezTo>
                  <a:pt x="5119532" y="2381764"/>
                  <a:pt x="5133316" y="2393897"/>
                  <a:pt x="5142417" y="2407682"/>
                </a:cubicBezTo>
                <a:cubicBezTo>
                  <a:pt x="5151240" y="2421470"/>
                  <a:pt x="5161718" y="2436083"/>
                  <a:pt x="5164200" y="2451526"/>
                </a:cubicBezTo>
                <a:cubicBezTo>
                  <a:pt x="5165852" y="2462279"/>
                  <a:pt x="5157858" y="2477994"/>
                  <a:pt x="5149034" y="2485992"/>
                </a:cubicBezTo>
                <a:cubicBezTo>
                  <a:pt x="5102710" y="2528178"/>
                  <a:pt x="5130284" y="2623031"/>
                  <a:pt x="5042601" y="2635164"/>
                </a:cubicBezTo>
                <a:cubicBezTo>
                  <a:pt x="5003171" y="2640677"/>
                  <a:pt x="4984146" y="2675420"/>
                  <a:pt x="4955194" y="2694445"/>
                </a:cubicBezTo>
                <a:cubicBezTo>
                  <a:pt x="4854552" y="2760897"/>
                  <a:pt x="4787272" y="2846375"/>
                  <a:pt x="4756116" y="2963836"/>
                </a:cubicBezTo>
                <a:cubicBezTo>
                  <a:pt x="4747568" y="2996372"/>
                  <a:pt x="4714754" y="3022569"/>
                  <a:pt x="4693523" y="3051244"/>
                </a:cubicBezTo>
                <a:cubicBezTo>
                  <a:pt x="4703726" y="3072199"/>
                  <a:pt x="4759424" y="3026979"/>
                  <a:pt x="4739848" y="3082125"/>
                </a:cubicBezTo>
                <a:cubicBezTo>
                  <a:pt x="4724958" y="3123486"/>
                  <a:pt x="4686906" y="3149129"/>
                  <a:pt x="4651060" y="3173670"/>
                </a:cubicBezTo>
                <a:cubicBezTo>
                  <a:pt x="4610252" y="3201518"/>
                  <a:pt x="4565032" y="3223852"/>
                  <a:pt x="4546556" y="3275413"/>
                </a:cubicBezTo>
                <a:cubicBezTo>
                  <a:pt x="4542697" y="3286444"/>
                  <a:pt x="4530288" y="3298024"/>
                  <a:pt x="4519261" y="3302437"/>
                </a:cubicBezTo>
                <a:cubicBezTo>
                  <a:pt x="3944081" y="4209875"/>
                  <a:pt x="2528194" y="4215939"/>
                  <a:pt x="2364961" y="4209597"/>
                </a:cubicBezTo>
                <a:cubicBezTo>
                  <a:pt x="2167260" y="4201602"/>
                  <a:pt x="1980313" y="4145627"/>
                  <a:pt x="1796951" y="4075867"/>
                </a:cubicBezTo>
                <a:cubicBezTo>
                  <a:pt x="1719469" y="4046365"/>
                  <a:pt x="1647505" y="4004453"/>
                  <a:pt x="1572227" y="3971917"/>
                </a:cubicBezTo>
                <a:cubicBezTo>
                  <a:pt x="1468277" y="3926971"/>
                  <a:pt x="1388040" y="3841219"/>
                  <a:pt x="1284364" y="3805097"/>
                </a:cubicBezTo>
                <a:cubicBezTo>
                  <a:pt x="1177655" y="3767873"/>
                  <a:pt x="1086388" y="3699767"/>
                  <a:pt x="976645" y="3670815"/>
                </a:cubicBezTo>
                <a:cubicBezTo>
                  <a:pt x="918742" y="3655375"/>
                  <a:pt x="862768" y="3627527"/>
                  <a:pt x="871866" y="3547839"/>
                </a:cubicBezTo>
                <a:cubicBezTo>
                  <a:pt x="874349" y="3525228"/>
                  <a:pt x="859184" y="3506755"/>
                  <a:pt x="835195" y="3513373"/>
                </a:cubicBezTo>
                <a:cubicBezTo>
                  <a:pt x="789424" y="3525780"/>
                  <a:pt x="768744" y="3492967"/>
                  <a:pt x="743375" y="3468427"/>
                </a:cubicBezTo>
                <a:cubicBezTo>
                  <a:pt x="698156" y="3424863"/>
                  <a:pt x="655142" y="3378540"/>
                  <a:pt x="583175" y="3371370"/>
                </a:cubicBezTo>
                <a:cubicBezTo>
                  <a:pt x="596961" y="3337178"/>
                  <a:pt x="620399" y="3342142"/>
                  <a:pt x="641906" y="3349311"/>
                </a:cubicBezTo>
                <a:cubicBezTo>
                  <a:pt x="698432" y="3368062"/>
                  <a:pt x="754405" y="3389293"/>
                  <a:pt x="810930" y="3408042"/>
                </a:cubicBezTo>
                <a:cubicBezTo>
                  <a:pt x="847878" y="3420175"/>
                  <a:pt x="884551" y="3437271"/>
                  <a:pt x="933908" y="3423758"/>
                </a:cubicBezTo>
                <a:cubicBezTo>
                  <a:pt x="891445" y="3354826"/>
                  <a:pt x="819202" y="3342418"/>
                  <a:pt x="760747" y="3321187"/>
                </a:cubicBezTo>
                <a:cubicBezTo>
                  <a:pt x="687678" y="3294441"/>
                  <a:pt x="644664" y="3243980"/>
                  <a:pt x="593101" y="3187731"/>
                </a:cubicBezTo>
                <a:cubicBezTo>
                  <a:pt x="646869" y="3174220"/>
                  <a:pt x="680233" y="3215581"/>
                  <a:pt x="722419" y="3213374"/>
                </a:cubicBezTo>
                <a:cubicBezTo>
                  <a:pt x="724627" y="3206207"/>
                  <a:pt x="728486" y="3195729"/>
                  <a:pt x="727934" y="3195451"/>
                </a:cubicBezTo>
                <a:cubicBezTo>
                  <a:pt x="659002" y="3164570"/>
                  <a:pt x="626741" y="3106666"/>
                  <a:pt x="615987" y="3036630"/>
                </a:cubicBezTo>
                <a:cubicBezTo>
                  <a:pt x="610473" y="3000510"/>
                  <a:pt x="585381" y="2989205"/>
                  <a:pt x="560564" y="2972660"/>
                </a:cubicBezTo>
                <a:cubicBezTo>
                  <a:pt x="473984" y="2913930"/>
                  <a:pt x="382441" y="2860713"/>
                  <a:pt x="311302" y="2779924"/>
                </a:cubicBezTo>
                <a:cubicBezTo>
                  <a:pt x="393471" y="2790677"/>
                  <a:pt x="459371" y="2843341"/>
                  <a:pt x="547882" y="2865952"/>
                </a:cubicBezTo>
                <a:cubicBezTo>
                  <a:pt x="477570" y="2777166"/>
                  <a:pt x="386577" y="2732222"/>
                  <a:pt x="303582" y="2678453"/>
                </a:cubicBezTo>
                <a:cubicBezTo>
                  <a:pt x="265806" y="2653913"/>
                  <a:pt x="230790" y="2622479"/>
                  <a:pt x="185016" y="2609244"/>
                </a:cubicBezTo>
                <a:cubicBezTo>
                  <a:pt x="168748" y="2604556"/>
                  <a:pt x="142002" y="2594630"/>
                  <a:pt x="154963" y="2568435"/>
                </a:cubicBezTo>
                <a:cubicBezTo>
                  <a:pt x="165990" y="2546654"/>
                  <a:pt x="187773" y="2553269"/>
                  <a:pt x="207627" y="2559612"/>
                </a:cubicBezTo>
                <a:cubicBezTo>
                  <a:pt x="255328" y="2575330"/>
                  <a:pt x="304685" y="2575604"/>
                  <a:pt x="369207" y="2575330"/>
                </a:cubicBezTo>
                <a:cubicBezTo>
                  <a:pt x="315163" y="2503363"/>
                  <a:pt x="216174" y="2524871"/>
                  <a:pt x="169852" y="2449319"/>
                </a:cubicBezTo>
                <a:cubicBezTo>
                  <a:pt x="227755" y="2436083"/>
                  <a:pt x="272424" y="2463381"/>
                  <a:pt x="319299" y="2468619"/>
                </a:cubicBezTo>
                <a:cubicBezTo>
                  <a:pt x="361761" y="2473307"/>
                  <a:pt x="372239" y="2460624"/>
                  <a:pt x="362313" y="2418988"/>
                </a:cubicBezTo>
                <a:cubicBezTo>
                  <a:pt x="346873" y="2354190"/>
                  <a:pt x="370034" y="2321102"/>
                  <a:pt x="431798" y="2338750"/>
                </a:cubicBezTo>
                <a:cubicBezTo>
                  <a:pt x="489149" y="2355293"/>
                  <a:pt x="495215" y="2331030"/>
                  <a:pt x="479775" y="2294082"/>
                </a:cubicBezTo>
                <a:cubicBezTo>
                  <a:pt x="457716" y="2240315"/>
                  <a:pt x="482807" y="2198678"/>
                  <a:pt x="499903" y="2153458"/>
                </a:cubicBezTo>
                <a:cubicBezTo>
                  <a:pt x="526099" y="2084525"/>
                  <a:pt x="515069" y="2050885"/>
                  <a:pt x="458544" y="1999599"/>
                </a:cubicBezTo>
                <a:cubicBezTo>
                  <a:pt x="426835" y="1970921"/>
                  <a:pt x="392645" y="1946658"/>
                  <a:pt x="346596" y="1921843"/>
                </a:cubicBezTo>
                <a:cubicBezTo>
                  <a:pt x="452753" y="1908331"/>
                  <a:pt x="341358" y="1862836"/>
                  <a:pt x="378857" y="1834435"/>
                </a:cubicBezTo>
                <a:cubicBezTo>
                  <a:pt x="453856" y="1822854"/>
                  <a:pt x="515069" y="1913294"/>
                  <a:pt x="617091" y="1887376"/>
                </a:cubicBezTo>
                <a:cubicBezTo>
                  <a:pt x="491080" y="1809066"/>
                  <a:pt x="351835" y="1783423"/>
                  <a:pt x="260568" y="1679198"/>
                </a:cubicBezTo>
                <a:cubicBezTo>
                  <a:pt x="281523" y="1655484"/>
                  <a:pt x="302479" y="1677543"/>
                  <a:pt x="320402" y="1668720"/>
                </a:cubicBezTo>
                <a:cubicBezTo>
                  <a:pt x="319850" y="1663205"/>
                  <a:pt x="321230" y="1654932"/>
                  <a:pt x="317920" y="1652452"/>
                </a:cubicBezTo>
                <a:cubicBezTo>
                  <a:pt x="249815" y="1595650"/>
                  <a:pt x="248711" y="1594273"/>
                  <a:pt x="321779" y="1552359"/>
                </a:cubicBezTo>
                <a:cubicBezTo>
                  <a:pt x="347424" y="1537746"/>
                  <a:pt x="345218" y="1524786"/>
                  <a:pt x="331707" y="1506313"/>
                </a:cubicBezTo>
                <a:cubicBezTo>
                  <a:pt x="322055" y="1493353"/>
                  <a:pt x="310475" y="1481772"/>
                  <a:pt x="315990" y="1453371"/>
                </a:cubicBezTo>
                <a:cubicBezTo>
                  <a:pt x="355971" y="1489769"/>
                  <a:pt x="549259" y="1477912"/>
                  <a:pt x="583450" y="1474052"/>
                </a:cubicBezTo>
                <a:cubicBezTo>
                  <a:pt x="621777" y="1469917"/>
                  <a:pt x="659553" y="1452269"/>
                  <a:pt x="699809" y="1461919"/>
                </a:cubicBezTo>
                <a:cubicBezTo>
                  <a:pt x="732070" y="1469641"/>
                  <a:pt x="881516" y="1544364"/>
                  <a:pt x="902750" y="1458612"/>
                </a:cubicBezTo>
                <a:cubicBezTo>
                  <a:pt x="903853" y="1454475"/>
                  <a:pt x="964237" y="1464127"/>
                  <a:pt x="996774" y="1468814"/>
                </a:cubicBezTo>
                <a:cubicBezTo>
                  <a:pt x="1025451" y="1472674"/>
                  <a:pt x="1057712" y="1489769"/>
                  <a:pt x="1077012" y="1455578"/>
                </a:cubicBezTo>
                <a:cubicBezTo>
                  <a:pt x="1088317" y="1435450"/>
                  <a:pt x="1041719" y="1396571"/>
                  <a:pt x="1000083" y="1393262"/>
                </a:cubicBezTo>
                <a:cubicBezTo>
                  <a:pt x="963961" y="1390229"/>
                  <a:pt x="926186" y="1385817"/>
                  <a:pt x="891720" y="1394089"/>
                </a:cubicBezTo>
                <a:cubicBezTo>
                  <a:pt x="849258" y="1404017"/>
                  <a:pt x="826372" y="1388024"/>
                  <a:pt x="814515" y="1353557"/>
                </a:cubicBezTo>
                <a:cubicBezTo>
                  <a:pt x="801280" y="1315506"/>
                  <a:pt x="775911" y="1297858"/>
                  <a:pt x="740895" y="1280211"/>
                </a:cubicBezTo>
                <a:cubicBezTo>
                  <a:pt x="655967" y="1237474"/>
                  <a:pt x="574352" y="1188118"/>
                  <a:pt x="481154" y="1163301"/>
                </a:cubicBezTo>
                <a:cubicBezTo>
                  <a:pt x="462679" y="1158337"/>
                  <a:pt x="442276" y="1151719"/>
                  <a:pt x="433728" y="1118909"/>
                </a:cubicBezTo>
                <a:cubicBezTo>
                  <a:pt x="686023" y="1167987"/>
                  <a:pt x="915984" y="1295929"/>
                  <a:pt x="1176276" y="1288484"/>
                </a:cubicBezTo>
                <a:cubicBezTo>
                  <a:pt x="1105137" y="1247950"/>
                  <a:pt x="1022694" y="1245745"/>
                  <a:pt x="946867" y="1217344"/>
                </a:cubicBezTo>
                <a:cubicBezTo>
                  <a:pt x="1000635" y="1196113"/>
                  <a:pt x="1051094" y="1218172"/>
                  <a:pt x="1102104" y="1230304"/>
                </a:cubicBezTo>
                <a:cubicBezTo>
                  <a:pt x="1144843" y="1240230"/>
                  <a:pt x="1183446" y="1241885"/>
                  <a:pt x="1188133" y="1182603"/>
                </a:cubicBezTo>
                <a:cubicBezTo>
                  <a:pt x="1186478" y="1178742"/>
                  <a:pt x="1186754" y="1173780"/>
                  <a:pt x="1187030" y="1169092"/>
                </a:cubicBezTo>
                <a:cubicBezTo>
                  <a:pt x="1172690" y="1144552"/>
                  <a:pt x="1150358" y="1131868"/>
                  <a:pt x="1123887" y="1124698"/>
                </a:cubicBezTo>
                <a:cubicBezTo>
                  <a:pt x="1107894" y="1120286"/>
                  <a:pt x="1086663" y="1113668"/>
                  <a:pt x="1086938" y="1096023"/>
                </a:cubicBezTo>
                <a:cubicBezTo>
                  <a:pt x="1087765" y="1030674"/>
                  <a:pt x="1036756" y="1011647"/>
                  <a:pt x="985744" y="992622"/>
                </a:cubicBezTo>
                <a:cubicBezTo>
                  <a:pt x="1014145" y="960086"/>
                  <a:pt x="1036479" y="984074"/>
                  <a:pt x="1057987" y="981594"/>
                </a:cubicBezTo>
                <a:cubicBezTo>
                  <a:pt x="1072049" y="979939"/>
                  <a:pt x="1084733" y="976906"/>
                  <a:pt x="1084733" y="960086"/>
                </a:cubicBezTo>
                <a:cubicBezTo>
                  <a:pt x="1085008" y="946023"/>
                  <a:pt x="1078390" y="930030"/>
                  <a:pt x="1064605" y="929756"/>
                </a:cubicBezTo>
                <a:cubicBezTo>
                  <a:pt x="978300" y="927273"/>
                  <a:pt x="930599" y="836833"/>
                  <a:pt x="840985" y="836558"/>
                </a:cubicBezTo>
                <a:cubicBezTo>
                  <a:pt x="787493" y="836558"/>
                  <a:pt x="868834" y="785547"/>
                  <a:pt x="823615" y="764315"/>
                </a:cubicBezTo>
                <a:cubicBezTo>
                  <a:pt x="813687" y="759628"/>
                  <a:pt x="849533" y="752460"/>
                  <a:pt x="865526" y="753562"/>
                </a:cubicBezTo>
                <a:cubicBezTo>
                  <a:pt x="881242" y="754665"/>
                  <a:pt x="895304" y="768175"/>
                  <a:pt x="914331" y="758525"/>
                </a:cubicBezTo>
                <a:cubicBezTo>
                  <a:pt x="924808" y="724059"/>
                  <a:pt x="897787" y="711375"/>
                  <a:pt x="875452" y="701724"/>
                </a:cubicBezTo>
                <a:cubicBezTo>
                  <a:pt x="823889" y="679390"/>
                  <a:pt x="773706" y="652369"/>
                  <a:pt x="717181" y="644371"/>
                </a:cubicBezTo>
                <a:cubicBezTo>
                  <a:pt x="697053" y="641614"/>
                  <a:pt x="746133" y="604666"/>
                  <a:pt x="755783" y="591707"/>
                </a:cubicBezTo>
                <a:cubicBezTo>
                  <a:pt x="528304" y="455496"/>
                  <a:pt x="254778" y="462388"/>
                  <a:pt x="0" y="352370"/>
                </a:cubicBezTo>
                <a:cubicBezTo>
                  <a:pt x="56250" y="330864"/>
                  <a:pt x="97610" y="346580"/>
                  <a:pt x="135937" y="349889"/>
                </a:cubicBezTo>
                <a:cubicBezTo>
                  <a:pt x="231615" y="358160"/>
                  <a:pt x="326193" y="375256"/>
                  <a:pt x="421595" y="385458"/>
                </a:cubicBezTo>
                <a:cubicBezTo>
                  <a:pt x="468469" y="390421"/>
                  <a:pt x="512035" y="409172"/>
                  <a:pt x="564424" y="379393"/>
                </a:cubicBezTo>
                <a:cubicBezTo>
                  <a:pt x="599443" y="359540"/>
                  <a:pt x="655418" y="381046"/>
                  <a:pt x="698432" y="398694"/>
                </a:cubicBezTo>
                <a:cubicBezTo>
                  <a:pt x="734000" y="413307"/>
                  <a:pt x="767916" y="417167"/>
                  <a:pt x="815067" y="398694"/>
                </a:cubicBezTo>
                <a:cubicBezTo>
                  <a:pt x="772328" y="387389"/>
                  <a:pt x="739515" y="377463"/>
                  <a:pt x="705876" y="370568"/>
                </a:cubicBezTo>
                <a:cubicBezTo>
                  <a:pt x="679130" y="365055"/>
                  <a:pt x="742825" y="342719"/>
                  <a:pt x="775360" y="345477"/>
                </a:cubicBezTo>
                <a:cubicBezTo>
                  <a:pt x="820857" y="349337"/>
                  <a:pt x="795214" y="335000"/>
                  <a:pt x="787493" y="315146"/>
                </a:cubicBezTo>
                <a:cubicBezTo>
                  <a:pt x="779221" y="293915"/>
                  <a:pt x="803761" y="287298"/>
                  <a:pt x="819202" y="291709"/>
                </a:cubicBezTo>
                <a:cubicBezTo>
                  <a:pt x="878484" y="309081"/>
                  <a:pt x="937491" y="278474"/>
                  <a:pt x="998705" y="303291"/>
                </a:cubicBezTo>
                <a:cubicBezTo>
                  <a:pt x="983263" y="242077"/>
                  <a:pt x="949899" y="215331"/>
                  <a:pt x="880139" y="206783"/>
                </a:cubicBezTo>
                <a:cubicBezTo>
                  <a:pt x="853944" y="203475"/>
                  <a:pt x="826647" y="208438"/>
                  <a:pt x="804037" y="190790"/>
                </a:cubicBezTo>
                <a:cubicBezTo>
                  <a:pt x="791076" y="180590"/>
                  <a:pt x="776463" y="168457"/>
                  <a:pt x="786666" y="149707"/>
                </a:cubicBezTo>
                <a:cubicBezTo>
                  <a:pt x="793834" y="136471"/>
                  <a:pt x="809276" y="136471"/>
                  <a:pt x="821960" y="140884"/>
                </a:cubicBezTo>
                <a:cubicBezTo>
                  <a:pt x="878761" y="160461"/>
                  <a:pt x="938043" y="167630"/>
                  <a:pt x="997325" y="174800"/>
                </a:cubicBezTo>
                <a:cubicBezTo>
                  <a:pt x="1006426" y="175902"/>
                  <a:pt x="1016626" y="179487"/>
                  <a:pt x="1026829" y="161287"/>
                </a:cubicBezTo>
                <a:cubicBezTo>
                  <a:pt x="915984" y="131783"/>
                  <a:pt x="810655" y="89872"/>
                  <a:pt x="696777" y="73604"/>
                </a:cubicBezTo>
                <a:cubicBezTo>
                  <a:pt x="698432" y="65884"/>
                  <a:pt x="700086" y="58164"/>
                  <a:pt x="701741" y="50444"/>
                </a:cubicBezTo>
                <a:cubicBezTo>
                  <a:pt x="790801" y="61471"/>
                  <a:pt x="879864" y="72501"/>
                  <a:pt x="992362" y="86289"/>
                </a:cubicBezTo>
                <a:cubicBezTo>
                  <a:pt x="923153" y="42446"/>
                  <a:pt x="857805" y="57060"/>
                  <a:pt x="806519" y="18183"/>
                </a:cubicBezTo>
                <a:cubicBezTo>
                  <a:pt x="816170" y="3431"/>
                  <a:pt x="827820" y="-292"/>
                  <a:pt x="839883" y="18"/>
                </a:cubicBezTo>
                <a:close/>
              </a:path>
            </a:pathLst>
          </a:custGeom>
        </p:spPr>
      </p:pic>
      <p:graphicFrame>
        <p:nvGraphicFramePr>
          <p:cNvPr id="12" name="Content Placeholder 2">
            <a:extLst>
              <a:ext uri="{FF2B5EF4-FFF2-40B4-BE49-F238E27FC236}">
                <a16:creationId xmlns:a16="http://schemas.microsoft.com/office/drawing/2014/main" id="{78CA388F-F6B7-407B-82C2-5DD08B062DB8}"/>
              </a:ext>
            </a:extLst>
          </p:cNvPr>
          <p:cNvGraphicFramePr>
            <a:graphicFrameLocks noGrp="1"/>
          </p:cNvGraphicFramePr>
          <p:nvPr>
            <p:ph idx="1"/>
            <p:extLst>
              <p:ext uri="{D42A27DB-BD31-4B8C-83A1-F6EECF244321}">
                <p14:modId xmlns:p14="http://schemas.microsoft.com/office/powerpoint/2010/main" val="3185018063"/>
              </p:ext>
            </p:extLst>
          </p:nvPr>
        </p:nvGraphicFramePr>
        <p:xfrm>
          <a:off x="3018038" y="9665400"/>
          <a:ext cx="16613132" cy="1998401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608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C5E6CFF1-2F42-4E10-9A97-F116F46F53F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891200" cy="329184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erson in a suit&#10;&#10;Description automatically generated with low confidence">
            <a:extLst>
              <a:ext uri="{FF2B5EF4-FFF2-40B4-BE49-F238E27FC236}">
                <a16:creationId xmlns:a16="http://schemas.microsoft.com/office/drawing/2014/main" id="{0A4E2FCC-952E-467E-9D8A-63FF8E929D8C}"/>
              </a:ext>
            </a:extLst>
          </p:cNvPr>
          <p:cNvPicPr>
            <a:picLocks noChangeAspect="1"/>
          </p:cNvPicPr>
          <p:nvPr/>
        </p:nvPicPr>
        <p:blipFill rotWithShape="1">
          <a:blip r:embed="rId2">
            <a:alphaModFix amt="35000"/>
          </a:blip>
          <a:srcRect r="11000"/>
          <a:stretch/>
        </p:blipFill>
        <p:spPr>
          <a:xfrm>
            <a:off x="20" y="10"/>
            <a:ext cx="43891180" cy="32918390"/>
          </a:xfrm>
          <a:prstGeom prst="rect">
            <a:avLst/>
          </a:prstGeom>
        </p:spPr>
      </p:pic>
      <p:sp>
        <p:nvSpPr>
          <p:cNvPr id="2" name="Title 1">
            <a:extLst>
              <a:ext uri="{FF2B5EF4-FFF2-40B4-BE49-F238E27FC236}">
                <a16:creationId xmlns:a16="http://schemas.microsoft.com/office/drawing/2014/main" id="{DAECA778-C6D9-734A-B290-927DBCED2A74}"/>
              </a:ext>
            </a:extLst>
          </p:cNvPr>
          <p:cNvSpPr>
            <a:spLocks noGrp="1"/>
          </p:cNvSpPr>
          <p:nvPr>
            <p:ph type="title"/>
          </p:nvPr>
        </p:nvSpPr>
        <p:spPr>
          <a:xfrm>
            <a:off x="3017516" y="5116137"/>
            <a:ext cx="21790638" cy="22686125"/>
          </a:xfrm>
        </p:spPr>
        <p:txBody>
          <a:bodyPr>
            <a:normAutofit/>
          </a:bodyPr>
          <a:lstStyle/>
          <a:p>
            <a:pPr algn="r"/>
            <a:r>
              <a:rPr lang="en-US" sz="33600" dirty="0">
                <a:ln w="22225">
                  <a:solidFill>
                    <a:srgbClr val="FFFFFF"/>
                  </a:solidFill>
                </a:ln>
                <a:noFill/>
                <a:latin typeface="Helvetica" panose="020B0604020202020204" pitchFamily="34" charset="0"/>
                <a:cs typeface="Helvetica" panose="020B0604020202020204" pitchFamily="34" charset="0"/>
              </a:rPr>
              <a:t>Objectives</a:t>
            </a:r>
            <a:br>
              <a:rPr lang="en-US" sz="33600" dirty="0">
                <a:ln w="22225">
                  <a:solidFill>
                    <a:srgbClr val="FFFFFF"/>
                  </a:solidFill>
                </a:ln>
                <a:noFill/>
                <a:latin typeface="Helvetica" panose="020B0604020202020204" pitchFamily="34" charset="0"/>
                <a:cs typeface="Helvetica" panose="020B0604020202020204" pitchFamily="34" charset="0"/>
              </a:rPr>
            </a:br>
            <a:endParaRPr lang="en-US" sz="33600" dirty="0">
              <a:ln w="22225">
                <a:solidFill>
                  <a:srgbClr val="FFFFFF"/>
                </a:solidFill>
              </a:ln>
              <a:noFill/>
            </a:endParaRPr>
          </a:p>
        </p:txBody>
      </p:sp>
      <p:cxnSp>
        <p:nvCxnSpPr>
          <p:cNvPr id="39" name="Straight Connector 38">
            <a:extLst>
              <a:ext uri="{FF2B5EF4-FFF2-40B4-BE49-F238E27FC236}">
                <a16:creationId xmlns:a16="http://schemas.microsoft.com/office/drawing/2014/main" id="{96A8629B-8289-498B-939B-1CA0C106182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5966436" y="10972800"/>
            <a:ext cx="0" cy="109728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47A480CD-3293-42F6-8B6A-C7AB8DF79D1D}"/>
              </a:ext>
            </a:extLst>
          </p:cNvPr>
          <p:cNvGraphicFramePr>
            <a:graphicFrameLocks noGrp="1"/>
          </p:cNvGraphicFramePr>
          <p:nvPr>
            <p:ph idx="1"/>
            <p:extLst>
              <p:ext uri="{D42A27DB-BD31-4B8C-83A1-F6EECF244321}">
                <p14:modId xmlns:p14="http://schemas.microsoft.com/office/powerpoint/2010/main" val="3395535282"/>
              </p:ext>
            </p:extLst>
          </p:nvPr>
        </p:nvGraphicFramePr>
        <p:xfrm>
          <a:off x="27124707" y="5116137"/>
          <a:ext cx="13896007" cy="22686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1518925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28FF88A3-8EBC-4142-8CC2-EBE257ED6C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891200" cy="32918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erson in a suit&#10;&#10;Description automatically generated with low confidence">
            <a:extLst>
              <a:ext uri="{FF2B5EF4-FFF2-40B4-BE49-F238E27FC236}">
                <a16:creationId xmlns:a16="http://schemas.microsoft.com/office/drawing/2014/main" id="{0A4E2FCC-952E-467E-9D8A-63FF8E929D8C}"/>
              </a:ext>
            </a:extLst>
          </p:cNvPr>
          <p:cNvPicPr>
            <a:picLocks noChangeAspect="1"/>
          </p:cNvPicPr>
          <p:nvPr/>
        </p:nvPicPr>
        <p:blipFill rotWithShape="1">
          <a:blip r:embed="rId2">
            <a:alphaModFix amt="40000"/>
          </a:blip>
          <a:srcRect r="11000"/>
          <a:stretch/>
        </p:blipFill>
        <p:spPr>
          <a:xfrm>
            <a:off x="20" y="10"/>
            <a:ext cx="43891180" cy="32918390"/>
          </a:xfrm>
          <a:prstGeom prst="rect">
            <a:avLst/>
          </a:prstGeom>
        </p:spPr>
      </p:pic>
      <p:sp>
        <p:nvSpPr>
          <p:cNvPr id="2" name="Title 1">
            <a:extLst>
              <a:ext uri="{FF2B5EF4-FFF2-40B4-BE49-F238E27FC236}">
                <a16:creationId xmlns:a16="http://schemas.microsoft.com/office/drawing/2014/main" id="{DAECA778-C6D9-734A-B290-927DBCED2A74}"/>
              </a:ext>
            </a:extLst>
          </p:cNvPr>
          <p:cNvSpPr>
            <a:spLocks noGrp="1"/>
          </p:cNvSpPr>
          <p:nvPr>
            <p:ph type="title"/>
          </p:nvPr>
        </p:nvSpPr>
        <p:spPr>
          <a:xfrm>
            <a:off x="7959369" y="4053532"/>
            <a:ext cx="34143210" cy="7016535"/>
          </a:xfrm>
        </p:spPr>
        <p:txBody>
          <a:bodyPr>
            <a:normAutofit/>
          </a:bodyPr>
          <a:lstStyle/>
          <a:p>
            <a:r>
              <a:rPr lang="en-US" sz="16800" dirty="0">
                <a:ln w="22225">
                  <a:solidFill>
                    <a:srgbClr val="FFFFFF"/>
                  </a:solidFill>
                </a:ln>
                <a:latin typeface="Helvetica" panose="020B0604020202020204" pitchFamily="34" charset="0"/>
                <a:cs typeface="Helvetica" panose="020B0604020202020204" pitchFamily="34" charset="0"/>
              </a:rPr>
              <a:t>Data and Methods</a:t>
            </a:r>
            <a:br>
              <a:rPr lang="en-US" sz="16800" dirty="0">
                <a:ln w="22225">
                  <a:solidFill>
                    <a:srgbClr val="FFFFFF"/>
                  </a:solidFill>
                </a:ln>
                <a:latin typeface="Helvetica" panose="020B0604020202020204" pitchFamily="34" charset="0"/>
                <a:cs typeface="Helvetica" panose="020B0604020202020204" pitchFamily="34" charset="0"/>
              </a:rPr>
            </a:br>
            <a:endParaRPr lang="en-US" sz="16800" dirty="0">
              <a:ln w="22225">
                <a:solidFill>
                  <a:srgbClr val="FFFFFF"/>
                </a:solidFill>
              </a:ln>
            </a:endParaRPr>
          </a:p>
        </p:txBody>
      </p:sp>
      <p:sp>
        <p:nvSpPr>
          <p:cNvPr id="39" name="Freeform 5">
            <a:extLst>
              <a:ext uri="{FF2B5EF4-FFF2-40B4-BE49-F238E27FC236}">
                <a16:creationId xmlns:a16="http://schemas.microsoft.com/office/drawing/2014/main" id="{261388EF-B4CE-4326-979A-2F53CED606F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79997" y="1646899"/>
            <a:ext cx="3510180" cy="4034419"/>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tx1">
              <a:alpha val="40000"/>
            </a:schemeClr>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pic>
        <p:nvPicPr>
          <p:cNvPr id="7" name="Picture 6">
            <a:extLst>
              <a:ext uri="{FF2B5EF4-FFF2-40B4-BE49-F238E27FC236}">
                <a16:creationId xmlns:a16="http://schemas.microsoft.com/office/drawing/2014/main" id="{6E718F4F-B670-4B44-A3EB-DBFD6BF5069A}"/>
              </a:ext>
            </a:extLst>
          </p:cNvPr>
          <p:cNvPicPr>
            <a:picLocks noChangeAspect="1"/>
          </p:cNvPicPr>
          <p:nvPr/>
        </p:nvPicPr>
        <p:blipFill rotWithShape="1">
          <a:blip r:embed="rId3"/>
          <a:srcRect l="6855" r="6733"/>
          <a:stretch/>
        </p:blipFill>
        <p:spPr>
          <a:xfrm>
            <a:off x="515822" y="1385916"/>
            <a:ext cx="5654926" cy="6544142"/>
          </a:xfrm>
          <a:custGeom>
            <a:avLst/>
            <a:gdLst/>
            <a:ahLst/>
            <a:cxnLst/>
            <a:rect l="l" t="t" r="r" b="b"/>
            <a:pathLst>
              <a:path w="1570813" h="1363363">
                <a:moveTo>
                  <a:pt x="452248" y="0"/>
                </a:moveTo>
                <a:cubicBezTo>
                  <a:pt x="1118566" y="0"/>
                  <a:pt x="1118566" y="0"/>
                  <a:pt x="1118566" y="0"/>
                </a:cubicBezTo>
                <a:cubicBezTo>
                  <a:pt x="1160301" y="0"/>
                  <a:pt x="1200597" y="22535"/>
                  <a:pt x="1220745" y="59154"/>
                </a:cubicBezTo>
                <a:cubicBezTo>
                  <a:pt x="1554623" y="623936"/>
                  <a:pt x="1554623" y="623936"/>
                  <a:pt x="1554623" y="623936"/>
                </a:cubicBezTo>
                <a:cubicBezTo>
                  <a:pt x="1576210" y="659147"/>
                  <a:pt x="1576210" y="704217"/>
                  <a:pt x="1554623" y="739427"/>
                </a:cubicBezTo>
                <a:cubicBezTo>
                  <a:pt x="1220745" y="1304209"/>
                  <a:pt x="1220745" y="1304209"/>
                  <a:pt x="1220745" y="1304209"/>
                </a:cubicBezTo>
                <a:cubicBezTo>
                  <a:pt x="1200597" y="1340828"/>
                  <a:pt x="1160301" y="1363363"/>
                  <a:pt x="1118566" y="1363363"/>
                </a:cubicBezTo>
                <a:cubicBezTo>
                  <a:pt x="452248" y="1363363"/>
                  <a:pt x="452248" y="1363363"/>
                  <a:pt x="452248" y="1363363"/>
                </a:cubicBezTo>
                <a:cubicBezTo>
                  <a:pt x="409074" y="1363363"/>
                  <a:pt x="370218" y="1340828"/>
                  <a:pt x="348631" y="1304209"/>
                </a:cubicBezTo>
                <a:cubicBezTo>
                  <a:pt x="16191" y="739427"/>
                  <a:pt x="16191" y="739427"/>
                  <a:pt x="16191" y="739427"/>
                </a:cubicBezTo>
                <a:cubicBezTo>
                  <a:pt x="-5396" y="704217"/>
                  <a:pt x="-5396" y="659147"/>
                  <a:pt x="16191" y="623936"/>
                </a:cubicBezTo>
                <a:cubicBezTo>
                  <a:pt x="348631" y="59154"/>
                  <a:pt x="348631" y="59154"/>
                  <a:pt x="348631" y="59154"/>
                </a:cubicBezTo>
                <a:cubicBezTo>
                  <a:pt x="370218" y="22535"/>
                  <a:pt x="409074" y="0"/>
                  <a:pt x="452248" y="0"/>
                </a:cubicBezTo>
                <a:close/>
              </a:path>
            </a:pathLst>
          </a:custGeom>
          <a:ln w="63500">
            <a:solidFill>
              <a:schemeClr val="tx1">
                <a:alpha val="80000"/>
              </a:schemeClr>
            </a:solidFill>
          </a:ln>
        </p:spPr>
      </p:pic>
      <p:sp>
        <p:nvSpPr>
          <p:cNvPr id="41" name="Freeform 5">
            <a:extLst>
              <a:ext uri="{FF2B5EF4-FFF2-40B4-BE49-F238E27FC236}">
                <a16:creationId xmlns:a16="http://schemas.microsoft.com/office/drawing/2014/main" id="{1D917FAD-3240-4D3F-91A0-9571F75DC6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2770023" y="4657987"/>
            <a:ext cx="2221042" cy="2552750"/>
          </a:xfrm>
          <a:custGeom>
            <a:avLst/>
            <a:gdLst>
              <a:gd name="T0" fmla="*/ 781 w 1099"/>
              <a:gd name="T1" fmla="*/ 0 h 968"/>
              <a:gd name="T2" fmla="*/ 318 w 1099"/>
              <a:gd name="T3" fmla="*/ 0 h 968"/>
              <a:gd name="T4" fmla="*/ 246 w 1099"/>
              <a:gd name="T5" fmla="*/ 42 h 968"/>
              <a:gd name="T6" fmla="*/ 15 w 1099"/>
              <a:gd name="T7" fmla="*/ 443 h 968"/>
              <a:gd name="T8" fmla="*/ 15 w 1099"/>
              <a:gd name="T9" fmla="*/ 525 h 968"/>
              <a:gd name="T10" fmla="*/ 246 w 1099"/>
              <a:gd name="T11" fmla="*/ 926 h 968"/>
              <a:gd name="T12" fmla="*/ 318 w 1099"/>
              <a:gd name="T13" fmla="*/ 968 h 968"/>
              <a:gd name="T14" fmla="*/ 781 w 1099"/>
              <a:gd name="T15" fmla="*/ 968 h 968"/>
              <a:gd name="T16" fmla="*/ 852 w 1099"/>
              <a:gd name="T17" fmla="*/ 926 h 968"/>
              <a:gd name="T18" fmla="*/ 1084 w 1099"/>
              <a:gd name="T19" fmla="*/ 525 h 968"/>
              <a:gd name="T20" fmla="*/ 1084 w 1099"/>
              <a:gd name="T21" fmla="*/ 443 h 968"/>
              <a:gd name="T22" fmla="*/ 852 w 1099"/>
              <a:gd name="T23" fmla="*/ 42 h 968"/>
              <a:gd name="T24" fmla="*/ 781 w 1099"/>
              <a:gd name="T25" fmla="*/ 0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9" h="968">
                <a:moveTo>
                  <a:pt x="781" y="0"/>
                </a:moveTo>
                <a:cubicBezTo>
                  <a:pt x="318" y="0"/>
                  <a:pt x="318" y="0"/>
                  <a:pt x="318" y="0"/>
                </a:cubicBezTo>
                <a:cubicBezTo>
                  <a:pt x="288" y="0"/>
                  <a:pt x="261" y="16"/>
                  <a:pt x="246" y="42"/>
                </a:cubicBezTo>
                <a:cubicBezTo>
                  <a:pt x="15" y="443"/>
                  <a:pt x="15" y="443"/>
                  <a:pt x="15" y="443"/>
                </a:cubicBezTo>
                <a:cubicBezTo>
                  <a:pt x="0" y="468"/>
                  <a:pt x="0" y="500"/>
                  <a:pt x="15" y="525"/>
                </a:cubicBezTo>
                <a:cubicBezTo>
                  <a:pt x="246" y="926"/>
                  <a:pt x="246" y="926"/>
                  <a:pt x="246" y="926"/>
                </a:cubicBezTo>
                <a:cubicBezTo>
                  <a:pt x="261" y="952"/>
                  <a:pt x="288" y="968"/>
                  <a:pt x="318" y="968"/>
                </a:cubicBezTo>
                <a:cubicBezTo>
                  <a:pt x="781" y="968"/>
                  <a:pt x="781" y="968"/>
                  <a:pt x="781" y="968"/>
                </a:cubicBezTo>
                <a:cubicBezTo>
                  <a:pt x="810" y="968"/>
                  <a:pt x="838" y="952"/>
                  <a:pt x="852" y="926"/>
                </a:cubicBezTo>
                <a:cubicBezTo>
                  <a:pt x="1084" y="525"/>
                  <a:pt x="1084" y="525"/>
                  <a:pt x="1084" y="525"/>
                </a:cubicBezTo>
                <a:cubicBezTo>
                  <a:pt x="1099" y="500"/>
                  <a:pt x="1099" y="468"/>
                  <a:pt x="1084" y="443"/>
                </a:cubicBezTo>
                <a:cubicBezTo>
                  <a:pt x="852" y="42"/>
                  <a:pt x="852" y="42"/>
                  <a:pt x="852" y="42"/>
                </a:cubicBezTo>
                <a:cubicBezTo>
                  <a:pt x="838" y="16"/>
                  <a:pt x="810" y="0"/>
                  <a:pt x="781" y="0"/>
                </a:cubicBezTo>
                <a:close/>
              </a:path>
            </a:pathLst>
          </a:custGeom>
          <a:solidFill>
            <a:schemeClr val="tx1">
              <a:alpha val="60000"/>
            </a:schemeClr>
          </a:solidFill>
          <a:ln w="635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graphicFrame>
        <p:nvGraphicFramePr>
          <p:cNvPr id="5" name="Content Placeholder 2">
            <a:extLst>
              <a:ext uri="{FF2B5EF4-FFF2-40B4-BE49-F238E27FC236}">
                <a16:creationId xmlns:a16="http://schemas.microsoft.com/office/drawing/2014/main" id="{47A480CD-3293-42F6-8B6A-C7AB8DF79D1D}"/>
              </a:ext>
            </a:extLst>
          </p:cNvPr>
          <p:cNvGraphicFramePr>
            <a:graphicFrameLocks noGrp="1"/>
          </p:cNvGraphicFramePr>
          <p:nvPr>
            <p:ph idx="1"/>
            <p:extLst>
              <p:ext uri="{D42A27DB-BD31-4B8C-83A1-F6EECF244321}">
                <p14:modId xmlns:p14="http://schemas.microsoft.com/office/powerpoint/2010/main" val="342675892"/>
              </p:ext>
            </p:extLst>
          </p:nvPr>
        </p:nvGraphicFramePr>
        <p:xfrm>
          <a:off x="7959369" y="11857190"/>
          <a:ext cx="34143246" cy="1465308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28306658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D2B266D-3625-4584-A5C3-7D3F672CFF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880227" cy="32918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463B99A-73EE-4FBB-B7C4-F9F9BCC25C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880227" cy="32918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5D2A5D1-BA0D-47D3-B051-DA7743C46E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891200" cy="29855160"/>
          </a:xfrm>
          <a:custGeom>
            <a:avLst/>
            <a:gdLst>
              <a:gd name="connsiteX0" fmla="*/ 6789701 w 12192000"/>
              <a:gd name="connsiteY0" fmla="*/ 6151588 h 6219825"/>
              <a:gd name="connsiteX1" fmla="*/ 6788702 w 12192000"/>
              <a:gd name="connsiteY1" fmla="*/ 6151666 h 6219825"/>
              <a:gd name="connsiteX2" fmla="*/ 6788476 w 12192000"/>
              <a:gd name="connsiteY2" fmla="*/ 6152200 h 6219825"/>
              <a:gd name="connsiteX3" fmla="*/ 9834 w 12192000"/>
              <a:gd name="connsiteY3" fmla="*/ 0 h 6219825"/>
              <a:gd name="connsiteX4" fmla="*/ 12357 w 12192000"/>
              <a:gd name="connsiteY4" fmla="*/ 1 h 6219825"/>
              <a:gd name="connsiteX5" fmla="*/ 12192000 w 12192000"/>
              <a:gd name="connsiteY5" fmla="*/ 1 h 6219825"/>
              <a:gd name="connsiteX6" fmla="*/ 12192000 w 12192000"/>
              <a:gd name="connsiteY6" fmla="*/ 5105401 h 6219825"/>
              <a:gd name="connsiteX7" fmla="*/ 12191716 w 12192000"/>
              <a:gd name="connsiteY7" fmla="*/ 5105401 h 6219825"/>
              <a:gd name="connsiteX8" fmla="*/ 12192000 w 12192000"/>
              <a:gd name="connsiteY8" fmla="*/ 5256977 h 6219825"/>
              <a:gd name="connsiteX9" fmla="*/ 12061096 w 12192000"/>
              <a:gd name="connsiteY9" fmla="*/ 5296034 h 6219825"/>
              <a:gd name="connsiteX10" fmla="*/ 11676800 w 12192000"/>
              <a:gd name="connsiteY10" fmla="*/ 5399652 h 6219825"/>
              <a:gd name="connsiteX11" fmla="*/ 10425355 w 12192000"/>
              <a:gd name="connsiteY11" fmla="*/ 5683310 h 6219825"/>
              <a:gd name="connsiteX12" fmla="*/ 9424022 w 12192000"/>
              <a:gd name="connsiteY12" fmla="*/ 5858546 h 6219825"/>
              <a:gd name="connsiteX13" fmla="*/ 8458419 w 12192000"/>
              <a:gd name="connsiteY13" fmla="*/ 5992303 h 6219825"/>
              <a:gd name="connsiteX14" fmla="*/ 7715970 w 12192000"/>
              <a:gd name="connsiteY14" fmla="*/ 6072283 h 6219825"/>
              <a:gd name="connsiteX15" fmla="*/ 6951716 w 12192000"/>
              <a:gd name="connsiteY15" fmla="*/ 6138091 h 6219825"/>
              <a:gd name="connsiteX16" fmla="*/ 6936303 w 12192000"/>
              <a:gd name="connsiteY16" fmla="*/ 6140163 h 6219825"/>
              <a:gd name="connsiteX17" fmla="*/ 6790448 w 12192000"/>
              <a:gd name="connsiteY17" fmla="*/ 6151529 h 6219825"/>
              <a:gd name="connsiteX18" fmla="*/ 6799941 w 12192000"/>
              <a:gd name="connsiteY18" fmla="*/ 6153349 h 6219825"/>
              <a:gd name="connsiteX19" fmla="*/ 6835432 w 12192000"/>
              <a:gd name="connsiteY19" fmla="*/ 6151642 h 6219825"/>
              <a:gd name="connsiteX20" fmla="*/ 6884003 w 12192000"/>
              <a:gd name="connsiteY20" fmla="*/ 6148662 h 6219825"/>
              <a:gd name="connsiteX21" fmla="*/ 7578771 w 12192000"/>
              <a:gd name="connsiteY21" fmla="*/ 6116122 h 6219825"/>
              <a:gd name="connsiteX22" fmla="*/ 8623845 w 12192000"/>
              <a:gd name="connsiteY22" fmla="*/ 6029188 h 6219825"/>
              <a:gd name="connsiteX23" fmla="*/ 9479970 w 12192000"/>
              <a:gd name="connsiteY23" fmla="*/ 5925239 h 6219825"/>
              <a:gd name="connsiteX24" fmla="*/ 10629308 w 12192000"/>
              <a:gd name="connsiteY24" fmla="*/ 5731000 h 6219825"/>
              <a:gd name="connsiteX25" fmla="*/ 11998498 w 12192000"/>
              <a:gd name="connsiteY25" fmla="*/ 5404869 h 6219825"/>
              <a:gd name="connsiteX26" fmla="*/ 12192000 w 12192000"/>
              <a:gd name="connsiteY26" fmla="*/ 5347846 h 6219825"/>
              <a:gd name="connsiteX27" fmla="*/ 12192000 w 12192000"/>
              <a:gd name="connsiteY27" fmla="*/ 5402606 h 6219825"/>
              <a:gd name="connsiteX28" fmla="*/ 11829257 w 12192000"/>
              <a:gd name="connsiteY28" fmla="*/ 5507950 h 6219825"/>
              <a:gd name="connsiteX29" fmla="*/ 10939183 w 12192000"/>
              <a:gd name="connsiteY29" fmla="*/ 5722555 h 6219825"/>
              <a:gd name="connsiteX30" fmla="*/ 9985530 w 12192000"/>
              <a:gd name="connsiteY30" fmla="*/ 5902635 h 6219825"/>
              <a:gd name="connsiteX31" fmla="*/ 9186882 w 12192000"/>
              <a:gd name="connsiteY31" fmla="*/ 6018631 h 6219825"/>
              <a:gd name="connsiteX32" fmla="*/ 8578198 w 12192000"/>
              <a:gd name="connsiteY32" fmla="*/ 6088179 h 6219825"/>
              <a:gd name="connsiteX33" fmla="*/ 7864358 w 12192000"/>
              <a:gd name="connsiteY33" fmla="*/ 6149656 h 6219825"/>
              <a:gd name="connsiteX34" fmla="*/ 6935502 w 12192000"/>
              <a:gd name="connsiteY34" fmla="*/ 6201071 h 6219825"/>
              <a:gd name="connsiteX35" fmla="*/ 6477750 w 12192000"/>
              <a:gd name="connsiteY35" fmla="*/ 6214980 h 6219825"/>
              <a:gd name="connsiteX36" fmla="*/ 6362294 w 12192000"/>
              <a:gd name="connsiteY36" fmla="*/ 6219825 h 6219825"/>
              <a:gd name="connsiteX37" fmla="*/ 6057129 w 12192000"/>
              <a:gd name="connsiteY37" fmla="*/ 6219825 h 6219825"/>
              <a:gd name="connsiteX38" fmla="*/ 5977784 w 12192000"/>
              <a:gd name="connsiteY38" fmla="*/ 6215229 h 6219825"/>
              <a:gd name="connsiteX39" fmla="*/ 5265087 w 12192000"/>
              <a:gd name="connsiteY39" fmla="*/ 6178965 h 6219825"/>
              <a:gd name="connsiteX40" fmla="*/ 4346277 w 12192000"/>
              <a:gd name="connsiteY40" fmla="*/ 6116869 h 6219825"/>
              <a:gd name="connsiteX41" fmla="*/ 3373045 w 12192000"/>
              <a:gd name="connsiteY41" fmla="*/ 6018259 h 6219825"/>
              <a:gd name="connsiteX42" fmla="*/ 2362173 w 12192000"/>
              <a:gd name="connsiteY42" fmla="*/ 5899282 h 6219825"/>
              <a:gd name="connsiteX43" fmla="*/ 1233178 w 12192000"/>
              <a:gd name="connsiteY43" fmla="*/ 5726033 h 6219825"/>
              <a:gd name="connsiteX44" fmla="*/ 68500 w 12192000"/>
              <a:gd name="connsiteY44" fmla="*/ 5486226 h 6219825"/>
              <a:gd name="connsiteX45" fmla="*/ 0 w 12192000"/>
              <a:gd name="connsiteY45" fmla="*/ 5468863 h 6219825"/>
              <a:gd name="connsiteX46" fmla="*/ 0 w 12192000"/>
              <a:gd name="connsiteY46" fmla="*/ 5412351 h 6219825"/>
              <a:gd name="connsiteX47" fmla="*/ 72441 w 12192000"/>
              <a:gd name="connsiteY47" fmla="*/ 5431135 h 6219825"/>
              <a:gd name="connsiteX48" fmla="*/ 600716 w 12192000"/>
              <a:gd name="connsiteY48" fmla="*/ 5549555 h 6219825"/>
              <a:gd name="connsiteX49" fmla="*/ 1769512 w 12192000"/>
              <a:gd name="connsiteY49" fmla="*/ 5759811 h 6219825"/>
              <a:gd name="connsiteX50" fmla="*/ 2613554 w 12192000"/>
              <a:gd name="connsiteY50" fmla="*/ 5876802 h 6219825"/>
              <a:gd name="connsiteX51" fmla="*/ 2581134 w 12192000"/>
              <a:gd name="connsiteY51" fmla="*/ 5866867 h 6219825"/>
              <a:gd name="connsiteX52" fmla="*/ 1112635 w 12192000"/>
              <a:gd name="connsiteY52" fmla="*/ 5534031 h 6219825"/>
              <a:gd name="connsiteX53" fmla="*/ 420412 w 12192000"/>
              <a:gd name="connsiteY53" fmla="*/ 5334514 h 6219825"/>
              <a:gd name="connsiteX54" fmla="*/ 0 w 12192000"/>
              <a:gd name="connsiteY54" fmla="*/ 5195539 h 6219825"/>
              <a:gd name="connsiteX55" fmla="*/ 60 w 12192000"/>
              <a:gd name="connsiteY55" fmla="*/ 5105401 h 6219825"/>
              <a:gd name="connsiteX56" fmla="*/ 0 w 12192000"/>
              <a:gd name="connsiteY56" fmla="*/ 5105401 h 6219825"/>
              <a:gd name="connsiteX57" fmla="*/ 0 w 12192000"/>
              <a:gd name="connsiteY57" fmla="*/ 1 h 6219825"/>
              <a:gd name="connsiteX58" fmla="*/ 9834 w 12192000"/>
              <a:gd name="connsiteY58" fmla="*/ 1 h 6219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2192000" h="6219825">
                <a:moveTo>
                  <a:pt x="6789701" y="6151588"/>
                </a:moveTo>
                <a:lnTo>
                  <a:pt x="6788702" y="6151666"/>
                </a:lnTo>
                <a:cubicBezTo>
                  <a:pt x="6788627" y="6151844"/>
                  <a:pt x="6788551" y="6152022"/>
                  <a:pt x="6788476" y="6152200"/>
                </a:cubicBezTo>
                <a:close/>
                <a:moveTo>
                  <a:pt x="9834" y="0"/>
                </a:moveTo>
                <a:lnTo>
                  <a:pt x="12357" y="1"/>
                </a:lnTo>
                <a:lnTo>
                  <a:pt x="12192000" y="1"/>
                </a:lnTo>
                <a:lnTo>
                  <a:pt x="12192000" y="5105401"/>
                </a:lnTo>
                <a:lnTo>
                  <a:pt x="12191716" y="5105401"/>
                </a:lnTo>
                <a:lnTo>
                  <a:pt x="12192000" y="5256977"/>
                </a:lnTo>
                <a:lnTo>
                  <a:pt x="12061096" y="5296034"/>
                </a:lnTo>
                <a:cubicBezTo>
                  <a:pt x="11933500" y="5332263"/>
                  <a:pt x="11805390" y="5366806"/>
                  <a:pt x="11676800" y="5399652"/>
                </a:cubicBezTo>
                <a:cubicBezTo>
                  <a:pt x="11262789" y="5507204"/>
                  <a:pt x="10845343" y="5600846"/>
                  <a:pt x="10425355" y="5683310"/>
                </a:cubicBezTo>
                <a:cubicBezTo>
                  <a:pt x="10092810" y="5748549"/>
                  <a:pt x="9759033" y="5806970"/>
                  <a:pt x="9424022" y="5858546"/>
                </a:cubicBezTo>
                <a:cubicBezTo>
                  <a:pt x="9102997" y="5908224"/>
                  <a:pt x="8781133" y="5952809"/>
                  <a:pt x="8458419" y="5992303"/>
                </a:cubicBezTo>
                <a:cubicBezTo>
                  <a:pt x="8211360" y="6022481"/>
                  <a:pt x="7963792" y="6048065"/>
                  <a:pt x="7715970" y="6072283"/>
                </a:cubicBezTo>
                <a:lnTo>
                  <a:pt x="6951716" y="6138091"/>
                </a:lnTo>
                <a:lnTo>
                  <a:pt x="6936303" y="6140163"/>
                </a:lnTo>
                <a:lnTo>
                  <a:pt x="6790448" y="6151529"/>
                </a:lnTo>
                <a:lnTo>
                  <a:pt x="6799941" y="6153349"/>
                </a:lnTo>
                <a:cubicBezTo>
                  <a:pt x="6811623" y="6153816"/>
                  <a:pt x="6823734" y="6151642"/>
                  <a:pt x="6835432" y="6151642"/>
                </a:cubicBezTo>
                <a:cubicBezTo>
                  <a:pt x="6851580" y="6151642"/>
                  <a:pt x="6867729" y="6149034"/>
                  <a:pt x="6884003" y="6148662"/>
                </a:cubicBezTo>
                <a:cubicBezTo>
                  <a:pt x="7115805" y="6143198"/>
                  <a:pt x="7347351" y="6131026"/>
                  <a:pt x="7578771" y="6116122"/>
                </a:cubicBezTo>
                <a:cubicBezTo>
                  <a:pt x="7927552" y="6093644"/>
                  <a:pt x="8276080" y="6065453"/>
                  <a:pt x="8623845" y="6029188"/>
                </a:cubicBezTo>
                <a:cubicBezTo>
                  <a:pt x="8909939" y="5999878"/>
                  <a:pt x="9195310" y="5965228"/>
                  <a:pt x="9479970" y="5925239"/>
                </a:cubicBezTo>
                <a:cubicBezTo>
                  <a:pt x="9864901" y="5870842"/>
                  <a:pt x="10248014" y="5806101"/>
                  <a:pt x="10629308" y="5731000"/>
                </a:cubicBezTo>
                <a:cubicBezTo>
                  <a:pt x="11090114" y="5639842"/>
                  <a:pt x="11546975" y="5532291"/>
                  <a:pt x="11998498" y="5404869"/>
                </a:cubicBezTo>
                <a:lnTo>
                  <a:pt x="12192000" y="5347846"/>
                </a:lnTo>
                <a:lnTo>
                  <a:pt x="12192000" y="5402606"/>
                </a:lnTo>
                <a:lnTo>
                  <a:pt x="11829257" y="5507950"/>
                </a:lnTo>
                <a:cubicBezTo>
                  <a:pt x="11534769" y="5587680"/>
                  <a:pt x="11238120" y="5658596"/>
                  <a:pt x="10939183" y="5722555"/>
                </a:cubicBezTo>
                <a:cubicBezTo>
                  <a:pt x="10622824" y="5790365"/>
                  <a:pt x="10304941" y="5850387"/>
                  <a:pt x="9985530" y="5902635"/>
                </a:cubicBezTo>
                <a:cubicBezTo>
                  <a:pt x="9720036" y="5946102"/>
                  <a:pt x="9453814" y="5984764"/>
                  <a:pt x="9186882" y="6018631"/>
                </a:cubicBezTo>
                <a:cubicBezTo>
                  <a:pt x="8984197" y="6044216"/>
                  <a:pt x="8781514" y="6068309"/>
                  <a:pt x="8578198" y="6088179"/>
                </a:cubicBezTo>
                <a:lnTo>
                  <a:pt x="7864358" y="6149656"/>
                </a:lnTo>
                <a:cubicBezTo>
                  <a:pt x="7554994" y="6172009"/>
                  <a:pt x="7245502" y="6189895"/>
                  <a:pt x="6935502" y="6201071"/>
                </a:cubicBezTo>
                <a:lnTo>
                  <a:pt x="6477750" y="6214980"/>
                </a:lnTo>
                <a:cubicBezTo>
                  <a:pt x="6439195" y="6212895"/>
                  <a:pt x="6400529" y="6214521"/>
                  <a:pt x="6362294" y="6219825"/>
                </a:cubicBezTo>
                <a:lnTo>
                  <a:pt x="6057129" y="6219825"/>
                </a:lnTo>
                <a:lnTo>
                  <a:pt x="5977784" y="6215229"/>
                </a:lnTo>
                <a:lnTo>
                  <a:pt x="5265087" y="6178965"/>
                </a:lnTo>
                <a:cubicBezTo>
                  <a:pt x="4958267" y="6166544"/>
                  <a:pt x="4651826" y="6146055"/>
                  <a:pt x="4346277" y="6116869"/>
                </a:cubicBezTo>
                <a:lnTo>
                  <a:pt x="3373045" y="6018259"/>
                </a:lnTo>
                <a:cubicBezTo>
                  <a:pt x="3035412" y="5983982"/>
                  <a:pt x="2698456" y="5944327"/>
                  <a:pt x="2362173" y="5899282"/>
                </a:cubicBezTo>
                <a:cubicBezTo>
                  <a:pt x="1984692" y="5849108"/>
                  <a:pt x="1608364" y="5791358"/>
                  <a:pt x="1233178" y="5726033"/>
                </a:cubicBezTo>
                <a:cubicBezTo>
                  <a:pt x="842181" y="5657291"/>
                  <a:pt x="453758" y="5578770"/>
                  <a:pt x="68500" y="5486226"/>
                </a:cubicBezTo>
                <a:lnTo>
                  <a:pt x="0" y="5468863"/>
                </a:lnTo>
                <a:lnTo>
                  <a:pt x="0" y="5412351"/>
                </a:lnTo>
                <a:lnTo>
                  <a:pt x="72441" y="5431135"/>
                </a:lnTo>
                <a:cubicBezTo>
                  <a:pt x="247961" y="5473331"/>
                  <a:pt x="424164" y="5512608"/>
                  <a:pt x="600716" y="5549555"/>
                </a:cubicBezTo>
                <a:cubicBezTo>
                  <a:pt x="988279" y="5630403"/>
                  <a:pt x="1378133" y="5699330"/>
                  <a:pt x="1769512" y="5759811"/>
                </a:cubicBezTo>
                <a:cubicBezTo>
                  <a:pt x="2052426" y="5803406"/>
                  <a:pt x="2335725" y="5843519"/>
                  <a:pt x="2613554" y="5876802"/>
                </a:cubicBezTo>
                <a:cubicBezTo>
                  <a:pt x="2605544" y="5879410"/>
                  <a:pt x="2594611" y="5869350"/>
                  <a:pt x="2581134" y="5866867"/>
                </a:cubicBezTo>
                <a:cubicBezTo>
                  <a:pt x="2087178" y="5774877"/>
                  <a:pt x="1597684" y="5663937"/>
                  <a:pt x="1112635" y="5534031"/>
                </a:cubicBezTo>
                <a:cubicBezTo>
                  <a:pt x="880453" y="5471934"/>
                  <a:pt x="649713" y="5405428"/>
                  <a:pt x="420412" y="5334514"/>
                </a:cubicBezTo>
                <a:lnTo>
                  <a:pt x="0" y="5195539"/>
                </a:lnTo>
                <a:lnTo>
                  <a:pt x="60" y="5105401"/>
                </a:lnTo>
                <a:lnTo>
                  <a:pt x="0" y="5105401"/>
                </a:lnTo>
                <a:lnTo>
                  <a:pt x="0" y="1"/>
                </a:lnTo>
                <a:lnTo>
                  <a:pt x="9834"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6" name="Table 5">
            <a:extLst>
              <a:ext uri="{FF2B5EF4-FFF2-40B4-BE49-F238E27FC236}">
                <a16:creationId xmlns:a16="http://schemas.microsoft.com/office/drawing/2014/main" id="{B07CB48C-C154-A94D-AB55-9D0404406F90}"/>
              </a:ext>
            </a:extLst>
          </p:cNvPr>
          <p:cNvGraphicFramePr>
            <a:graphicFrameLocks noGrp="1"/>
          </p:cNvGraphicFramePr>
          <p:nvPr>
            <p:extLst>
              <p:ext uri="{D42A27DB-BD31-4B8C-83A1-F6EECF244321}">
                <p14:modId xmlns:p14="http://schemas.microsoft.com/office/powerpoint/2010/main" val="2059162907"/>
              </p:ext>
            </p:extLst>
          </p:nvPr>
        </p:nvGraphicFramePr>
        <p:xfrm>
          <a:off x="822325" y="1096963"/>
          <a:ext cx="20945474" cy="23774393"/>
        </p:xfrm>
        <a:graphic>
          <a:graphicData uri="http://schemas.openxmlformats.org/drawingml/2006/table">
            <a:tbl>
              <a:tblPr firstRow="1" firstCol="1">
                <a:tableStyleId>{93296810-A885-4BE3-A3E7-6D5BEEA58F35}</a:tableStyleId>
              </a:tblPr>
              <a:tblGrid>
                <a:gridCol w="5767128">
                  <a:extLst>
                    <a:ext uri="{9D8B030D-6E8A-4147-A177-3AD203B41FA5}">
                      <a16:colId xmlns:a16="http://schemas.microsoft.com/office/drawing/2014/main" val="648122733"/>
                    </a:ext>
                  </a:extLst>
                </a:gridCol>
                <a:gridCol w="7603759">
                  <a:extLst>
                    <a:ext uri="{9D8B030D-6E8A-4147-A177-3AD203B41FA5}">
                      <a16:colId xmlns:a16="http://schemas.microsoft.com/office/drawing/2014/main" val="39425737"/>
                    </a:ext>
                  </a:extLst>
                </a:gridCol>
                <a:gridCol w="4112108">
                  <a:extLst>
                    <a:ext uri="{9D8B030D-6E8A-4147-A177-3AD203B41FA5}">
                      <a16:colId xmlns:a16="http://schemas.microsoft.com/office/drawing/2014/main" val="3234023156"/>
                    </a:ext>
                  </a:extLst>
                </a:gridCol>
                <a:gridCol w="3462479">
                  <a:extLst>
                    <a:ext uri="{9D8B030D-6E8A-4147-A177-3AD203B41FA5}">
                      <a16:colId xmlns:a16="http://schemas.microsoft.com/office/drawing/2014/main" val="3357203871"/>
                    </a:ext>
                  </a:extLst>
                </a:gridCol>
              </a:tblGrid>
              <a:tr h="659093">
                <a:tc gridSpan="4">
                  <a:txBody>
                    <a:bodyPr/>
                    <a:lstStyle/>
                    <a:p>
                      <a:pPr marL="0" marR="0">
                        <a:lnSpc>
                          <a:spcPct val="107000"/>
                        </a:lnSpc>
                        <a:spcBef>
                          <a:spcPts val="0"/>
                        </a:spcBef>
                        <a:spcAft>
                          <a:spcPts val="0"/>
                        </a:spcAft>
                      </a:pPr>
                      <a:r>
                        <a:rPr lang="en-US" sz="2500">
                          <a:effectLst/>
                        </a:rPr>
                        <a:t>Table 1: Bivariate Analysis of Healthy Minds Network Data according to Student Status (n=916)</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9791255"/>
                  </a:ext>
                </a:extLst>
              </a:tr>
              <a:tr h="1294709">
                <a:tc>
                  <a:txBody>
                    <a:bodyPr/>
                    <a:lstStyle/>
                    <a:p>
                      <a:pPr marL="0" marR="0">
                        <a:lnSpc>
                          <a:spcPct val="107000"/>
                        </a:lnSpc>
                        <a:spcBef>
                          <a:spcPts val="0"/>
                        </a:spcBef>
                        <a:spcAft>
                          <a:spcPts val="0"/>
                        </a:spcAft>
                      </a:pPr>
                      <a:r>
                        <a:rPr lang="en-US" sz="2500">
                          <a:effectLst/>
                        </a:rPr>
                        <a:t> </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 </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gridSpan="2">
                  <a:txBody>
                    <a:bodyPr/>
                    <a:lstStyle/>
                    <a:p>
                      <a:pPr marL="0" marR="0" algn="ctr">
                        <a:lnSpc>
                          <a:spcPct val="107000"/>
                        </a:lnSpc>
                        <a:spcBef>
                          <a:spcPts val="0"/>
                        </a:spcBef>
                        <a:spcAft>
                          <a:spcPts val="0"/>
                        </a:spcAft>
                      </a:pPr>
                      <a:r>
                        <a:rPr lang="en-US" sz="2500">
                          <a:effectLst/>
                        </a:rPr>
                        <a:t>Student Status</a:t>
                      </a:r>
                    </a:p>
                    <a:p>
                      <a:pPr marL="0" marR="0" algn="ctr">
                        <a:lnSpc>
                          <a:spcPct val="107000"/>
                        </a:lnSpc>
                        <a:spcBef>
                          <a:spcPts val="0"/>
                        </a:spcBef>
                        <a:spcAft>
                          <a:spcPts val="0"/>
                        </a:spcAft>
                      </a:pPr>
                      <a:r>
                        <a:rPr lang="en-US" sz="2500">
                          <a:effectLst/>
                          <a:latin typeface="Calibri" panose="020F0502020204030204" pitchFamily="34" charset="0"/>
                          <a:ea typeface="Calibri" panose="020F0502020204030204" pitchFamily="34" charset="0"/>
                          <a:cs typeface="Times New Roman" panose="02020603050405020304" pitchFamily="18" charset="0"/>
                        </a:rPr>
                        <a:t>N (%)</a:t>
                      </a:r>
                    </a:p>
                  </a:txBody>
                  <a:tcPr marL="71082" marR="71082" marT="0" marB="0"/>
                </a:tc>
                <a:tc hMerge="1">
                  <a:txBody>
                    <a:bodyPr/>
                    <a:lstStyle/>
                    <a:p>
                      <a:endParaRPr lang="en-US"/>
                    </a:p>
                  </a:txBody>
                  <a:tcPr/>
                </a:tc>
                <a:extLst>
                  <a:ext uri="{0D108BD9-81ED-4DB2-BD59-A6C34878D82A}">
                    <a16:rowId xmlns:a16="http://schemas.microsoft.com/office/drawing/2014/main" val="363132372"/>
                  </a:ext>
                </a:extLst>
              </a:tr>
              <a:tr h="659093">
                <a:tc>
                  <a:txBody>
                    <a:bodyPr/>
                    <a:lstStyle/>
                    <a:p>
                      <a:pPr marL="0" marR="0">
                        <a:lnSpc>
                          <a:spcPct val="107000"/>
                        </a:lnSpc>
                        <a:spcBef>
                          <a:spcPts val="0"/>
                        </a:spcBef>
                        <a:spcAft>
                          <a:spcPts val="0"/>
                        </a:spcAft>
                      </a:pPr>
                      <a:r>
                        <a:rPr lang="en-US" sz="2500">
                          <a:effectLst/>
                        </a:rPr>
                        <a:t> </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nSpc>
                          <a:spcPct val="107000"/>
                        </a:lnSpc>
                        <a:spcBef>
                          <a:spcPts val="0"/>
                        </a:spcBef>
                        <a:spcAft>
                          <a:spcPts val="0"/>
                        </a:spcAft>
                      </a:pPr>
                      <a:r>
                        <a:rPr lang="en-US" sz="2500">
                          <a:effectLst/>
                        </a:rPr>
                        <a:t> </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Undergraduate</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Graduate</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extLst>
                  <a:ext uri="{0D108BD9-81ED-4DB2-BD59-A6C34878D82A}">
                    <a16:rowId xmlns:a16="http://schemas.microsoft.com/office/drawing/2014/main" val="3969289663"/>
                  </a:ext>
                </a:extLst>
              </a:tr>
              <a:tr h="1290915">
                <a:tc>
                  <a:txBody>
                    <a:bodyPr/>
                    <a:lstStyle/>
                    <a:p>
                      <a:pPr marL="0" marR="0" algn="r">
                        <a:lnSpc>
                          <a:spcPct val="107000"/>
                        </a:lnSpc>
                        <a:spcBef>
                          <a:spcPts val="0"/>
                        </a:spcBef>
                        <a:spcAft>
                          <a:spcPts val="0"/>
                        </a:spcAft>
                      </a:pPr>
                      <a:r>
                        <a:rPr lang="en-US" sz="2500">
                          <a:effectLst/>
                        </a:rPr>
                        <a:t>Sex at birth</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r">
                        <a:lnSpc>
                          <a:spcPct val="107000"/>
                        </a:lnSpc>
                        <a:spcBef>
                          <a:spcPts val="0"/>
                        </a:spcBef>
                        <a:spcAft>
                          <a:spcPts val="0"/>
                        </a:spcAft>
                      </a:pPr>
                      <a:r>
                        <a:rPr lang="en-US" sz="2500">
                          <a:effectLst/>
                        </a:rPr>
                        <a:t>Female</a:t>
                      </a:r>
                    </a:p>
                    <a:p>
                      <a:pPr marL="0" marR="0" algn="r">
                        <a:lnSpc>
                          <a:spcPct val="107000"/>
                        </a:lnSpc>
                        <a:spcBef>
                          <a:spcPts val="0"/>
                        </a:spcBef>
                        <a:spcAft>
                          <a:spcPts val="0"/>
                        </a:spcAft>
                      </a:pPr>
                      <a:r>
                        <a:rPr lang="en-US" sz="2500">
                          <a:effectLst/>
                        </a:rPr>
                        <a:t>Male</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256 (44.1)</a:t>
                      </a:r>
                    </a:p>
                    <a:p>
                      <a:pPr marL="0" marR="0" algn="ctr">
                        <a:lnSpc>
                          <a:spcPct val="107000"/>
                        </a:lnSpc>
                        <a:spcBef>
                          <a:spcPts val="0"/>
                        </a:spcBef>
                        <a:spcAft>
                          <a:spcPts val="0"/>
                        </a:spcAft>
                      </a:pPr>
                      <a:r>
                        <a:rPr lang="en-US" sz="2500">
                          <a:effectLst/>
                        </a:rPr>
                        <a:t>325 (55.9)</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98 (38.9)</a:t>
                      </a:r>
                    </a:p>
                    <a:p>
                      <a:pPr marL="0" marR="0" algn="ctr">
                        <a:lnSpc>
                          <a:spcPct val="107000"/>
                        </a:lnSpc>
                        <a:spcBef>
                          <a:spcPts val="0"/>
                        </a:spcBef>
                        <a:spcAft>
                          <a:spcPts val="0"/>
                        </a:spcAft>
                      </a:pPr>
                      <a:r>
                        <a:rPr lang="en-US" sz="2500">
                          <a:effectLst/>
                        </a:rPr>
                        <a:t>154 (61.1)</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extLst>
                  <a:ext uri="{0D108BD9-81ED-4DB2-BD59-A6C34878D82A}">
                    <a16:rowId xmlns:a16="http://schemas.microsoft.com/office/drawing/2014/main" val="499151463"/>
                  </a:ext>
                </a:extLst>
              </a:tr>
              <a:tr h="1294709">
                <a:tc>
                  <a:txBody>
                    <a:bodyPr/>
                    <a:lstStyle/>
                    <a:p>
                      <a:pPr marL="0" marR="0" algn="r">
                        <a:lnSpc>
                          <a:spcPct val="107000"/>
                        </a:lnSpc>
                        <a:spcBef>
                          <a:spcPts val="0"/>
                        </a:spcBef>
                        <a:spcAft>
                          <a:spcPts val="0"/>
                        </a:spcAft>
                      </a:pPr>
                      <a:r>
                        <a:rPr lang="en-US" sz="2500">
                          <a:solidFill>
                            <a:schemeClr val="bg1"/>
                          </a:solidFill>
                          <a:effectLst/>
                          <a:latin typeface="Calibri" panose="020F0502020204030204" pitchFamily="34" charset="0"/>
                          <a:ea typeface="Calibri" panose="020F0502020204030204" pitchFamily="34" charset="0"/>
                          <a:cs typeface="Calibri" panose="020F0502020204030204" pitchFamily="34" charset="0"/>
                        </a:rPr>
                        <a:t>Current Financial Situation</a:t>
                      </a:r>
                      <a:r>
                        <a:rPr lang="en-US" sz="25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2500">
                        <a:effectLst/>
                        <a:latin typeface="Calibri" panose="020F0502020204030204" pitchFamily="34" charset="0"/>
                        <a:ea typeface="Calibri" panose="020F0502020204030204" pitchFamily="34" charset="0"/>
                        <a:cs typeface="Calibri" panose="020F0502020204030204" pitchFamily="34" charset="0"/>
                      </a:endParaRPr>
                    </a:p>
                  </a:txBody>
                  <a:tcPr marL="71082" marR="71082" marT="0" marB="0"/>
                </a:tc>
                <a:tc>
                  <a:txBody>
                    <a:bodyPr/>
                    <a:lstStyle/>
                    <a:p>
                      <a:pPr marL="0" marR="0" algn="r">
                        <a:lnSpc>
                          <a:spcPct val="107000"/>
                        </a:lnSpc>
                        <a:spcBef>
                          <a:spcPts val="0"/>
                        </a:spcBef>
                        <a:spcAft>
                          <a:spcPts val="0"/>
                        </a:spcAft>
                      </a:pPr>
                      <a:r>
                        <a:rPr lang="en-US" sz="2500">
                          <a:solidFill>
                            <a:srgbClr val="000000"/>
                          </a:solidFill>
                          <a:effectLst/>
                          <a:latin typeface="Calibri" panose="020F0502020204030204" pitchFamily="34" charset="0"/>
                          <a:ea typeface="Calibri" panose="020F0502020204030204" pitchFamily="34" charset="0"/>
                          <a:cs typeface="Calibri" panose="020F0502020204030204" pitchFamily="34" charset="0"/>
                        </a:rPr>
                        <a:t>Stressful</a:t>
                      </a:r>
                      <a:endParaRPr lang="en-US" sz="2500">
                        <a:effectLst/>
                        <a:latin typeface="Calibri" panose="020F0502020204030204" pitchFamily="34" charset="0"/>
                        <a:ea typeface="Calibri" panose="020F0502020204030204" pitchFamily="34" charset="0"/>
                        <a:cs typeface="Calibri" panose="020F0502020204030204" pitchFamily="34" charset="0"/>
                      </a:endParaRPr>
                    </a:p>
                    <a:p>
                      <a:pPr marL="0" marR="0" algn="r">
                        <a:lnSpc>
                          <a:spcPct val="107000"/>
                        </a:lnSpc>
                        <a:spcBef>
                          <a:spcPts val="0"/>
                        </a:spcBef>
                        <a:spcAft>
                          <a:spcPts val="0"/>
                        </a:spcAft>
                      </a:pPr>
                      <a:r>
                        <a:rPr lang="en-US" sz="2500">
                          <a:solidFill>
                            <a:srgbClr val="000000"/>
                          </a:solidFill>
                          <a:effectLst/>
                          <a:latin typeface="Calibri" panose="020F0502020204030204" pitchFamily="34" charset="0"/>
                          <a:ea typeface="Calibri" panose="020F0502020204030204" pitchFamily="34" charset="0"/>
                          <a:cs typeface="Calibri" panose="020F0502020204030204" pitchFamily="34" charset="0"/>
                        </a:rPr>
                        <a:t>Not stressful</a:t>
                      </a:r>
                      <a:endParaRPr lang="en-US" sz="2500">
                        <a:effectLst/>
                        <a:latin typeface="Calibri" panose="020F0502020204030204" pitchFamily="34" charset="0"/>
                        <a:ea typeface="Calibri" panose="020F0502020204030204" pitchFamily="34" charset="0"/>
                        <a:cs typeface="Calibri" panose="020F0502020204030204" pitchFamily="34" charset="0"/>
                      </a:endParaRPr>
                    </a:p>
                  </a:txBody>
                  <a:tcPr marL="71082" marR="71082" marT="0" marB="0"/>
                </a:tc>
                <a:tc>
                  <a:txBody>
                    <a:bodyPr/>
                    <a:lstStyle/>
                    <a:p>
                      <a:pPr marL="0" marR="0" algn="ctr">
                        <a:lnSpc>
                          <a:spcPct val="107000"/>
                        </a:lnSpc>
                        <a:spcBef>
                          <a:spcPts val="0"/>
                        </a:spcBef>
                        <a:spcAft>
                          <a:spcPts val="0"/>
                        </a:spcAft>
                      </a:pPr>
                      <a:r>
                        <a:rPr lang="en-US" sz="2500">
                          <a:solidFill>
                            <a:srgbClr val="000000"/>
                          </a:solidFill>
                          <a:effectLst/>
                          <a:latin typeface="Calibri" panose="020F0502020204030204" pitchFamily="34" charset="0"/>
                          <a:ea typeface="Calibri" panose="020F0502020204030204" pitchFamily="34" charset="0"/>
                          <a:cs typeface="Calibri" panose="020F0502020204030204" pitchFamily="34" charset="0"/>
                        </a:rPr>
                        <a:t>471 (81.7)</a:t>
                      </a:r>
                      <a:endParaRPr lang="en-US" sz="2500">
                        <a:effectLst/>
                        <a:latin typeface="Calibri" panose="020F0502020204030204" pitchFamily="34" charset="0"/>
                        <a:ea typeface="Calibri" panose="020F0502020204030204" pitchFamily="34" charset="0"/>
                        <a:cs typeface="Calibri" panose="020F0502020204030204" pitchFamily="34" charset="0"/>
                      </a:endParaRPr>
                    </a:p>
                    <a:p>
                      <a:pPr marL="0" marR="0" algn="ctr">
                        <a:lnSpc>
                          <a:spcPct val="107000"/>
                        </a:lnSpc>
                        <a:spcBef>
                          <a:spcPts val="0"/>
                        </a:spcBef>
                        <a:spcAft>
                          <a:spcPts val="0"/>
                        </a:spcAft>
                      </a:pPr>
                      <a:r>
                        <a:rPr lang="en-US" sz="2500">
                          <a:solidFill>
                            <a:srgbClr val="000000"/>
                          </a:solidFill>
                          <a:effectLst/>
                          <a:latin typeface="Calibri" panose="020F0502020204030204" pitchFamily="34" charset="0"/>
                          <a:ea typeface="Calibri" panose="020F0502020204030204" pitchFamily="34" charset="0"/>
                          <a:cs typeface="Calibri" panose="020F0502020204030204" pitchFamily="34" charset="0"/>
                        </a:rPr>
                        <a:t>106 (18.3)</a:t>
                      </a:r>
                      <a:endParaRPr lang="en-US" sz="2500">
                        <a:effectLst/>
                        <a:latin typeface="Calibri" panose="020F0502020204030204" pitchFamily="34" charset="0"/>
                        <a:ea typeface="Calibri" panose="020F0502020204030204" pitchFamily="34" charset="0"/>
                        <a:cs typeface="Calibri" panose="020F0502020204030204" pitchFamily="34" charset="0"/>
                      </a:endParaRPr>
                    </a:p>
                  </a:txBody>
                  <a:tcPr marL="71082" marR="71082" marT="0" marB="0"/>
                </a:tc>
                <a:tc>
                  <a:txBody>
                    <a:bodyPr/>
                    <a:lstStyle/>
                    <a:p>
                      <a:pPr marL="0" marR="0" algn="ctr">
                        <a:lnSpc>
                          <a:spcPct val="107000"/>
                        </a:lnSpc>
                        <a:spcBef>
                          <a:spcPts val="0"/>
                        </a:spcBef>
                        <a:spcAft>
                          <a:spcPts val="0"/>
                        </a:spcAft>
                      </a:pPr>
                      <a:r>
                        <a:rPr lang="en-US" sz="2500">
                          <a:solidFill>
                            <a:srgbClr val="000000"/>
                          </a:solidFill>
                          <a:effectLst/>
                          <a:latin typeface="Calibri" panose="020F0502020204030204" pitchFamily="34" charset="0"/>
                          <a:ea typeface="Calibri" panose="020F0502020204030204" pitchFamily="34" charset="0"/>
                          <a:cs typeface="Calibri" panose="020F0502020204030204" pitchFamily="34" charset="0"/>
                        </a:rPr>
                        <a:t>190 (75.0)**</a:t>
                      </a:r>
                      <a:endParaRPr lang="en-US" sz="2500">
                        <a:effectLst/>
                        <a:latin typeface="Calibri" panose="020F0502020204030204" pitchFamily="34" charset="0"/>
                        <a:ea typeface="Calibri" panose="020F0502020204030204" pitchFamily="34" charset="0"/>
                        <a:cs typeface="Calibri" panose="020F0502020204030204" pitchFamily="34" charset="0"/>
                      </a:endParaRPr>
                    </a:p>
                    <a:p>
                      <a:pPr marL="0" marR="0" algn="ctr">
                        <a:lnSpc>
                          <a:spcPct val="107000"/>
                        </a:lnSpc>
                        <a:spcBef>
                          <a:spcPts val="0"/>
                        </a:spcBef>
                        <a:spcAft>
                          <a:spcPts val="0"/>
                        </a:spcAft>
                      </a:pPr>
                      <a:r>
                        <a:rPr lang="en-US" sz="2500">
                          <a:solidFill>
                            <a:srgbClr val="000000"/>
                          </a:solidFill>
                          <a:effectLst/>
                          <a:latin typeface="Calibri" panose="020F0502020204030204" pitchFamily="34" charset="0"/>
                          <a:ea typeface="Calibri" panose="020F0502020204030204" pitchFamily="34" charset="0"/>
                          <a:cs typeface="Calibri" panose="020F0502020204030204" pitchFamily="34" charset="0"/>
                        </a:rPr>
                        <a:t>63 (25.0)</a:t>
                      </a:r>
                      <a:endParaRPr lang="en-US" sz="2500">
                        <a:effectLst/>
                        <a:latin typeface="Calibri" panose="020F0502020204030204" pitchFamily="34" charset="0"/>
                        <a:ea typeface="Calibri" panose="020F0502020204030204" pitchFamily="34" charset="0"/>
                        <a:cs typeface="Calibri" panose="020F0502020204030204" pitchFamily="34" charset="0"/>
                      </a:endParaRPr>
                    </a:p>
                  </a:txBody>
                  <a:tcPr marL="71082" marR="71082" marT="0" marB="0"/>
                </a:tc>
                <a:extLst>
                  <a:ext uri="{0D108BD9-81ED-4DB2-BD59-A6C34878D82A}">
                    <a16:rowId xmlns:a16="http://schemas.microsoft.com/office/drawing/2014/main" val="527132645"/>
                  </a:ext>
                </a:extLst>
              </a:tr>
              <a:tr h="1290915">
                <a:tc>
                  <a:txBody>
                    <a:bodyPr/>
                    <a:lstStyle/>
                    <a:p>
                      <a:pPr marL="0" marR="0" algn="r">
                        <a:lnSpc>
                          <a:spcPct val="107000"/>
                        </a:lnSpc>
                        <a:spcBef>
                          <a:spcPts val="0"/>
                        </a:spcBef>
                        <a:spcAft>
                          <a:spcPts val="0"/>
                        </a:spcAft>
                      </a:pPr>
                      <a:r>
                        <a:rPr lang="en-US" sz="2500">
                          <a:effectLst/>
                        </a:rPr>
                        <a:t>Mental health care knowledge</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r">
                        <a:lnSpc>
                          <a:spcPct val="107000"/>
                        </a:lnSpc>
                        <a:spcBef>
                          <a:spcPts val="0"/>
                        </a:spcBef>
                        <a:spcAft>
                          <a:spcPts val="0"/>
                        </a:spcAft>
                      </a:pPr>
                      <a:r>
                        <a:rPr lang="en-US" sz="2500">
                          <a:effectLst/>
                        </a:rPr>
                        <a:t>Agree</a:t>
                      </a:r>
                    </a:p>
                    <a:p>
                      <a:pPr marL="0" marR="0" algn="r">
                        <a:lnSpc>
                          <a:spcPct val="107000"/>
                        </a:lnSpc>
                        <a:spcBef>
                          <a:spcPts val="0"/>
                        </a:spcBef>
                        <a:spcAft>
                          <a:spcPts val="0"/>
                        </a:spcAft>
                      </a:pPr>
                      <a:r>
                        <a:rPr lang="en-US" sz="2500">
                          <a:effectLst/>
                        </a:rPr>
                        <a:t>Disagree</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377 (79.0)</a:t>
                      </a:r>
                    </a:p>
                    <a:p>
                      <a:pPr marL="0" marR="0" algn="ctr">
                        <a:lnSpc>
                          <a:spcPct val="107000"/>
                        </a:lnSpc>
                        <a:spcBef>
                          <a:spcPts val="0"/>
                        </a:spcBef>
                        <a:spcAft>
                          <a:spcPts val="0"/>
                        </a:spcAft>
                      </a:pPr>
                      <a:r>
                        <a:rPr lang="en-US" sz="2500">
                          <a:effectLst/>
                        </a:rPr>
                        <a:t>100 (21.0)</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162 (70.9)*</a:t>
                      </a:r>
                    </a:p>
                    <a:p>
                      <a:pPr marL="0" marR="0" algn="ctr">
                        <a:lnSpc>
                          <a:spcPct val="107000"/>
                        </a:lnSpc>
                        <a:spcBef>
                          <a:spcPts val="0"/>
                        </a:spcBef>
                        <a:spcAft>
                          <a:spcPts val="0"/>
                        </a:spcAft>
                      </a:pPr>
                      <a:r>
                        <a:rPr lang="en-US" sz="2500">
                          <a:effectLst/>
                        </a:rPr>
                        <a:t>66 (29.1)</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extLst>
                  <a:ext uri="{0D108BD9-81ED-4DB2-BD59-A6C34878D82A}">
                    <a16:rowId xmlns:a16="http://schemas.microsoft.com/office/drawing/2014/main" val="1686864533"/>
                  </a:ext>
                </a:extLst>
              </a:tr>
              <a:tr h="1290915">
                <a:tc>
                  <a:txBody>
                    <a:bodyPr/>
                    <a:lstStyle/>
                    <a:p>
                      <a:pPr marL="0" marR="0" algn="r">
                        <a:lnSpc>
                          <a:spcPct val="107000"/>
                        </a:lnSpc>
                        <a:spcBef>
                          <a:spcPts val="0"/>
                        </a:spcBef>
                        <a:spcAft>
                          <a:spcPts val="0"/>
                        </a:spcAft>
                      </a:pPr>
                      <a:r>
                        <a:rPr lang="en-US" sz="2500">
                          <a:effectLst/>
                        </a:rPr>
                        <a:t>Sought mental health care?</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r">
                        <a:lnSpc>
                          <a:spcPct val="107000"/>
                        </a:lnSpc>
                        <a:spcBef>
                          <a:spcPts val="0"/>
                        </a:spcBef>
                        <a:spcAft>
                          <a:spcPts val="0"/>
                        </a:spcAft>
                      </a:pPr>
                      <a:r>
                        <a:rPr lang="en-US" sz="2500">
                          <a:effectLst/>
                        </a:rPr>
                        <a:t>Yes</a:t>
                      </a:r>
                    </a:p>
                    <a:p>
                      <a:pPr marL="0" marR="0" algn="r">
                        <a:lnSpc>
                          <a:spcPct val="107000"/>
                        </a:lnSpc>
                        <a:spcBef>
                          <a:spcPts val="0"/>
                        </a:spcBef>
                        <a:spcAft>
                          <a:spcPts val="0"/>
                        </a:spcAft>
                      </a:pPr>
                      <a:r>
                        <a:rPr lang="en-US" sz="2500">
                          <a:effectLst/>
                        </a:rPr>
                        <a:t>No</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117 (23.1)</a:t>
                      </a:r>
                    </a:p>
                    <a:p>
                      <a:pPr marL="0" marR="0" algn="ctr">
                        <a:lnSpc>
                          <a:spcPct val="107000"/>
                        </a:lnSpc>
                        <a:spcBef>
                          <a:spcPts val="0"/>
                        </a:spcBef>
                        <a:spcAft>
                          <a:spcPts val="0"/>
                        </a:spcAft>
                      </a:pPr>
                      <a:r>
                        <a:rPr lang="en-US" sz="2500">
                          <a:effectLst/>
                        </a:rPr>
                        <a:t>390 (76.9)</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43 (18.6)</a:t>
                      </a:r>
                    </a:p>
                    <a:p>
                      <a:pPr marL="0" marR="0" algn="ctr">
                        <a:lnSpc>
                          <a:spcPct val="107000"/>
                        </a:lnSpc>
                        <a:spcBef>
                          <a:spcPts val="0"/>
                        </a:spcBef>
                        <a:spcAft>
                          <a:spcPts val="0"/>
                        </a:spcAft>
                      </a:pPr>
                      <a:r>
                        <a:rPr lang="en-US" sz="2500">
                          <a:effectLst/>
                        </a:rPr>
                        <a:t>190 (81.1)</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extLst>
                  <a:ext uri="{0D108BD9-81ED-4DB2-BD59-A6C34878D82A}">
                    <a16:rowId xmlns:a16="http://schemas.microsoft.com/office/drawing/2014/main" val="2628479751"/>
                  </a:ext>
                </a:extLst>
              </a:tr>
              <a:tr h="1290915">
                <a:tc>
                  <a:txBody>
                    <a:bodyPr/>
                    <a:lstStyle/>
                    <a:p>
                      <a:pPr marL="0" marR="0" algn="r">
                        <a:lnSpc>
                          <a:spcPct val="107000"/>
                        </a:lnSpc>
                        <a:spcBef>
                          <a:spcPts val="0"/>
                        </a:spcBef>
                        <a:spcAft>
                          <a:spcPts val="0"/>
                        </a:spcAft>
                      </a:pPr>
                      <a:r>
                        <a:rPr lang="en-US" sz="2500">
                          <a:effectLst/>
                        </a:rPr>
                        <a:t>Perceived Stigma of Mental Health Treatment</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r">
                        <a:lnSpc>
                          <a:spcPct val="107000"/>
                        </a:lnSpc>
                        <a:spcBef>
                          <a:spcPts val="0"/>
                        </a:spcBef>
                        <a:spcAft>
                          <a:spcPts val="0"/>
                        </a:spcAft>
                      </a:pPr>
                      <a:r>
                        <a:rPr lang="en-US" sz="2500">
                          <a:effectLst/>
                        </a:rPr>
                        <a:t>Yes</a:t>
                      </a:r>
                    </a:p>
                    <a:p>
                      <a:pPr marL="0" marR="0" algn="r">
                        <a:lnSpc>
                          <a:spcPct val="107000"/>
                        </a:lnSpc>
                        <a:spcBef>
                          <a:spcPts val="0"/>
                        </a:spcBef>
                        <a:spcAft>
                          <a:spcPts val="0"/>
                        </a:spcAft>
                      </a:pPr>
                      <a:r>
                        <a:rPr lang="en-US" sz="2500">
                          <a:effectLst/>
                        </a:rPr>
                        <a:t>No</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267 (57.6)</a:t>
                      </a:r>
                    </a:p>
                    <a:p>
                      <a:pPr marL="0" marR="0" algn="ctr">
                        <a:lnSpc>
                          <a:spcPct val="107000"/>
                        </a:lnSpc>
                        <a:spcBef>
                          <a:spcPts val="0"/>
                        </a:spcBef>
                        <a:spcAft>
                          <a:spcPts val="0"/>
                        </a:spcAft>
                      </a:pPr>
                      <a:r>
                        <a:rPr lang="en-US" sz="2500">
                          <a:effectLst/>
                        </a:rPr>
                        <a:t>196 (42.4)</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151 (69.1)**</a:t>
                      </a:r>
                    </a:p>
                    <a:p>
                      <a:pPr marL="0" marR="0" algn="ctr">
                        <a:lnSpc>
                          <a:spcPct val="107000"/>
                        </a:lnSpc>
                        <a:spcBef>
                          <a:spcPts val="0"/>
                        </a:spcBef>
                        <a:spcAft>
                          <a:spcPts val="0"/>
                        </a:spcAft>
                      </a:pPr>
                      <a:r>
                        <a:rPr lang="en-US" sz="2500">
                          <a:effectLst/>
                        </a:rPr>
                        <a:t>68 (30.9)</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extLst>
                  <a:ext uri="{0D108BD9-81ED-4DB2-BD59-A6C34878D82A}">
                    <a16:rowId xmlns:a16="http://schemas.microsoft.com/office/drawing/2014/main" val="3915703779"/>
                  </a:ext>
                </a:extLst>
              </a:tr>
              <a:tr h="2554561">
                <a:tc>
                  <a:txBody>
                    <a:bodyPr/>
                    <a:lstStyle/>
                    <a:p>
                      <a:pPr marL="0" marR="0" algn="r">
                        <a:lnSpc>
                          <a:spcPct val="107000"/>
                        </a:lnSpc>
                        <a:spcBef>
                          <a:spcPts val="0"/>
                        </a:spcBef>
                        <a:spcAft>
                          <a:spcPts val="0"/>
                        </a:spcAft>
                      </a:pPr>
                      <a:r>
                        <a:rPr lang="en-US" sz="2500">
                          <a:effectLst/>
                        </a:rPr>
                        <a:t>Number of mentally unhealthy days</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r">
                        <a:lnSpc>
                          <a:spcPct val="107000"/>
                        </a:lnSpc>
                        <a:spcBef>
                          <a:spcPts val="0"/>
                        </a:spcBef>
                        <a:spcAft>
                          <a:spcPts val="0"/>
                        </a:spcAft>
                      </a:pPr>
                      <a:r>
                        <a:rPr lang="en-US" sz="2500" dirty="0">
                          <a:effectLst/>
                        </a:rPr>
                        <a:t>None</a:t>
                      </a:r>
                    </a:p>
                    <a:p>
                      <a:pPr marL="0" marR="0" algn="r">
                        <a:lnSpc>
                          <a:spcPct val="107000"/>
                        </a:lnSpc>
                        <a:spcBef>
                          <a:spcPts val="0"/>
                        </a:spcBef>
                        <a:spcAft>
                          <a:spcPts val="0"/>
                        </a:spcAft>
                      </a:pPr>
                      <a:r>
                        <a:rPr lang="en-US" sz="2500" dirty="0">
                          <a:effectLst/>
                        </a:rPr>
                        <a:t>1-2 days</a:t>
                      </a:r>
                    </a:p>
                    <a:p>
                      <a:pPr marL="0" marR="0" algn="r">
                        <a:lnSpc>
                          <a:spcPct val="107000"/>
                        </a:lnSpc>
                        <a:spcBef>
                          <a:spcPts val="0"/>
                        </a:spcBef>
                        <a:spcAft>
                          <a:spcPts val="0"/>
                        </a:spcAft>
                      </a:pPr>
                      <a:r>
                        <a:rPr lang="en-US" sz="2500" dirty="0">
                          <a:effectLst/>
                        </a:rPr>
                        <a:t>3-5 days</a:t>
                      </a:r>
                    </a:p>
                    <a:p>
                      <a:pPr marL="0" marR="0" algn="r">
                        <a:lnSpc>
                          <a:spcPct val="107000"/>
                        </a:lnSpc>
                        <a:spcBef>
                          <a:spcPts val="0"/>
                        </a:spcBef>
                        <a:spcAft>
                          <a:spcPts val="0"/>
                        </a:spcAft>
                      </a:pPr>
                      <a:r>
                        <a:rPr lang="en-US" sz="2500" dirty="0">
                          <a:effectLst/>
                        </a:rPr>
                        <a:t>6 or more days</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151 (26.8)</a:t>
                      </a:r>
                    </a:p>
                    <a:p>
                      <a:pPr marL="0" marR="0" algn="ctr">
                        <a:lnSpc>
                          <a:spcPct val="107000"/>
                        </a:lnSpc>
                        <a:spcBef>
                          <a:spcPts val="0"/>
                        </a:spcBef>
                        <a:spcAft>
                          <a:spcPts val="0"/>
                        </a:spcAft>
                      </a:pPr>
                      <a:r>
                        <a:rPr lang="en-US" sz="2500">
                          <a:effectLst/>
                        </a:rPr>
                        <a:t>196 (34.8)</a:t>
                      </a:r>
                    </a:p>
                    <a:p>
                      <a:pPr marL="0" marR="0" algn="ctr">
                        <a:lnSpc>
                          <a:spcPct val="107000"/>
                        </a:lnSpc>
                        <a:spcBef>
                          <a:spcPts val="0"/>
                        </a:spcBef>
                        <a:spcAft>
                          <a:spcPts val="0"/>
                        </a:spcAft>
                      </a:pPr>
                      <a:r>
                        <a:rPr lang="en-US" sz="2500">
                          <a:effectLst/>
                        </a:rPr>
                        <a:t>122 (21.6)</a:t>
                      </a:r>
                    </a:p>
                    <a:p>
                      <a:pPr marL="0" marR="0" algn="ctr">
                        <a:lnSpc>
                          <a:spcPct val="107000"/>
                        </a:lnSpc>
                        <a:spcBef>
                          <a:spcPts val="0"/>
                        </a:spcBef>
                        <a:spcAft>
                          <a:spcPts val="0"/>
                        </a:spcAft>
                      </a:pPr>
                      <a:r>
                        <a:rPr lang="en-US" sz="2500">
                          <a:effectLst/>
                        </a:rPr>
                        <a:t>95 (16.9)</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102 (40.3)</a:t>
                      </a:r>
                    </a:p>
                    <a:p>
                      <a:pPr marL="0" marR="0" algn="ctr">
                        <a:lnSpc>
                          <a:spcPct val="107000"/>
                        </a:lnSpc>
                        <a:spcBef>
                          <a:spcPts val="0"/>
                        </a:spcBef>
                        <a:spcAft>
                          <a:spcPts val="0"/>
                        </a:spcAft>
                      </a:pPr>
                      <a:r>
                        <a:rPr lang="en-US" sz="2500">
                          <a:effectLst/>
                        </a:rPr>
                        <a:t>69 (27.5)</a:t>
                      </a:r>
                    </a:p>
                    <a:p>
                      <a:pPr marL="0" marR="0" algn="ctr">
                        <a:lnSpc>
                          <a:spcPct val="107000"/>
                        </a:lnSpc>
                        <a:spcBef>
                          <a:spcPts val="0"/>
                        </a:spcBef>
                        <a:spcAft>
                          <a:spcPts val="0"/>
                        </a:spcAft>
                      </a:pPr>
                      <a:r>
                        <a:rPr lang="en-US" sz="2500">
                          <a:effectLst/>
                        </a:rPr>
                        <a:t>46 (18.4)</a:t>
                      </a:r>
                    </a:p>
                    <a:p>
                      <a:pPr marL="0" marR="0" algn="ctr">
                        <a:lnSpc>
                          <a:spcPct val="107000"/>
                        </a:lnSpc>
                        <a:spcBef>
                          <a:spcPts val="0"/>
                        </a:spcBef>
                        <a:spcAft>
                          <a:spcPts val="0"/>
                        </a:spcAft>
                      </a:pPr>
                      <a:r>
                        <a:rPr lang="en-US" sz="2500">
                          <a:effectLst/>
                        </a:rPr>
                        <a:t>35 (13.9)**</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extLst>
                  <a:ext uri="{0D108BD9-81ED-4DB2-BD59-A6C34878D82A}">
                    <a16:rowId xmlns:a16="http://schemas.microsoft.com/office/drawing/2014/main" val="1869261022"/>
                  </a:ext>
                </a:extLst>
              </a:tr>
              <a:tr h="3186384">
                <a:tc>
                  <a:txBody>
                    <a:bodyPr/>
                    <a:lstStyle/>
                    <a:p>
                      <a:pPr marL="0" marR="0" algn="r">
                        <a:lnSpc>
                          <a:spcPct val="107000"/>
                        </a:lnSpc>
                        <a:spcBef>
                          <a:spcPts val="0"/>
                        </a:spcBef>
                        <a:spcAft>
                          <a:spcPts val="0"/>
                        </a:spcAft>
                      </a:pPr>
                      <a:r>
                        <a:rPr lang="en-US" sz="2500">
                          <a:effectLst/>
                        </a:rPr>
                        <a:t>Depression levels</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r">
                        <a:lnSpc>
                          <a:spcPct val="107000"/>
                        </a:lnSpc>
                        <a:spcBef>
                          <a:spcPts val="0"/>
                        </a:spcBef>
                        <a:spcAft>
                          <a:spcPts val="0"/>
                        </a:spcAft>
                      </a:pPr>
                      <a:r>
                        <a:rPr lang="en-US" sz="2500">
                          <a:effectLst/>
                        </a:rPr>
                        <a:t>Minimal depression</a:t>
                      </a:r>
                    </a:p>
                    <a:p>
                      <a:pPr marL="0" marR="0" algn="r">
                        <a:lnSpc>
                          <a:spcPct val="107000"/>
                        </a:lnSpc>
                        <a:spcBef>
                          <a:spcPts val="0"/>
                        </a:spcBef>
                        <a:spcAft>
                          <a:spcPts val="0"/>
                        </a:spcAft>
                      </a:pPr>
                      <a:r>
                        <a:rPr lang="en-US" sz="2500">
                          <a:effectLst/>
                        </a:rPr>
                        <a:t>Mild depression</a:t>
                      </a:r>
                    </a:p>
                    <a:p>
                      <a:pPr marL="0" marR="0" algn="r">
                        <a:lnSpc>
                          <a:spcPct val="107000"/>
                        </a:lnSpc>
                        <a:spcBef>
                          <a:spcPts val="0"/>
                        </a:spcBef>
                        <a:spcAft>
                          <a:spcPts val="0"/>
                        </a:spcAft>
                      </a:pPr>
                      <a:r>
                        <a:rPr lang="en-US" sz="2500">
                          <a:effectLst/>
                        </a:rPr>
                        <a:t>Moderate depression</a:t>
                      </a:r>
                    </a:p>
                    <a:p>
                      <a:pPr marL="0" marR="0" algn="r">
                        <a:lnSpc>
                          <a:spcPct val="107000"/>
                        </a:lnSpc>
                        <a:spcBef>
                          <a:spcPts val="0"/>
                        </a:spcBef>
                        <a:spcAft>
                          <a:spcPts val="0"/>
                        </a:spcAft>
                      </a:pPr>
                      <a:r>
                        <a:rPr lang="en-US" sz="2500">
                          <a:effectLst/>
                        </a:rPr>
                        <a:t>Moderately severe depression</a:t>
                      </a:r>
                    </a:p>
                    <a:p>
                      <a:pPr marL="0" marR="0" algn="r">
                        <a:lnSpc>
                          <a:spcPct val="107000"/>
                        </a:lnSpc>
                        <a:spcBef>
                          <a:spcPts val="0"/>
                        </a:spcBef>
                        <a:spcAft>
                          <a:spcPts val="0"/>
                        </a:spcAft>
                      </a:pPr>
                      <a:r>
                        <a:rPr lang="en-US" sz="2500">
                          <a:effectLst/>
                        </a:rPr>
                        <a:t>Severe depression</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dirty="0">
                          <a:effectLst/>
                        </a:rPr>
                        <a:t>115 (27.7)</a:t>
                      </a:r>
                    </a:p>
                    <a:p>
                      <a:pPr marL="0" marR="0" algn="ctr">
                        <a:lnSpc>
                          <a:spcPct val="107000"/>
                        </a:lnSpc>
                        <a:spcBef>
                          <a:spcPts val="0"/>
                        </a:spcBef>
                        <a:spcAft>
                          <a:spcPts val="0"/>
                        </a:spcAft>
                      </a:pPr>
                      <a:r>
                        <a:rPr lang="en-US" sz="2500" dirty="0">
                          <a:effectLst/>
                        </a:rPr>
                        <a:t>144 (34.7)</a:t>
                      </a:r>
                    </a:p>
                    <a:p>
                      <a:pPr marL="0" marR="0" algn="ctr">
                        <a:lnSpc>
                          <a:spcPct val="107000"/>
                        </a:lnSpc>
                        <a:spcBef>
                          <a:spcPts val="0"/>
                        </a:spcBef>
                        <a:spcAft>
                          <a:spcPts val="0"/>
                        </a:spcAft>
                      </a:pPr>
                      <a:r>
                        <a:rPr lang="en-US" sz="2500" dirty="0">
                          <a:effectLst/>
                        </a:rPr>
                        <a:t>97 (23.4)</a:t>
                      </a:r>
                    </a:p>
                    <a:p>
                      <a:pPr marL="0" marR="0" algn="ctr">
                        <a:lnSpc>
                          <a:spcPct val="107000"/>
                        </a:lnSpc>
                        <a:spcBef>
                          <a:spcPts val="0"/>
                        </a:spcBef>
                        <a:spcAft>
                          <a:spcPts val="0"/>
                        </a:spcAft>
                      </a:pPr>
                      <a:r>
                        <a:rPr lang="en-US" sz="2500" dirty="0">
                          <a:effectLst/>
                        </a:rPr>
                        <a:t>38 (9.2)</a:t>
                      </a:r>
                    </a:p>
                    <a:p>
                      <a:pPr marL="0" marR="0" algn="ctr">
                        <a:lnSpc>
                          <a:spcPct val="107000"/>
                        </a:lnSpc>
                        <a:spcBef>
                          <a:spcPts val="0"/>
                        </a:spcBef>
                        <a:spcAft>
                          <a:spcPts val="0"/>
                        </a:spcAft>
                      </a:pPr>
                      <a:r>
                        <a:rPr lang="en-US" sz="2500" dirty="0">
                          <a:effectLst/>
                        </a:rPr>
                        <a:t>21 (5.0)</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62 (39.7)**</a:t>
                      </a:r>
                    </a:p>
                    <a:p>
                      <a:pPr marL="0" marR="0" algn="ctr">
                        <a:lnSpc>
                          <a:spcPct val="107000"/>
                        </a:lnSpc>
                        <a:spcBef>
                          <a:spcPts val="0"/>
                        </a:spcBef>
                        <a:spcAft>
                          <a:spcPts val="0"/>
                        </a:spcAft>
                      </a:pPr>
                      <a:r>
                        <a:rPr lang="en-US" sz="2500">
                          <a:effectLst/>
                        </a:rPr>
                        <a:t>53 (33.9)</a:t>
                      </a:r>
                    </a:p>
                    <a:p>
                      <a:pPr marL="0" marR="0" algn="ctr">
                        <a:lnSpc>
                          <a:spcPct val="107000"/>
                        </a:lnSpc>
                        <a:spcBef>
                          <a:spcPts val="0"/>
                        </a:spcBef>
                        <a:spcAft>
                          <a:spcPts val="0"/>
                        </a:spcAft>
                      </a:pPr>
                      <a:r>
                        <a:rPr lang="en-US" sz="2500">
                          <a:effectLst/>
                        </a:rPr>
                        <a:t>19 (12.0)</a:t>
                      </a:r>
                    </a:p>
                    <a:p>
                      <a:pPr marL="0" marR="0" algn="ctr">
                        <a:lnSpc>
                          <a:spcPct val="107000"/>
                        </a:lnSpc>
                        <a:spcBef>
                          <a:spcPts val="0"/>
                        </a:spcBef>
                        <a:spcAft>
                          <a:spcPts val="0"/>
                        </a:spcAft>
                      </a:pPr>
                      <a:r>
                        <a:rPr lang="en-US" sz="2500">
                          <a:effectLst/>
                        </a:rPr>
                        <a:t>19 (12.2)</a:t>
                      </a:r>
                    </a:p>
                    <a:p>
                      <a:pPr marL="0" marR="0" algn="ctr">
                        <a:lnSpc>
                          <a:spcPct val="107000"/>
                        </a:lnSpc>
                        <a:spcBef>
                          <a:spcPts val="0"/>
                        </a:spcBef>
                        <a:spcAft>
                          <a:spcPts val="0"/>
                        </a:spcAft>
                      </a:pPr>
                      <a:r>
                        <a:rPr lang="en-US" sz="2500">
                          <a:effectLst/>
                        </a:rPr>
                        <a:t>4 (2.3)</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extLst>
                  <a:ext uri="{0D108BD9-81ED-4DB2-BD59-A6C34878D82A}">
                    <a16:rowId xmlns:a16="http://schemas.microsoft.com/office/drawing/2014/main" val="2895703098"/>
                  </a:ext>
                </a:extLst>
              </a:tr>
              <a:tr h="1290915">
                <a:tc>
                  <a:txBody>
                    <a:bodyPr/>
                    <a:lstStyle/>
                    <a:p>
                      <a:pPr marL="0" marR="0">
                        <a:lnSpc>
                          <a:spcPct val="107000"/>
                        </a:lnSpc>
                        <a:spcBef>
                          <a:spcPts val="0"/>
                        </a:spcBef>
                        <a:spcAft>
                          <a:spcPts val="0"/>
                        </a:spcAft>
                      </a:pPr>
                      <a:r>
                        <a:rPr lang="en-US" sz="2500">
                          <a:effectLst/>
                        </a:rPr>
                        <a:t>In the past year did you ever seriously think about attempting suicide? </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r">
                        <a:lnSpc>
                          <a:spcPct val="107000"/>
                        </a:lnSpc>
                        <a:spcBef>
                          <a:spcPts val="0"/>
                        </a:spcBef>
                        <a:spcAft>
                          <a:spcPts val="0"/>
                        </a:spcAft>
                      </a:pPr>
                      <a:r>
                        <a:rPr lang="en-US" sz="2500">
                          <a:effectLst/>
                        </a:rPr>
                        <a:t>Yes</a:t>
                      </a:r>
                    </a:p>
                    <a:p>
                      <a:pPr marL="0" marR="0" algn="r">
                        <a:lnSpc>
                          <a:spcPct val="107000"/>
                        </a:lnSpc>
                        <a:spcBef>
                          <a:spcPts val="0"/>
                        </a:spcBef>
                        <a:spcAft>
                          <a:spcPts val="0"/>
                        </a:spcAft>
                      </a:pPr>
                      <a:r>
                        <a:rPr lang="en-US" sz="2500">
                          <a:effectLst/>
                        </a:rPr>
                        <a:t>No</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48 (9.4)</a:t>
                      </a:r>
                    </a:p>
                    <a:p>
                      <a:pPr marL="0" marR="0" algn="ctr">
                        <a:lnSpc>
                          <a:spcPct val="107000"/>
                        </a:lnSpc>
                        <a:spcBef>
                          <a:spcPts val="0"/>
                        </a:spcBef>
                        <a:spcAft>
                          <a:spcPts val="0"/>
                        </a:spcAft>
                      </a:pPr>
                      <a:r>
                        <a:rPr lang="en-US" sz="2500">
                          <a:effectLst/>
                        </a:rPr>
                        <a:t>463 (90.6)</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10 (4.0)</a:t>
                      </a:r>
                    </a:p>
                    <a:p>
                      <a:pPr marL="0" marR="0" algn="ctr">
                        <a:lnSpc>
                          <a:spcPct val="107000"/>
                        </a:lnSpc>
                        <a:spcBef>
                          <a:spcPts val="0"/>
                        </a:spcBef>
                        <a:spcAft>
                          <a:spcPts val="0"/>
                        </a:spcAft>
                      </a:pPr>
                      <a:r>
                        <a:rPr lang="en-US" sz="2500">
                          <a:effectLst/>
                        </a:rPr>
                        <a:t>231 (96.1)**</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extLst>
                  <a:ext uri="{0D108BD9-81ED-4DB2-BD59-A6C34878D82A}">
                    <a16:rowId xmlns:a16="http://schemas.microsoft.com/office/drawing/2014/main" val="2001805810"/>
                  </a:ext>
                </a:extLst>
              </a:tr>
              <a:tr h="3190177">
                <a:tc>
                  <a:txBody>
                    <a:bodyPr/>
                    <a:lstStyle/>
                    <a:p>
                      <a:pPr marL="0" marR="0">
                        <a:lnSpc>
                          <a:spcPct val="107000"/>
                        </a:lnSpc>
                        <a:spcBef>
                          <a:spcPts val="0"/>
                        </a:spcBef>
                        <a:spcAft>
                          <a:spcPts val="0"/>
                        </a:spcAft>
                      </a:pPr>
                      <a:r>
                        <a:rPr lang="en-US" sz="2500">
                          <a:effectLst/>
                        </a:rPr>
                        <a:t>Perceptions of mental health care: Medication</a:t>
                      </a:r>
                    </a:p>
                    <a:p>
                      <a:pPr marL="0" marR="0" algn="r">
                        <a:lnSpc>
                          <a:spcPct val="107000"/>
                        </a:lnSpc>
                        <a:spcBef>
                          <a:spcPts val="0"/>
                        </a:spcBef>
                        <a:spcAft>
                          <a:spcPts val="0"/>
                        </a:spcAft>
                      </a:pPr>
                      <a:r>
                        <a:rPr lang="en-US" sz="2500">
                          <a:effectLst/>
                        </a:rPr>
                        <a:t> </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r">
                        <a:lnSpc>
                          <a:spcPct val="107000"/>
                        </a:lnSpc>
                        <a:spcBef>
                          <a:spcPts val="0"/>
                        </a:spcBef>
                        <a:spcAft>
                          <a:spcPts val="0"/>
                        </a:spcAft>
                      </a:pPr>
                      <a:r>
                        <a:rPr lang="en-US" sz="2500">
                          <a:effectLst/>
                        </a:rPr>
                        <a:t>Very helpful</a:t>
                      </a:r>
                    </a:p>
                    <a:p>
                      <a:pPr marL="0" marR="0" algn="r">
                        <a:lnSpc>
                          <a:spcPct val="107000"/>
                        </a:lnSpc>
                        <a:spcBef>
                          <a:spcPts val="0"/>
                        </a:spcBef>
                        <a:spcAft>
                          <a:spcPts val="0"/>
                        </a:spcAft>
                      </a:pPr>
                      <a:r>
                        <a:rPr lang="en-US" sz="2500">
                          <a:effectLst/>
                        </a:rPr>
                        <a:t>Helpful</a:t>
                      </a:r>
                    </a:p>
                    <a:p>
                      <a:pPr marL="0" marR="0" algn="r">
                        <a:lnSpc>
                          <a:spcPct val="107000"/>
                        </a:lnSpc>
                        <a:spcBef>
                          <a:spcPts val="0"/>
                        </a:spcBef>
                        <a:spcAft>
                          <a:spcPts val="0"/>
                        </a:spcAft>
                      </a:pPr>
                      <a:r>
                        <a:rPr lang="en-US" sz="2500">
                          <a:effectLst/>
                        </a:rPr>
                        <a:t>Somewhat helpful</a:t>
                      </a:r>
                    </a:p>
                    <a:p>
                      <a:pPr marL="0" marR="0" algn="r">
                        <a:lnSpc>
                          <a:spcPct val="107000"/>
                        </a:lnSpc>
                        <a:spcBef>
                          <a:spcPts val="0"/>
                        </a:spcBef>
                        <a:spcAft>
                          <a:spcPts val="0"/>
                        </a:spcAft>
                      </a:pPr>
                      <a:r>
                        <a:rPr lang="en-US" sz="2500">
                          <a:effectLst/>
                        </a:rPr>
                        <a:t>Not helpful</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dirty="0">
                          <a:effectLst/>
                        </a:rPr>
                        <a:t>83 (17.7)</a:t>
                      </a:r>
                    </a:p>
                    <a:p>
                      <a:pPr marL="0" marR="0" algn="ctr">
                        <a:lnSpc>
                          <a:spcPct val="107000"/>
                        </a:lnSpc>
                        <a:spcBef>
                          <a:spcPts val="0"/>
                        </a:spcBef>
                        <a:spcAft>
                          <a:spcPts val="0"/>
                        </a:spcAft>
                      </a:pPr>
                      <a:r>
                        <a:rPr lang="en-US" sz="2500" dirty="0">
                          <a:effectLst/>
                        </a:rPr>
                        <a:t>161 (34.5)</a:t>
                      </a:r>
                    </a:p>
                    <a:p>
                      <a:pPr marL="0" marR="0" algn="ctr">
                        <a:lnSpc>
                          <a:spcPct val="107000"/>
                        </a:lnSpc>
                        <a:spcBef>
                          <a:spcPts val="0"/>
                        </a:spcBef>
                        <a:spcAft>
                          <a:spcPts val="0"/>
                        </a:spcAft>
                      </a:pPr>
                      <a:r>
                        <a:rPr lang="en-US" sz="2500" dirty="0">
                          <a:effectLst/>
                        </a:rPr>
                        <a:t>172 (36.7)</a:t>
                      </a:r>
                    </a:p>
                    <a:p>
                      <a:pPr marL="0" marR="0" algn="ctr">
                        <a:lnSpc>
                          <a:spcPct val="107000"/>
                        </a:lnSpc>
                        <a:spcBef>
                          <a:spcPts val="0"/>
                        </a:spcBef>
                        <a:spcAft>
                          <a:spcPts val="0"/>
                        </a:spcAft>
                      </a:pPr>
                      <a:r>
                        <a:rPr lang="en-US" sz="2500" dirty="0">
                          <a:effectLst/>
                        </a:rPr>
                        <a:t>52 (11.1)</a:t>
                      </a:r>
                      <a:br>
                        <a:rPr lang="en-US" sz="2500" dirty="0">
                          <a:effectLst/>
                        </a:rPr>
                      </a:b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44 (20.2)</a:t>
                      </a:r>
                    </a:p>
                    <a:p>
                      <a:pPr marL="0" marR="0" algn="ctr">
                        <a:lnSpc>
                          <a:spcPct val="107000"/>
                        </a:lnSpc>
                        <a:spcBef>
                          <a:spcPts val="0"/>
                        </a:spcBef>
                        <a:spcAft>
                          <a:spcPts val="0"/>
                        </a:spcAft>
                      </a:pPr>
                      <a:r>
                        <a:rPr lang="en-US" sz="2500">
                          <a:effectLst/>
                        </a:rPr>
                        <a:t>88 (39.9)</a:t>
                      </a:r>
                    </a:p>
                    <a:p>
                      <a:pPr marL="0" marR="0" algn="ctr">
                        <a:lnSpc>
                          <a:spcPct val="107000"/>
                        </a:lnSpc>
                        <a:spcBef>
                          <a:spcPts val="0"/>
                        </a:spcBef>
                        <a:spcAft>
                          <a:spcPts val="0"/>
                        </a:spcAft>
                      </a:pPr>
                      <a:r>
                        <a:rPr lang="en-US" sz="2500">
                          <a:effectLst/>
                        </a:rPr>
                        <a:t>70 (31.9)</a:t>
                      </a:r>
                    </a:p>
                    <a:p>
                      <a:pPr marL="0" marR="0" algn="ctr">
                        <a:lnSpc>
                          <a:spcPct val="107000"/>
                        </a:lnSpc>
                        <a:spcBef>
                          <a:spcPts val="0"/>
                        </a:spcBef>
                        <a:spcAft>
                          <a:spcPts val="0"/>
                        </a:spcAft>
                      </a:pPr>
                      <a:r>
                        <a:rPr lang="en-US" sz="2500">
                          <a:effectLst/>
                        </a:rPr>
                        <a:t>17 (8.0)</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extLst>
                  <a:ext uri="{0D108BD9-81ED-4DB2-BD59-A6C34878D82A}">
                    <a16:rowId xmlns:a16="http://schemas.microsoft.com/office/drawing/2014/main" val="351360557"/>
                  </a:ext>
                </a:extLst>
              </a:tr>
              <a:tr h="3190177">
                <a:tc>
                  <a:txBody>
                    <a:bodyPr/>
                    <a:lstStyle/>
                    <a:p>
                      <a:pPr marL="0" marR="0">
                        <a:lnSpc>
                          <a:spcPct val="107000"/>
                        </a:lnSpc>
                        <a:spcBef>
                          <a:spcPts val="0"/>
                        </a:spcBef>
                        <a:spcAft>
                          <a:spcPts val="0"/>
                        </a:spcAft>
                      </a:pPr>
                      <a:r>
                        <a:rPr lang="en-US" sz="2500">
                          <a:effectLst/>
                        </a:rPr>
                        <a:t>Perceptions of mental health care: Therapy</a:t>
                      </a:r>
                    </a:p>
                    <a:p>
                      <a:pPr marL="0" marR="0" algn="r">
                        <a:lnSpc>
                          <a:spcPct val="107000"/>
                        </a:lnSpc>
                        <a:spcBef>
                          <a:spcPts val="0"/>
                        </a:spcBef>
                        <a:spcAft>
                          <a:spcPts val="0"/>
                        </a:spcAft>
                      </a:pPr>
                      <a:r>
                        <a:rPr lang="en-US" sz="2500">
                          <a:effectLst/>
                        </a:rPr>
                        <a:t> </a:t>
                      </a: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r">
                        <a:lnSpc>
                          <a:spcPct val="107000"/>
                        </a:lnSpc>
                        <a:spcBef>
                          <a:spcPts val="0"/>
                        </a:spcBef>
                        <a:spcAft>
                          <a:spcPts val="0"/>
                        </a:spcAft>
                      </a:pPr>
                      <a:r>
                        <a:rPr lang="en-US" sz="2500" dirty="0">
                          <a:effectLst/>
                        </a:rPr>
                        <a:t>Very helpful</a:t>
                      </a:r>
                    </a:p>
                    <a:p>
                      <a:pPr marL="0" marR="0" algn="r">
                        <a:lnSpc>
                          <a:spcPct val="107000"/>
                        </a:lnSpc>
                        <a:spcBef>
                          <a:spcPts val="0"/>
                        </a:spcBef>
                        <a:spcAft>
                          <a:spcPts val="0"/>
                        </a:spcAft>
                      </a:pPr>
                      <a:r>
                        <a:rPr lang="en-US" sz="2500" dirty="0">
                          <a:effectLst/>
                        </a:rPr>
                        <a:t>Helpful</a:t>
                      </a:r>
                    </a:p>
                    <a:p>
                      <a:pPr marL="0" marR="0" algn="r">
                        <a:lnSpc>
                          <a:spcPct val="107000"/>
                        </a:lnSpc>
                        <a:spcBef>
                          <a:spcPts val="0"/>
                        </a:spcBef>
                        <a:spcAft>
                          <a:spcPts val="0"/>
                        </a:spcAft>
                      </a:pPr>
                      <a:r>
                        <a:rPr lang="en-US" sz="2500" dirty="0">
                          <a:effectLst/>
                        </a:rPr>
                        <a:t>Somewhat helpful</a:t>
                      </a:r>
                    </a:p>
                    <a:p>
                      <a:pPr marL="0" marR="0" algn="r">
                        <a:lnSpc>
                          <a:spcPct val="107000"/>
                        </a:lnSpc>
                        <a:spcBef>
                          <a:spcPts val="0"/>
                        </a:spcBef>
                        <a:spcAft>
                          <a:spcPts val="0"/>
                        </a:spcAft>
                      </a:pPr>
                      <a:r>
                        <a:rPr lang="en-US" sz="2500" dirty="0">
                          <a:effectLst/>
                        </a:rPr>
                        <a:t>Not helpful</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a:effectLst/>
                        </a:rPr>
                        <a:t>166 (35.9)</a:t>
                      </a:r>
                    </a:p>
                    <a:p>
                      <a:pPr marL="0" marR="0" algn="ctr">
                        <a:lnSpc>
                          <a:spcPct val="107000"/>
                        </a:lnSpc>
                        <a:spcBef>
                          <a:spcPts val="0"/>
                        </a:spcBef>
                        <a:spcAft>
                          <a:spcPts val="0"/>
                        </a:spcAft>
                      </a:pPr>
                      <a:r>
                        <a:rPr lang="en-US" sz="2500">
                          <a:effectLst/>
                        </a:rPr>
                        <a:t>188 (40.9)</a:t>
                      </a:r>
                    </a:p>
                    <a:p>
                      <a:pPr marL="0" marR="0" algn="ctr">
                        <a:lnSpc>
                          <a:spcPct val="107000"/>
                        </a:lnSpc>
                        <a:spcBef>
                          <a:spcPts val="0"/>
                        </a:spcBef>
                        <a:spcAft>
                          <a:spcPts val="0"/>
                        </a:spcAft>
                      </a:pPr>
                      <a:r>
                        <a:rPr lang="en-US" sz="2500">
                          <a:effectLst/>
                        </a:rPr>
                        <a:t>84 (18.3)</a:t>
                      </a:r>
                    </a:p>
                    <a:p>
                      <a:pPr marL="0" marR="0" algn="ctr">
                        <a:lnSpc>
                          <a:spcPct val="107000"/>
                        </a:lnSpc>
                        <a:spcBef>
                          <a:spcPts val="0"/>
                        </a:spcBef>
                        <a:spcAft>
                          <a:spcPts val="0"/>
                        </a:spcAft>
                      </a:pPr>
                      <a:r>
                        <a:rPr lang="en-US" sz="2500">
                          <a:effectLst/>
                        </a:rPr>
                        <a:t>23 (4.9)</a:t>
                      </a:r>
                      <a:br>
                        <a:rPr lang="en-US" sz="2500">
                          <a:effectLst/>
                        </a:rPr>
                      </a:br>
                      <a:endParaRPr lang="en-US" sz="250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a:txBody>
                    <a:bodyPr/>
                    <a:lstStyle/>
                    <a:p>
                      <a:pPr marL="0" marR="0" algn="ctr">
                        <a:lnSpc>
                          <a:spcPct val="107000"/>
                        </a:lnSpc>
                        <a:spcBef>
                          <a:spcPts val="0"/>
                        </a:spcBef>
                        <a:spcAft>
                          <a:spcPts val="0"/>
                        </a:spcAft>
                      </a:pPr>
                      <a:r>
                        <a:rPr lang="en-US" sz="2500" dirty="0">
                          <a:effectLst/>
                        </a:rPr>
                        <a:t>108 (49.1)</a:t>
                      </a:r>
                    </a:p>
                    <a:p>
                      <a:pPr marL="0" marR="0" algn="ctr">
                        <a:lnSpc>
                          <a:spcPct val="107000"/>
                        </a:lnSpc>
                        <a:spcBef>
                          <a:spcPts val="0"/>
                        </a:spcBef>
                        <a:spcAft>
                          <a:spcPts val="0"/>
                        </a:spcAft>
                      </a:pPr>
                      <a:r>
                        <a:rPr lang="en-US" sz="2500" dirty="0">
                          <a:effectLst/>
                        </a:rPr>
                        <a:t>77 (34.8)**</a:t>
                      </a:r>
                    </a:p>
                    <a:p>
                      <a:pPr marL="0" marR="0" algn="ctr">
                        <a:lnSpc>
                          <a:spcPct val="107000"/>
                        </a:lnSpc>
                        <a:spcBef>
                          <a:spcPts val="0"/>
                        </a:spcBef>
                        <a:spcAft>
                          <a:spcPts val="0"/>
                        </a:spcAft>
                      </a:pPr>
                      <a:r>
                        <a:rPr lang="en-US" sz="2500" dirty="0">
                          <a:effectLst/>
                        </a:rPr>
                        <a:t>30 (13.7)**</a:t>
                      </a:r>
                    </a:p>
                    <a:p>
                      <a:pPr marL="0" marR="0" algn="ctr">
                        <a:lnSpc>
                          <a:spcPct val="107000"/>
                        </a:lnSpc>
                        <a:spcBef>
                          <a:spcPts val="0"/>
                        </a:spcBef>
                        <a:spcAft>
                          <a:spcPts val="0"/>
                        </a:spcAft>
                      </a:pPr>
                      <a:r>
                        <a:rPr lang="en-US" sz="2500" dirty="0">
                          <a:effectLst/>
                        </a:rPr>
                        <a:t>5 (2.4)</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extLst>
                  <a:ext uri="{0D108BD9-81ED-4DB2-BD59-A6C34878D82A}">
                    <a16:rowId xmlns:a16="http://schemas.microsoft.com/office/drawing/2014/main" val="58802752"/>
                  </a:ext>
                </a:extLst>
              </a:tr>
              <a:tr h="1290915">
                <a:tc gridSpan="4">
                  <a:txBody>
                    <a:bodyPr/>
                    <a:lstStyle/>
                    <a:p>
                      <a:pPr marL="0" marR="0">
                        <a:lnSpc>
                          <a:spcPct val="107000"/>
                        </a:lnSpc>
                        <a:spcBef>
                          <a:spcPts val="0"/>
                        </a:spcBef>
                        <a:spcAft>
                          <a:spcPts val="0"/>
                        </a:spcAft>
                      </a:pPr>
                      <a:r>
                        <a:rPr lang="en-US" sz="2500" b="0" dirty="0">
                          <a:effectLst/>
                        </a:rPr>
                        <a:t>*** p&lt;0.001, ** p&lt;0.01, * p&lt;0.05, + p&lt;0.10</a:t>
                      </a:r>
                    </a:p>
                    <a:p>
                      <a:pPr marL="0" marR="0" algn="ctr">
                        <a:lnSpc>
                          <a:spcPct val="107000"/>
                        </a:lnSpc>
                        <a:spcBef>
                          <a:spcPts val="0"/>
                        </a:spcBef>
                        <a:spcAft>
                          <a:spcPts val="0"/>
                        </a:spcAft>
                      </a:pPr>
                      <a:r>
                        <a:rPr lang="en-US" sz="2500" dirty="0">
                          <a:effectLst/>
                        </a:rPr>
                        <a:t> </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txBody>
                  <a:tcPr marL="71082" marR="71082"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49687372"/>
                  </a:ext>
                </a:extLst>
              </a:tr>
            </a:tbl>
          </a:graphicData>
        </a:graphic>
      </p:graphicFrame>
      <p:graphicFrame>
        <p:nvGraphicFramePr>
          <p:cNvPr id="7" name="Table 6">
            <a:extLst>
              <a:ext uri="{FF2B5EF4-FFF2-40B4-BE49-F238E27FC236}">
                <a16:creationId xmlns:a16="http://schemas.microsoft.com/office/drawing/2014/main" id="{8143EC4A-6409-6F4D-A832-D95AE45A00FB}"/>
              </a:ext>
            </a:extLst>
          </p:cNvPr>
          <p:cNvGraphicFramePr>
            <a:graphicFrameLocks noGrp="1"/>
          </p:cNvGraphicFramePr>
          <p:nvPr>
            <p:extLst>
              <p:ext uri="{D42A27DB-BD31-4B8C-83A1-F6EECF244321}">
                <p14:modId xmlns:p14="http://schemas.microsoft.com/office/powerpoint/2010/main" val="1964493789"/>
              </p:ext>
            </p:extLst>
          </p:nvPr>
        </p:nvGraphicFramePr>
        <p:xfrm>
          <a:off x="21847175" y="1096963"/>
          <a:ext cx="20945474" cy="23774395"/>
        </p:xfrm>
        <a:graphic>
          <a:graphicData uri="http://schemas.openxmlformats.org/drawingml/2006/table">
            <a:tbl>
              <a:tblPr firstRow="1" firstCol="1">
                <a:tableStyleId>{93296810-A885-4BE3-A3E7-6D5BEEA58F35}</a:tableStyleId>
              </a:tblPr>
              <a:tblGrid>
                <a:gridCol w="13839321">
                  <a:extLst>
                    <a:ext uri="{9D8B030D-6E8A-4147-A177-3AD203B41FA5}">
                      <a16:colId xmlns:a16="http://schemas.microsoft.com/office/drawing/2014/main" val="850990611"/>
                    </a:ext>
                  </a:extLst>
                </a:gridCol>
                <a:gridCol w="7106153">
                  <a:extLst>
                    <a:ext uri="{9D8B030D-6E8A-4147-A177-3AD203B41FA5}">
                      <a16:colId xmlns:a16="http://schemas.microsoft.com/office/drawing/2014/main" val="2518201318"/>
                    </a:ext>
                  </a:extLst>
                </a:gridCol>
              </a:tblGrid>
              <a:tr h="1430941">
                <a:tc gridSpan="2">
                  <a:txBody>
                    <a:bodyPr/>
                    <a:lstStyle/>
                    <a:p>
                      <a:pPr marL="0" marR="0">
                        <a:lnSpc>
                          <a:spcPct val="107000"/>
                        </a:lnSpc>
                        <a:spcBef>
                          <a:spcPts val="0"/>
                        </a:spcBef>
                        <a:spcAft>
                          <a:spcPts val="800"/>
                        </a:spcAft>
                      </a:pPr>
                      <a:r>
                        <a:rPr lang="en-US" sz="2600" b="1" kern="1200">
                          <a:solidFill>
                            <a:schemeClr val="lt1"/>
                          </a:solidFill>
                          <a:effectLst/>
                          <a:latin typeface="+mn-lt"/>
                          <a:ea typeface="+mn-ea"/>
                          <a:cs typeface="+mn-cs"/>
                        </a:rPr>
                        <a:t>Table 2: Logistic Regression Analysis of Mental Health Related Outcomes reporting odd ratios for Graduate Students (undergraduates are the excluded group) (n=473)</a:t>
                      </a:r>
                      <a:r>
                        <a:rPr lang="en-US" sz="2600">
                          <a:effectLst/>
                        </a:rPr>
                        <a:t> </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73610" marR="73610" marT="0" marB="0"/>
                </a:tc>
                <a:tc hMerge="1">
                  <a:txBody>
                    <a:bodyPr/>
                    <a:lstStyle/>
                    <a:p>
                      <a:endParaRPr lang="en-US"/>
                    </a:p>
                  </a:txBody>
                  <a:tcPr/>
                </a:tc>
                <a:extLst>
                  <a:ext uri="{0D108BD9-81ED-4DB2-BD59-A6C34878D82A}">
                    <a16:rowId xmlns:a16="http://schemas.microsoft.com/office/drawing/2014/main" val="14123348"/>
                  </a:ext>
                </a:extLst>
              </a:tr>
              <a:tr h="730585">
                <a:tc>
                  <a:txBody>
                    <a:bodyPr/>
                    <a:lstStyle/>
                    <a:p>
                      <a:pPr marL="0" marR="0">
                        <a:lnSpc>
                          <a:spcPct val="107000"/>
                        </a:lnSpc>
                        <a:spcBef>
                          <a:spcPts val="0"/>
                        </a:spcBef>
                        <a:spcAft>
                          <a:spcPts val="800"/>
                        </a:spcAft>
                      </a:pPr>
                      <a:r>
                        <a:rPr lang="en-US" sz="2600">
                          <a:effectLst/>
                        </a:rPr>
                        <a:t> </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73610" marR="73610" marT="0" marB="0"/>
                </a:tc>
                <a:tc>
                  <a:txBody>
                    <a:bodyPr/>
                    <a:lstStyle/>
                    <a:p>
                      <a:pPr marL="0" marR="0" algn="l">
                        <a:lnSpc>
                          <a:spcPct val="107000"/>
                        </a:lnSpc>
                        <a:spcBef>
                          <a:spcPts val="0"/>
                        </a:spcBef>
                        <a:spcAft>
                          <a:spcPts val="800"/>
                        </a:spcAft>
                      </a:pPr>
                      <a:r>
                        <a:rPr lang="en-US" sz="2600">
                          <a:effectLst/>
                        </a:rPr>
                        <a:t>OR (95% CI)</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73610" marR="73610" marT="0" marB="0"/>
                </a:tc>
                <a:extLst>
                  <a:ext uri="{0D108BD9-81ED-4DB2-BD59-A6C34878D82A}">
                    <a16:rowId xmlns:a16="http://schemas.microsoft.com/office/drawing/2014/main" val="4185316580"/>
                  </a:ext>
                </a:extLst>
              </a:tr>
              <a:tr h="3713833">
                <a:tc>
                  <a:txBody>
                    <a:bodyPr/>
                    <a:lstStyle/>
                    <a:p>
                      <a:pPr marL="0" marR="0" algn="l">
                        <a:lnSpc>
                          <a:spcPct val="107000"/>
                        </a:lnSpc>
                        <a:spcBef>
                          <a:spcPts val="0"/>
                        </a:spcBef>
                        <a:spcAft>
                          <a:spcPts val="800"/>
                        </a:spcAft>
                      </a:pPr>
                      <a:r>
                        <a:rPr lang="en-US" sz="2600">
                          <a:effectLst/>
                        </a:rPr>
                        <a:t>Number of mentally unhealthy days </a:t>
                      </a:r>
                    </a:p>
                    <a:p>
                      <a:pPr marL="0" marR="0" algn="r">
                        <a:lnSpc>
                          <a:spcPct val="107000"/>
                        </a:lnSpc>
                        <a:spcBef>
                          <a:spcPts val="0"/>
                        </a:spcBef>
                        <a:spcAft>
                          <a:spcPts val="800"/>
                        </a:spcAft>
                      </a:pPr>
                      <a:r>
                        <a:rPr lang="en-US" sz="2600">
                          <a:effectLst/>
                        </a:rPr>
                        <a:t>None</a:t>
                      </a:r>
                      <a:br>
                        <a:rPr lang="en-US" sz="2600">
                          <a:effectLst/>
                        </a:rPr>
                      </a:br>
                      <a:r>
                        <a:rPr lang="en-US" sz="2600">
                          <a:effectLst/>
                        </a:rPr>
                        <a:t>1-2 days</a:t>
                      </a:r>
                      <a:br>
                        <a:rPr lang="en-US" sz="2600">
                          <a:effectLst/>
                        </a:rPr>
                      </a:br>
                      <a:r>
                        <a:rPr lang="en-US" sz="2600">
                          <a:effectLst/>
                        </a:rPr>
                        <a:t>3-5 days</a:t>
                      </a:r>
                      <a:br>
                        <a:rPr lang="en-US" sz="2600">
                          <a:effectLst/>
                        </a:rPr>
                      </a:br>
                      <a:r>
                        <a:rPr lang="en-US" sz="2600">
                          <a:effectLst/>
                        </a:rPr>
                        <a:t>6 or more days</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73610" marR="73610" marT="0" marB="0"/>
                </a:tc>
                <a:tc>
                  <a:txBody>
                    <a:bodyPr/>
                    <a:lstStyle/>
                    <a:p>
                      <a:pPr marL="0" marR="0" algn="l">
                        <a:lnSpc>
                          <a:spcPct val="107000"/>
                        </a:lnSpc>
                        <a:spcBef>
                          <a:spcPts val="0"/>
                        </a:spcBef>
                        <a:spcAft>
                          <a:spcPts val="800"/>
                        </a:spcAft>
                      </a:pPr>
                      <a:endParaRPr lang="en-US" sz="2600">
                        <a:effectLst/>
                      </a:endParaRPr>
                    </a:p>
                    <a:p>
                      <a:pPr marL="0" marR="0" algn="l">
                        <a:lnSpc>
                          <a:spcPct val="107000"/>
                        </a:lnSpc>
                        <a:spcBef>
                          <a:spcPts val="0"/>
                        </a:spcBef>
                        <a:spcAft>
                          <a:spcPts val="800"/>
                        </a:spcAft>
                      </a:pPr>
                      <a:r>
                        <a:rPr lang="en-US" sz="2600">
                          <a:effectLst/>
                        </a:rPr>
                        <a:t>Reference</a:t>
                      </a:r>
                      <a:br>
                        <a:rPr lang="en-US" sz="2600">
                          <a:effectLst/>
                        </a:rPr>
                      </a:br>
                      <a:r>
                        <a:rPr lang="en-US" sz="2600" b="1">
                          <a:effectLst/>
                        </a:rPr>
                        <a:t>0.51 (0.28, 0.93)*</a:t>
                      </a:r>
                      <a:br>
                        <a:rPr lang="en-US" sz="2600">
                          <a:effectLst/>
                        </a:rPr>
                      </a:br>
                      <a:r>
                        <a:rPr lang="en-US" sz="2600">
                          <a:effectLst/>
                        </a:rPr>
                        <a:t>0.58 (0.31, 1.10)</a:t>
                      </a:r>
                      <a:br>
                        <a:rPr lang="en-US" sz="2600">
                          <a:effectLst/>
                        </a:rPr>
                      </a:br>
                      <a:r>
                        <a:rPr lang="en-US" sz="2600">
                          <a:effectLst/>
                        </a:rPr>
                        <a:t>0.77 (0.36, 1.66)</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73610" marR="73610" marT="0" marB="0"/>
                </a:tc>
                <a:extLst>
                  <a:ext uri="{0D108BD9-81ED-4DB2-BD59-A6C34878D82A}">
                    <a16:rowId xmlns:a16="http://schemas.microsoft.com/office/drawing/2014/main" val="3351142425"/>
                  </a:ext>
                </a:extLst>
              </a:tr>
              <a:tr h="4414189">
                <a:tc>
                  <a:txBody>
                    <a:bodyPr/>
                    <a:lstStyle/>
                    <a:p>
                      <a:pPr marL="0" marR="0" algn="l">
                        <a:lnSpc>
                          <a:spcPct val="107000"/>
                        </a:lnSpc>
                        <a:spcBef>
                          <a:spcPts val="0"/>
                        </a:spcBef>
                        <a:spcAft>
                          <a:spcPts val="800"/>
                        </a:spcAft>
                      </a:pPr>
                      <a:r>
                        <a:rPr lang="en-US" sz="2600">
                          <a:effectLst/>
                        </a:rPr>
                        <a:t>Depression levels: </a:t>
                      </a:r>
                    </a:p>
                    <a:p>
                      <a:pPr marL="0" marR="0" algn="r">
                        <a:lnSpc>
                          <a:spcPct val="107000"/>
                        </a:lnSpc>
                        <a:spcBef>
                          <a:spcPts val="0"/>
                        </a:spcBef>
                        <a:spcAft>
                          <a:spcPts val="800"/>
                        </a:spcAft>
                      </a:pPr>
                      <a:r>
                        <a:rPr lang="en-US" sz="2600">
                          <a:effectLst/>
                        </a:rPr>
                        <a:t>Minimal depression</a:t>
                      </a:r>
                      <a:br>
                        <a:rPr lang="en-US" sz="2600">
                          <a:effectLst/>
                        </a:rPr>
                      </a:br>
                      <a:r>
                        <a:rPr lang="en-US" sz="2600">
                          <a:effectLst/>
                        </a:rPr>
                        <a:t>Mild depression</a:t>
                      </a:r>
                      <a:br>
                        <a:rPr lang="en-US" sz="2600">
                          <a:effectLst/>
                        </a:rPr>
                      </a:br>
                      <a:r>
                        <a:rPr lang="en-US" sz="2600">
                          <a:effectLst/>
                        </a:rPr>
                        <a:t>Moderate depression</a:t>
                      </a:r>
                      <a:br>
                        <a:rPr lang="en-US" sz="2600">
                          <a:effectLst/>
                        </a:rPr>
                      </a:br>
                      <a:r>
                        <a:rPr lang="en-US" sz="2600">
                          <a:effectLst/>
                        </a:rPr>
                        <a:t>Moderately severe depression</a:t>
                      </a:r>
                      <a:br>
                        <a:rPr lang="en-US" sz="2600">
                          <a:effectLst/>
                        </a:rPr>
                      </a:br>
                      <a:r>
                        <a:rPr lang="en-US" sz="2600">
                          <a:effectLst/>
                        </a:rPr>
                        <a:t>Severe depression</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73610" marR="73610" marT="0" marB="0"/>
                </a:tc>
                <a:tc>
                  <a:txBody>
                    <a:bodyPr/>
                    <a:lstStyle/>
                    <a:p>
                      <a:pPr marL="0" marR="0" algn="l">
                        <a:lnSpc>
                          <a:spcPct val="107000"/>
                        </a:lnSpc>
                        <a:spcBef>
                          <a:spcPts val="0"/>
                        </a:spcBef>
                        <a:spcAft>
                          <a:spcPts val="800"/>
                        </a:spcAft>
                      </a:pPr>
                      <a:endParaRPr lang="en-US" sz="2600">
                        <a:effectLst/>
                      </a:endParaRPr>
                    </a:p>
                    <a:p>
                      <a:pPr marL="0" marR="0" algn="l">
                        <a:lnSpc>
                          <a:spcPct val="107000"/>
                        </a:lnSpc>
                        <a:spcBef>
                          <a:spcPts val="0"/>
                        </a:spcBef>
                        <a:spcAft>
                          <a:spcPts val="800"/>
                        </a:spcAft>
                      </a:pPr>
                      <a:r>
                        <a:rPr lang="en-US" sz="2600">
                          <a:effectLst/>
                        </a:rPr>
                        <a:t>Reference</a:t>
                      </a:r>
                      <a:br>
                        <a:rPr lang="en-US" sz="2600">
                          <a:effectLst/>
                        </a:rPr>
                      </a:br>
                      <a:r>
                        <a:rPr lang="en-US" sz="2600">
                          <a:effectLst/>
                        </a:rPr>
                        <a:t>0.68 (0.39, 1.66)</a:t>
                      </a:r>
                      <a:br>
                        <a:rPr lang="en-US" sz="2600">
                          <a:effectLst/>
                        </a:rPr>
                      </a:br>
                      <a:r>
                        <a:rPr lang="en-US" sz="2600" b="1">
                          <a:effectLst/>
                        </a:rPr>
                        <a:t>0.34 (0.17, 0.68)**</a:t>
                      </a:r>
                      <a:br>
                        <a:rPr lang="en-US" sz="2600">
                          <a:effectLst/>
                        </a:rPr>
                      </a:br>
                      <a:r>
                        <a:rPr lang="en-US" sz="2600">
                          <a:effectLst/>
                        </a:rPr>
                        <a:t>1.16 (0.49, 2.74)</a:t>
                      </a:r>
                      <a:br>
                        <a:rPr lang="en-US" sz="2600">
                          <a:effectLst/>
                        </a:rPr>
                      </a:br>
                      <a:r>
                        <a:rPr lang="en-US" sz="2600">
                          <a:effectLst/>
                        </a:rPr>
                        <a:t>0.38 (0.10, 1.45)</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73610" marR="73610" marT="0" marB="0"/>
                </a:tc>
                <a:extLst>
                  <a:ext uri="{0D108BD9-81ED-4DB2-BD59-A6C34878D82A}">
                    <a16:rowId xmlns:a16="http://schemas.microsoft.com/office/drawing/2014/main" val="4216995139"/>
                  </a:ext>
                </a:extLst>
              </a:tr>
              <a:tr h="2313120">
                <a:tc>
                  <a:txBody>
                    <a:bodyPr/>
                    <a:lstStyle/>
                    <a:p>
                      <a:pPr marL="0" marR="0" algn="l">
                        <a:lnSpc>
                          <a:spcPct val="107000"/>
                        </a:lnSpc>
                        <a:spcBef>
                          <a:spcPts val="0"/>
                        </a:spcBef>
                        <a:spcAft>
                          <a:spcPts val="800"/>
                        </a:spcAft>
                      </a:pPr>
                      <a:r>
                        <a:rPr lang="en-US" sz="2600">
                          <a:effectLst/>
                        </a:rPr>
                        <a:t>Suicidality</a:t>
                      </a:r>
                    </a:p>
                    <a:p>
                      <a:pPr marL="0" marR="0" algn="r">
                        <a:lnSpc>
                          <a:spcPct val="107000"/>
                        </a:lnSpc>
                        <a:spcBef>
                          <a:spcPts val="0"/>
                        </a:spcBef>
                        <a:spcAft>
                          <a:spcPts val="800"/>
                        </a:spcAft>
                      </a:pPr>
                      <a:r>
                        <a:rPr lang="en-US" sz="2600">
                          <a:effectLst/>
                        </a:rPr>
                        <a:t>Yes</a:t>
                      </a:r>
                      <a:br>
                        <a:rPr lang="en-US" sz="2600">
                          <a:effectLst/>
                        </a:rPr>
                      </a:br>
                      <a:r>
                        <a:rPr lang="en-US" sz="2600">
                          <a:effectLst/>
                        </a:rPr>
                        <a:t>No</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73610" marR="73610" marT="0" marB="0"/>
                </a:tc>
                <a:tc>
                  <a:txBody>
                    <a:bodyPr/>
                    <a:lstStyle/>
                    <a:p>
                      <a:pPr marL="0" marR="0" algn="l">
                        <a:lnSpc>
                          <a:spcPct val="107000"/>
                        </a:lnSpc>
                        <a:spcBef>
                          <a:spcPts val="0"/>
                        </a:spcBef>
                        <a:spcAft>
                          <a:spcPts val="800"/>
                        </a:spcAft>
                      </a:pPr>
                      <a:r>
                        <a:rPr lang="en-US" sz="2600">
                          <a:effectLst/>
                        </a:rPr>
                        <a:t> </a:t>
                      </a:r>
                    </a:p>
                    <a:p>
                      <a:pPr marL="0" marR="0" algn="l">
                        <a:lnSpc>
                          <a:spcPct val="107000"/>
                        </a:lnSpc>
                        <a:spcBef>
                          <a:spcPts val="0"/>
                        </a:spcBef>
                        <a:spcAft>
                          <a:spcPts val="800"/>
                        </a:spcAft>
                      </a:pPr>
                      <a:r>
                        <a:rPr lang="en-US" sz="2600" b="1">
                          <a:effectLst/>
                        </a:rPr>
                        <a:t>0.34 (0.11, 1.02)+</a:t>
                      </a:r>
                      <a:br>
                        <a:rPr lang="en-US" sz="2600">
                          <a:effectLst/>
                        </a:rPr>
                      </a:br>
                      <a:r>
                        <a:rPr lang="en-US" sz="2600">
                          <a:effectLst/>
                        </a:rPr>
                        <a:t>Reference</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73610" marR="73610" marT="0" marB="0"/>
                </a:tc>
                <a:extLst>
                  <a:ext uri="{0D108BD9-81ED-4DB2-BD59-A6C34878D82A}">
                    <a16:rowId xmlns:a16="http://schemas.microsoft.com/office/drawing/2014/main" val="617183781"/>
                  </a:ext>
                </a:extLst>
              </a:tr>
              <a:tr h="2313120">
                <a:tc>
                  <a:txBody>
                    <a:bodyPr/>
                    <a:lstStyle/>
                    <a:p>
                      <a:pPr marL="0" marR="0" algn="l">
                        <a:lnSpc>
                          <a:spcPct val="107000"/>
                        </a:lnSpc>
                        <a:spcBef>
                          <a:spcPts val="0"/>
                        </a:spcBef>
                        <a:spcAft>
                          <a:spcPts val="800"/>
                        </a:spcAft>
                      </a:pPr>
                      <a:r>
                        <a:rPr lang="en-US" sz="2600">
                          <a:effectLst/>
                        </a:rPr>
                        <a:t>Sought mental health care?</a:t>
                      </a:r>
                    </a:p>
                    <a:p>
                      <a:pPr marL="0" marR="0" algn="r">
                        <a:lnSpc>
                          <a:spcPct val="107000"/>
                        </a:lnSpc>
                        <a:spcBef>
                          <a:spcPts val="0"/>
                        </a:spcBef>
                        <a:spcAft>
                          <a:spcPts val="800"/>
                        </a:spcAft>
                      </a:pPr>
                      <a:r>
                        <a:rPr lang="en-US" sz="2600">
                          <a:effectLst/>
                        </a:rPr>
                        <a:t>Yes</a:t>
                      </a:r>
                      <a:br>
                        <a:rPr lang="en-US" sz="2600">
                          <a:effectLst/>
                        </a:rPr>
                      </a:br>
                      <a:r>
                        <a:rPr lang="en-US" sz="2600">
                          <a:effectLst/>
                        </a:rPr>
                        <a:t>No</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73610" marR="73610" marT="0" marB="0"/>
                </a:tc>
                <a:tc>
                  <a:txBody>
                    <a:bodyPr/>
                    <a:lstStyle/>
                    <a:p>
                      <a:pPr marL="0" marR="0" algn="l">
                        <a:lnSpc>
                          <a:spcPct val="107000"/>
                        </a:lnSpc>
                        <a:spcBef>
                          <a:spcPts val="0"/>
                        </a:spcBef>
                        <a:spcAft>
                          <a:spcPts val="800"/>
                        </a:spcAft>
                      </a:pPr>
                      <a:r>
                        <a:rPr lang="en-US" sz="2600">
                          <a:effectLst/>
                        </a:rPr>
                        <a:t> </a:t>
                      </a:r>
                    </a:p>
                    <a:p>
                      <a:pPr marL="0" marR="0" algn="l">
                        <a:lnSpc>
                          <a:spcPct val="107000"/>
                        </a:lnSpc>
                        <a:spcBef>
                          <a:spcPts val="0"/>
                        </a:spcBef>
                        <a:spcAft>
                          <a:spcPts val="800"/>
                        </a:spcAft>
                      </a:pPr>
                      <a:r>
                        <a:rPr lang="en-US" sz="2600">
                          <a:effectLst/>
                        </a:rPr>
                        <a:t>Reference</a:t>
                      </a:r>
                      <a:br>
                        <a:rPr lang="en-US" sz="2600">
                          <a:effectLst/>
                        </a:rPr>
                      </a:br>
                      <a:r>
                        <a:rPr lang="en-US" sz="2600" b="1">
                          <a:effectLst/>
                        </a:rPr>
                        <a:t>0.40 (0.15, 1.06)+</a:t>
                      </a:r>
                      <a:endParaRPr lang="en-US" sz="2600" b="1">
                        <a:effectLst/>
                        <a:latin typeface="Calibri" panose="020F0502020204030204" pitchFamily="34" charset="0"/>
                        <a:ea typeface="Calibri" panose="020F0502020204030204" pitchFamily="34" charset="0"/>
                        <a:cs typeface="Times New Roman" panose="02020603050405020304" pitchFamily="18" charset="0"/>
                      </a:endParaRPr>
                    </a:p>
                  </a:txBody>
                  <a:tcPr marL="73610" marR="73610" marT="0" marB="0"/>
                </a:tc>
                <a:extLst>
                  <a:ext uri="{0D108BD9-81ED-4DB2-BD59-A6C34878D82A}">
                    <a16:rowId xmlns:a16="http://schemas.microsoft.com/office/drawing/2014/main" val="546037658"/>
                  </a:ext>
                </a:extLst>
              </a:tr>
              <a:tr h="2313120">
                <a:tc>
                  <a:txBody>
                    <a:bodyPr/>
                    <a:lstStyle/>
                    <a:p>
                      <a:pPr marL="0" marR="0" algn="l">
                        <a:lnSpc>
                          <a:spcPct val="107000"/>
                        </a:lnSpc>
                        <a:spcBef>
                          <a:spcPts val="0"/>
                        </a:spcBef>
                        <a:spcAft>
                          <a:spcPts val="800"/>
                        </a:spcAft>
                      </a:pPr>
                      <a:r>
                        <a:rPr lang="en-US" sz="2600" dirty="0">
                          <a:effectLst/>
                        </a:rPr>
                        <a:t>Mental health care knowledge</a:t>
                      </a:r>
                    </a:p>
                    <a:p>
                      <a:pPr marL="0" marR="0" algn="r">
                        <a:lnSpc>
                          <a:spcPct val="107000"/>
                        </a:lnSpc>
                        <a:spcBef>
                          <a:spcPts val="0"/>
                        </a:spcBef>
                        <a:spcAft>
                          <a:spcPts val="800"/>
                        </a:spcAft>
                      </a:pPr>
                      <a:r>
                        <a:rPr lang="en-US" sz="2600" dirty="0">
                          <a:effectLst/>
                        </a:rPr>
                        <a:t>Agree</a:t>
                      </a:r>
                      <a:br>
                        <a:rPr lang="en-US" sz="2600" dirty="0">
                          <a:effectLst/>
                        </a:rPr>
                      </a:br>
                      <a:r>
                        <a:rPr lang="en-US" sz="2600" dirty="0">
                          <a:effectLst/>
                        </a:rPr>
                        <a:t>Disagree</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73610" marR="73610" marT="0" marB="0"/>
                </a:tc>
                <a:tc>
                  <a:txBody>
                    <a:bodyPr/>
                    <a:lstStyle/>
                    <a:p>
                      <a:pPr marL="0" marR="0" algn="l">
                        <a:lnSpc>
                          <a:spcPct val="107000"/>
                        </a:lnSpc>
                        <a:spcBef>
                          <a:spcPts val="0"/>
                        </a:spcBef>
                        <a:spcAft>
                          <a:spcPts val="800"/>
                        </a:spcAft>
                      </a:pPr>
                      <a:endParaRPr lang="en-US" sz="2600">
                        <a:effectLst/>
                      </a:endParaRPr>
                    </a:p>
                    <a:p>
                      <a:pPr marL="0" marR="0" algn="l">
                        <a:lnSpc>
                          <a:spcPct val="107000"/>
                        </a:lnSpc>
                        <a:spcBef>
                          <a:spcPts val="0"/>
                        </a:spcBef>
                        <a:spcAft>
                          <a:spcPts val="800"/>
                        </a:spcAft>
                      </a:pPr>
                      <a:r>
                        <a:rPr lang="en-US" sz="2600" b="1">
                          <a:effectLst/>
                        </a:rPr>
                        <a:t>0.50 (0.30, 0.83)**</a:t>
                      </a:r>
                      <a:br>
                        <a:rPr lang="en-US" sz="2600">
                          <a:effectLst/>
                        </a:rPr>
                      </a:br>
                      <a:r>
                        <a:rPr lang="en-US" sz="2600">
                          <a:effectLst/>
                        </a:rPr>
                        <a:t>Reference</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73610" marR="73610" marT="0" marB="0"/>
                </a:tc>
                <a:extLst>
                  <a:ext uri="{0D108BD9-81ED-4DB2-BD59-A6C34878D82A}">
                    <a16:rowId xmlns:a16="http://schemas.microsoft.com/office/drawing/2014/main" val="709237386"/>
                  </a:ext>
                </a:extLst>
              </a:tr>
              <a:tr h="3713833">
                <a:tc>
                  <a:txBody>
                    <a:bodyPr/>
                    <a:lstStyle/>
                    <a:p>
                      <a:pPr marL="0" marR="0" algn="l">
                        <a:lnSpc>
                          <a:spcPct val="107000"/>
                        </a:lnSpc>
                        <a:spcBef>
                          <a:spcPts val="0"/>
                        </a:spcBef>
                        <a:spcAft>
                          <a:spcPts val="800"/>
                        </a:spcAft>
                      </a:pPr>
                      <a:r>
                        <a:rPr lang="en-US" sz="2600">
                          <a:effectLst/>
                        </a:rPr>
                        <a:t>Perceptions of mental health care: Therapy</a:t>
                      </a:r>
                    </a:p>
                    <a:p>
                      <a:pPr marL="0" marR="0" algn="r">
                        <a:lnSpc>
                          <a:spcPct val="107000"/>
                        </a:lnSpc>
                        <a:spcBef>
                          <a:spcPts val="0"/>
                        </a:spcBef>
                        <a:spcAft>
                          <a:spcPts val="800"/>
                        </a:spcAft>
                      </a:pPr>
                      <a:r>
                        <a:rPr lang="en-US" sz="2600">
                          <a:effectLst/>
                        </a:rPr>
                        <a:t>Very helpful</a:t>
                      </a:r>
                      <a:br>
                        <a:rPr lang="en-US" sz="2600">
                          <a:effectLst/>
                        </a:rPr>
                      </a:br>
                      <a:r>
                        <a:rPr lang="en-US" sz="2600">
                          <a:effectLst/>
                        </a:rPr>
                        <a:t>Helpful</a:t>
                      </a:r>
                      <a:br>
                        <a:rPr lang="en-US" sz="2600">
                          <a:effectLst/>
                        </a:rPr>
                      </a:br>
                      <a:r>
                        <a:rPr lang="en-US" sz="2600">
                          <a:effectLst/>
                        </a:rPr>
                        <a:t>Somewhat helpful</a:t>
                      </a:r>
                      <a:br>
                        <a:rPr lang="en-US" sz="2600">
                          <a:effectLst/>
                        </a:rPr>
                      </a:br>
                      <a:r>
                        <a:rPr lang="en-US" sz="2600">
                          <a:effectLst/>
                        </a:rPr>
                        <a:t>Not helpful</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73610" marR="73610" marT="0" marB="0"/>
                </a:tc>
                <a:tc>
                  <a:txBody>
                    <a:bodyPr/>
                    <a:lstStyle/>
                    <a:p>
                      <a:pPr marL="0" marR="0" algn="l">
                        <a:lnSpc>
                          <a:spcPct val="107000"/>
                        </a:lnSpc>
                        <a:spcBef>
                          <a:spcPts val="0"/>
                        </a:spcBef>
                        <a:spcAft>
                          <a:spcPts val="800"/>
                        </a:spcAft>
                      </a:pPr>
                      <a:endParaRPr lang="en-US" sz="2600">
                        <a:effectLst/>
                      </a:endParaRPr>
                    </a:p>
                    <a:p>
                      <a:pPr marL="0" marR="0" algn="l">
                        <a:lnSpc>
                          <a:spcPct val="107000"/>
                        </a:lnSpc>
                        <a:spcBef>
                          <a:spcPts val="0"/>
                        </a:spcBef>
                        <a:spcAft>
                          <a:spcPts val="800"/>
                        </a:spcAft>
                      </a:pPr>
                      <a:r>
                        <a:rPr lang="en-US" sz="2600">
                          <a:effectLst/>
                        </a:rPr>
                        <a:t>Reference</a:t>
                      </a:r>
                      <a:br>
                        <a:rPr lang="en-US" sz="2600">
                          <a:effectLst/>
                        </a:rPr>
                      </a:br>
                      <a:r>
                        <a:rPr lang="en-US" sz="2600" b="1">
                          <a:effectLst/>
                        </a:rPr>
                        <a:t>0.55 (0.31, 0.90)*</a:t>
                      </a:r>
                      <a:br>
                        <a:rPr lang="en-US" sz="2600" b="1">
                          <a:effectLst/>
                        </a:rPr>
                      </a:br>
                      <a:r>
                        <a:rPr lang="en-US" sz="2600" b="1">
                          <a:effectLst/>
                        </a:rPr>
                        <a:t>0.41 (0.21, 0.77)**</a:t>
                      </a:r>
                      <a:br>
                        <a:rPr lang="en-US" sz="2600" b="1">
                          <a:effectLst/>
                        </a:rPr>
                      </a:br>
                      <a:r>
                        <a:rPr lang="en-US" sz="2600" b="0">
                          <a:effectLst/>
                        </a:rPr>
                        <a:t>0.31 (0.09, 1.01)</a:t>
                      </a:r>
                      <a:endParaRPr lang="en-US" sz="2600" b="0">
                        <a:effectLst/>
                        <a:latin typeface="Calibri" panose="020F0502020204030204" pitchFamily="34" charset="0"/>
                        <a:ea typeface="Calibri" panose="020F0502020204030204" pitchFamily="34" charset="0"/>
                        <a:cs typeface="Times New Roman" panose="02020603050405020304" pitchFamily="18" charset="0"/>
                      </a:endParaRPr>
                    </a:p>
                  </a:txBody>
                  <a:tcPr marL="73610" marR="73610" marT="0" marB="0"/>
                </a:tc>
                <a:extLst>
                  <a:ext uri="{0D108BD9-81ED-4DB2-BD59-A6C34878D82A}">
                    <a16:rowId xmlns:a16="http://schemas.microsoft.com/office/drawing/2014/main" val="636423828"/>
                  </a:ext>
                </a:extLst>
              </a:tr>
              <a:tr h="2831654">
                <a:tc gridSpan="2">
                  <a:txBody>
                    <a:bodyPr/>
                    <a:lstStyle/>
                    <a:p>
                      <a:pPr marL="0" marR="0">
                        <a:lnSpc>
                          <a:spcPct val="107000"/>
                        </a:lnSpc>
                        <a:spcBef>
                          <a:spcPts val="0"/>
                        </a:spcBef>
                        <a:spcAft>
                          <a:spcPts val="0"/>
                        </a:spcAft>
                      </a:pPr>
                      <a:r>
                        <a:rPr lang="en-US" sz="2600" b="0" dirty="0">
                          <a:effectLst/>
                        </a:rPr>
                        <a:t>*** p&lt;0.001, ** p&lt;0.01, * p&lt;0.05, + p&lt;0.10</a:t>
                      </a:r>
                    </a:p>
                    <a:p>
                      <a:pPr marL="0" marR="0">
                        <a:lnSpc>
                          <a:spcPct val="107000"/>
                        </a:lnSpc>
                        <a:spcBef>
                          <a:spcPts val="0"/>
                        </a:spcBef>
                        <a:spcAft>
                          <a:spcPts val="0"/>
                        </a:spcAft>
                      </a:pPr>
                      <a:r>
                        <a:rPr lang="en-US" sz="2600" b="0" dirty="0">
                          <a:effectLst/>
                        </a:rPr>
                        <a:t>Only significant results are presented. </a:t>
                      </a:r>
                    </a:p>
                    <a:p>
                      <a:pPr marL="0" marR="0">
                        <a:lnSpc>
                          <a:spcPct val="107000"/>
                        </a:lnSpc>
                        <a:spcBef>
                          <a:spcPts val="0"/>
                        </a:spcBef>
                        <a:spcAft>
                          <a:spcPts val="0"/>
                        </a:spcAft>
                      </a:pPr>
                      <a:r>
                        <a:rPr lang="en-US" sz="2600" b="0" dirty="0">
                          <a:effectLst/>
                        </a:rPr>
                        <a:t> </a:t>
                      </a:r>
                    </a:p>
                    <a:p>
                      <a:pPr marL="0" marR="0">
                        <a:lnSpc>
                          <a:spcPct val="107000"/>
                        </a:lnSpc>
                        <a:spcBef>
                          <a:spcPts val="0"/>
                        </a:spcBef>
                        <a:spcAft>
                          <a:spcPts val="800"/>
                        </a:spcAft>
                      </a:pPr>
                      <a:r>
                        <a:rPr lang="en-US" sz="2600" b="0" dirty="0">
                          <a:effectLst/>
                        </a:rPr>
                        <a:t>Controlling for perceived stigma of mental health treatment, sex, health insurance status, and current and past financial situation.</a:t>
                      </a:r>
                      <a:endParaRPr lang="en-US" sz="2600" b="0" dirty="0">
                        <a:effectLst/>
                        <a:latin typeface="Calibri" panose="020F0502020204030204" pitchFamily="34" charset="0"/>
                        <a:ea typeface="Calibri" panose="020F0502020204030204" pitchFamily="34" charset="0"/>
                        <a:cs typeface="Times New Roman" panose="02020603050405020304" pitchFamily="18" charset="0"/>
                      </a:endParaRPr>
                    </a:p>
                  </a:txBody>
                  <a:tcPr marL="73610" marR="73610" marT="0" marB="0"/>
                </a:tc>
                <a:tc hMerge="1">
                  <a:txBody>
                    <a:bodyPr/>
                    <a:lstStyle/>
                    <a:p>
                      <a:endParaRPr lang="en-US"/>
                    </a:p>
                  </a:txBody>
                  <a:tcPr/>
                </a:tc>
                <a:extLst>
                  <a:ext uri="{0D108BD9-81ED-4DB2-BD59-A6C34878D82A}">
                    <a16:rowId xmlns:a16="http://schemas.microsoft.com/office/drawing/2014/main" val="778289691"/>
                  </a:ext>
                </a:extLst>
              </a:tr>
            </a:tbl>
          </a:graphicData>
        </a:graphic>
      </p:graphicFrame>
      <p:sp>
        <p:nvSpPr>
          <p:cNvPr id="11" name="TextBox 10">
            <a:extLst>
              <a:ext uri="{FF2B5EF4-FFF2-40B4-BE49-F238E27FC236}">
                <a16:creationId xmlns:a16="http://schemas.microsoft.com/office/drawing/2014/main" id="{A9D89C79-6B72-9A42-9406-2BD1CA9BA164}"/>
              </a:ext>
            </a:extLst>
          </p:cNvPr>
          <p:cNvSpPr txBox="1"/>
          <p:nvPr/>
        </p:nvSpPr>
        <p:spPr>
          <a:xfrm>
            <a:off x="13887450" y="26460450"/>
            <a:ext cx="11487150" cy="1569660"/>
          </a:xfrm>
          <a:prstGeom prst="rect">
            <a:avLst/>
          </a:prstGeom>
          <a:noFill/>
        </p:spPr>
        <p:txBody>
          <a:bodyPr wrap="square" rtlCol="0">
            <a:spAutoFit/>
          </a:bodyPr>
          <a:lstStyle/>
          <a:p>
            <a:r>
              <a:rPr lang="en-US" sz="9600" dirty="0">
                <a:ln w="22225">
                  <a:solidFill>
                    <a:srgbClr val="FFFFFF"/>
                  </a:solidFill>
                </a:ln>
                <a:latin typeface="Helvetica" panose="020B0604020202020204" pitchFamily="34" charset="0"/>
                <a:cs typeface="Helvetica" panose="020B0604020202020204" pitchFamily="34" charset="0"/>
              </a:rPr>
              <a:t> 						    </a:t>
            </a:r>
            <a:r>
              <a:rPr lang="en-US" sz="9600" dirty="0"/>
              <a:t>Measures</a:t>
            </a:r>
            <a:endParaRPr lang="en-US" dirty="0"/>
          </a:p>
        </p:txBody>
      </p:sp>
    </p:spTree>
    <p:extLst>
      <p:ext uri="{BB962C8B-B14F-4D97-AF65-F5344CB8AC3E}">
        <p14:creationId xmlns:p14="http://schemas.microsoft.com/office/powerpoint/2010/main" val="3134623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891200" cy="3291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B15AA4E-4000-A645-9EE4-C97BD436458A}"/>
              </a:ext>
            </a:extLst>
          </p:cNvPr>
          <p:cNvSpPr>
            <a:spLocks noGrp="1"/>
          </p:cNvSpPr>
          <p:nvPr>
            <p:ph type="title"/>
          </p:nvPr>
        </p:nvSpPr>
        <p:spPr>
          <a:xfrm>
            <a:off x="2316481" y="1544323"/>
            <a:ext cx="39258237" cy="5451537"/>
          </a:xfrm>
        </p:spPr>
        <p:txBody>
          <a:bodyPr>
            <a:normAutofit/>
          </a:bodyPr>
          <a:lstStyle/>
          <a:p>
            <a:r>
              <a:rPr lang="en-US" sz="15100" dirty="0"/>
              <a:t>Measures</a:t>
            </a:r>
            <a:br>
              <a:rPr lang="en-US" sz="15100" dirty="0"/>
            </a:br>
            <a:endParaRPr lang="en-US" sz="15100" dirty="0"/>
          </a:p>
        </p:txBody>
      </p:sp>
      <p:sp>
        <p:nvSpPr>
          <p:cNvPr id="51" name="Rectangle 50">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9402244" y="10563336"/>
            <a:ext cx="3097766" cy="2323325"/>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Isosceles Triangle 52">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5520946" y="7210349"/>
            <a:ext cx="12157594" cy="4582915"/>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Isosceles Triangle 54">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016884" y="25104070"/>
            <a:ext cx="9684384" cy="3650616"/>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249151" y="27789145"/>
            <a:ext cx="2330774" cy="1748081"/>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2" name="Content Placeholder 2">
            <a:extLst>
              <a:ext uri="{FF2B5EF4-FFF2-40B4-BE49-F238E27FC236}">
                <a16:creationId xmlns:a16="http://schemas.microsoft.com/office/drawing/2014/main" id="{C206D989-D0F5-4B76-9750-320336922CAC}"/>
              </a:ext>
            </a:extLst>
          </p:cNvPr>
          <p:cNvGraphicFramePr>
            <a:graphicFrameLocks noGrp="1"/>
          </p:cNvGraphicFramePr>
          <p:nvPr>
            <p:ph idx="1"/>
            <p:extLst>
              <p:ext uri="{D42A27DB-BD31-4B8C-83A1-F6EECF244321}">
                <p14:modId xmlns:p14="http://schemas.microsoft.com/office/powerpoint/2010/main" val="1789984695"/>
              </p:ext>
            </p:extLst>
          </p:nvPr>
        </p:nvGraphicFramePr>
        <p:xfrm>
          <a:off x="2316481" y="8558308"/>
          <a:ext cx="39258237" cy="210911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690944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E8A8EAB8-D2FF-444D-B34B-7D32F106AD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891200" cy="329184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571E0C26-2EA4-2A42-8407-F619BB249430}"/>
              </a:ext>
            </a:extLst>
          </p:cNvPr>
          <p:cNvSpPr>
            <a:spLocks noGrp="1"/>
          </p:cNvSpPr>
          <p:nvPr>
            <p:ph type="title"/>
          </p:nvPr>
        </p:nvSpPr>
        <p:spPr>
          <a:xfrm>
            <a:off x="3650907" y="6963144"/>
            <a:ext cx="14155308" cy="18992112"/>
          </a:xfrm>
        </p:spPr>
        <p:txBody>
          <a:bodyPr anchor="ctr">
            <a:normAutofit/>
          </a:bodyPr>
          <a:lstStyle/>
          <a:p>
            <a:r>
              <a:rPr lang="en-US" sz="20000" dirty="0">
                <a:solidFill>
                  <a:schemeClr val="bg1"/>
                </a:solidFill>
                <a:latin typeface="Helvetica" pitchFamily="2" charset="0"/>
              </a:rPr>
              <a:t>Key Results</a:t>
            </a:r>
            <a:r>
              <a:rPr lang="en-US" sz="20000" dirty="0">
                <a:solidFill>
                  <a:schemeClr val="bg1"/>
                </a:solidFill>
              </a:rPr>
              <a:t> </a:t>
            </a:r>
            <a:br>
              <a:rPr lang="en-US" sz="20000" dirty="0">
                <a:solidFill>
                  <a:schemeClr val="bg1"/>
                </a:solidFill>
              </a:rPr>
            </a:br>
            <a:endParaRPr lang="en-US" sz="20000" dirty="0">
              <a:solidFill>
                <a:schemeClr val="bg1"/>
              </a:solidFill>
            </a:endParaRPr>
          </a:p>
        </p:txBody>
      </p:sp>
      <p:cxnSp>
        <p:nvCxnSpPr>
          <p:cNvPr id="27" name="Straight Connector 26">
            <a:extLst>
              <a:ext uri="{FF2B5EF4-FFF2-40B4-BE49-F238E27FC236}">
                <a16:creationId xmlns:a16="http://schemas.microsoft.com/office/drawing/2014/main" id="{067633D1-6EE6-4118-B9F0-B363477BEE7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650907" y="6963144"/>
            <a:ext cx="1415530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AD7FFC6-42A9-49CB-B5E9-B3F6B038331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650907" y="25961140"/>
            <a:ext cx="1415530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6751F79-09DC-E446-B467-8A3FC0E7F396}"/>
              </a:ext>
            </a:extLst>
          </p:cNvPr>
          <p:cNvSpPr>
            <a:spLocks noGrp="1"/>
          </p:cNvSpPr>
          <p:nvPr>
            <p:ph idx="1"/>
          </p:nvPr>
        </p:nvSpPr>
        <p:spPr>
          <a:xfrm>
            <a:off x="21945600" y="4514855"/>
            <a:ext cx="19488150" cy="22749303"/>
          </a:xfrm>
        </p:spPr>
        <p:txBody>
          <a:bodyPr anchor="ctr">
            <a:normAutofit fontScale="92500" lnSpcReduction="10000"/>
          </a:bodyPr>
          <a:lstStyle/>
          <a:p>
            <a:pPr marL="0" indent="0">
              <a:buNone/>
            </a:pPr>
            <a:r>
              <a:rPr lang="en-US" sz="7200" b="1" i="1" dirty="0">
                <a:solidFill>
                  <a:schemeClr val="bg1"/>
                </a:solidFill>
                <a:latin typeface="Helvetica" pitchFamily="2" charset="0"/>
              </a:rPr>
              <a:t>Compared to undergraduate students, graduate students: </a:t>
            </a:r>
          </a:p>
          <a:p>
            <a:endParaRPr lang="en-US" sz="7200" dirty="0">
              <a:solidFill>
                <a:schemeClr val="bg1"/>
              </a:solidFill>
              <a:latin typeface="Helvetica" pitchFamily="2" charset="0"/>
            </a:endParaRPr>
          </a:p>
          <a:p>
            <a:pPr marL="457200" indent="-457200"/>
            <a:r>
              <a:rPr lang="en-US" sz="7200" dirty="0">
                <a:solidFill>
                  <a:schemeClr val="bg1"/>
                </a:solidFill>
                <a:latin typeface="Helvetica" pitchFamily="2" charset="0"/>
              </a:rPr>
              <a:t>Have an almost 50% reduced odds of 1-2 mentally unhealthy days in the past 4 weeks</a:t>
            </a:r>
          </a:p>
          <a:p>
            <a:endParaRPr lang="en-US" sz="7200" dirty="0">
              <a:solidFill>
                <a:schemeClr val="bg1"/>
              </a:solidFill>
              <a:latin typeface="Helvetica" pitchFamily="2" charset="0"/>
            </a:endParaRPr>
          </a:p>
          <a:p>
            <a:pPr marL="457200" indent="-457200"/>
            <a:r>
              <a:rPr lang="en-US" sz="7200" dirty="0">
                <a:solidFill>
                  <a:schemeClr val="bg1"/>
                </a:solidFill>
                <a:latin typeface="Helvetica" pitchFamily="2" charset="0"/>
              </a:rPr>
              <a:t>Have a 65% reduced odds of moderate depressive levels and serious thinking about suicide.</a:t>
            </a:r>
          </a:p>
          <a:p>
            <a:endParaRPr lang="en-US" sz="7200" dirty="0">
              <a:solidFill>
                <a:schemeClr val="bg1"/>
              </a:solidFill>
              <a:latin typeface="Helvetica" pitchFamily="2" charset="0"/>
            </a:endParaRPr>
          </a:p>
          <a:p>
            <a:pPr marL="457200" indent="-457200"/>
            <a:r>
              <a:rPr lang="en-US" sz="7200" dirty="0">
                <a:solidFill>
                  <a:schemeClr val="bg1"/>
                </a:solidFill>
                <a:latin typeface="Helvetica" pitchFamily="2" charset="0"/>
              </a:rPr>
              <a:t>Have a 60% reduced odds of seeking mental health care for mental health concerns. </a:t>
            </a:r>
          </a:p>
          <a:p>
            <a:pPr marL="457200" indent="-457200"/>
            <a:endParaRPr lang="en-US" sz="7200" dirty="0">
              <a:solidFill>
                <a:schemeClr val="bg1"/>
              </a:solidFill>
              <a:latin typeface="Helvetica" pitchFamily="2" charset="0"/>
            </a:endParaRPr>
          </a:p>
          <a:p>
            <a:pPr marL="457200" indent="-457200"/>
            <a:r>
              <a:rPr lang="en-US" sz="7200" dirty="0">
                <a:solidFill>
                  <a:schemeClr val="bg1"/>
                </a:solidFill>
                <a:latin typeface="Helvetica" pitchFamily="2" charset="0"/>
              </a:rPr>
              <a:t>Have a 50% reduced odds of knowing where to go to seek mental health care if they needed it.</a:t>
            </a:r>
          </a:p>
          <a:p>
            <a:pPr marL="457200" indent="-457200"/>
            <a:endParaRPr lang="en-US" sz="7200" dirty="0">
              <a:solidFill>
                <a:schemeClr val="bg1"/>
              </a:solidFill>
              <a:latin typeface="Helvetica" pitchFamily="2" charset="0"/>
            </a:endParaRPr>
          </a:p>
          <a:p>
            <a:pPr marL="457200" indent="-457200"/>
            <a:r>
              <a:rPr lang="en-US" sz="7200" dirty="0">
                <a:solidFill>
                  <a:schemeClr val="bg1"/>
                </a:solidFill>
                <a:latin typeface="Helvetica" pitchFamily="2" charset="0"/>
              </a:rPr>
              <a:t>Have a reduced odds of perceiving that therapy would be helpful for people with clinical depression.</a:t>
            </a:r>
          </a:p>
          <a:p>
            <a:endParaRPr lang="en-US" sz="5900" dirty="0">
              <a:solidFill>
                <a:schemeClr val="bg1"/>
              </a:solidFill>
            </a:endParaRPr>
          </a:p>
        </p:txBody>
      </p:sp>
    </p:spTree>
    <p:extLst>
      <p:ext uri="{BB962C8B-B14F-4D97-AF65-F5344CB8AC3E}">
        <p14:creationId xmlns:p14="http://schemas.microsoft.com/office/powerpoint/2010/main" val="2971706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891200" cy="329184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9ACE88CE-B71B-234C-8838-5A2C87261289}"/>
              </a:ext>
            </a:extLst>
          </p:cNvPr>
          <p:cNvSpPr>
            <a:spLocks noGrp="1"/>
          </p:cNvSpPr>
          <p:nvPr>
            <p:ph type="title"/>
          </p:nvPr>
        </p:nvSpPr>
        <p:spPr>
          <a:xfrm>
            <a:off x="3017520" y="3215640"/>
            <a:ext cx="16232205" cy="6362702"/>
          </a:xfrm>
        </p:spPr>
        <p:txBody>
          <a:bodyPr anchor="b">
            <a:normAutofit/>
          </a:bodyPr>
          <a:lstStyle/>
          <a:p>
            <a:pPr algn="r"/>
            <a:r>
              <a:rPr lang="en-US" dirty="0">
                <a:solidFill>
                  <a:schemeClr val="bg1"/>
                </a:solidFill>
              </a:rPr>
              <a:t>Discussion</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54356" y="9726432"/>
            <a:ext cx="1879536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33854B3-BEA7-1C45-B8E6-B5924DDEB956}"/>
              </a:ext>
            </a:extLst>
          </p:cNvPr>
          <p:cNvSpPr>
            <a:spLocks noGrp="1"/>
          </p:cNvSpPr>
          <p:nvPr>
            <p:ph idx="1"/>
          </p:nvPr>
        </p:nvSpPr>
        <p:spPr>
          <a:xfrm>
            <a:off x="5013601" y="11514993"/>
            <a:ext cx="33863997" cy="16925491"/>
          </a:xfrm>
        </p:spPr>
        <p:txBody>
          <a:bodyPr>
            <a:normAutofit/>
          </a:bodyPr>
          <a:lstStyle/>
          <a:p>
            <a:r>
              <a:rPr lang="en-US" sz="8400">
                <a:solidFill>
                  <a:schemeClr val="bg1"/>
                </a:solidFill>
                <a:latin typeface="Helvetica" pitchFamily="2" charset="0"/>
              </a:rPr>
              <a:t>Although undergraduate students are more likely to report mental health outcomes such as depression, graduate students lack an awareness of mental health services on campus.  In addition, they are less likely to have sought counseling or therapy for mental health concerns and to perceive therapy to be helpful for people with mental health concerns.</a:t>
            </a:r>
          </a:p>
          <a:p>
            <a:endParaRPr lang="en-US" sz="8400">
              <a:solidFill>
                <a:schemeClr val="bg1"/>
              </a:solidFill>
              <a:latin typeface="Helvetica" pitchFamily="2" charset="0"/>
            </a:endParaRPr>
          </a:p>
          <a:p>
            <a:r>
              <a:rPr lang="en-US" sz="8400">
                <a:solidFill>
                  <a:schemeClr val="bg1"/>
                </a:solidFill>
                <a:latin typeface="Helvetica" pitchFamily="2" charset="0"/>
              </a:rPr>
              <a:t>Future research should examine beliefs surrounding mental health care for immigrant students who may come to the US with different frames of reference for mental health.  In addition, this study points out a need to assess whether university mental health services are appropriately targeted for graduate students .</a:t>
            </a:r>
          </a:p>
          <a:p>
            <a:endParaRPr lang="en-US" sz="8400">
              <a:solidFill>
                <a:schemeClr val="bg1"/>
              </a:solidFill>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4341" y="552926"/>
            <a:ext cx="42982517" cy="31812547"/>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7649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891200" cy="329184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41512CFB-F76E-0A48-823A-1E4333E226AB}"/>
              </a:ext>
            </a:extLst>
          </p:cNvPr>
          <p:cNvSpPr>
            <a:spLocks noGrp="1"/>
          </p:cNvSpPr>
          <p:nvPr>
            <p:ph type="title"/>
          </p:nvPr>
        </p:nvSpPr>
        <p:spPr>
          <a:xfrm>
            <a:off x="3017520" y="3215640"/>
            <a:ext cx="16232205" cy="6362702"/>
          </a:xfrm>
        </p:spPr>
        <p:txBody>
          <a:bodyPr anchor="b">
            <a:normAutofit/>
          </a:bodyPr>
          <a:lstStyle/>
          <a:p>
            <a:pPr algn="r"/>
            <a:r>
              <a:rPr lang="en-US" dirty="0">
                <a:solidFill>
                  <a:schemeClr val="bg1"/>
                </a:solidFill>
              </a:rPr>
              <a:t>Citations </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54356" y="9726432"/>
            <a:ext cx="1879536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2053B50-0F25-9D4F-9F28-F4F6D929B964}"/>
              </a:ext>
            </a:extLst>
          </p:cNvPr>
          <p:cNvSpPr>
            <a:spLocks noGrp="1"/>
          </p:cNvSpPr>
          <p:nvPr>
            <p:ph idx="1"/>
          </p:nvPr>
        </p:nvSpPr>
        <p:spPr>
          <a:xfrm>
            <a:off x="5013601" y="11514993"/>
            <a:ext cx="33863997" cy="18774504"/>
          </a:xfrm>
        </p:spPr>
        <p:txBody>
          <a:bodyPr>
            <a:normAutofit fontScale="92500" lnSpcReduction="20000"/>
          </a:bodyPr>
          <a:lstStyle/>
          <a:p>
            <a:pPr marL="0" indent="0">
              <a:buNone/>
            </a:pPr>
            <a:r>
              <a:rPr lang="en-US" sz="4300" dirty="0">
                <a:solidFill>
                  <a:schemeClr val="bg1"/>
                </a:solidFill>
              </a:rPr>
              <a:t>Constantine, M. G., Anderson, G. M., </a:t>
            </a:r>
            <a:r>
              <a:rPr lang="en-US" sz="4300" dirty="0" err="1">
                <a:solidFill>
                  <a:schemeClr val="bg1"/>
                </a:solidFill>
              </a:rPr>
              <a:t>Berkel</a:t>
            </a:r>
            <a:r>
              <a:rPr lang="en-US" sz="4300" dirty="0">
                <a:solidFill>
                  <a:schemeClr val="bg1"/>
                </a:solidFill>
              </a:rPr>
              <a:t>, L. A., Caldwell, L. D., &amp; </a:t>
            </a:r>
            <a:r>
              <a:rPr lang="en-US" sz="4300" dirty="0" err="1">
                <a:solidFill>
                  <a:schemeClr val="bg1"/>
                </a:solidFill>
              </a:rPr>
              <a:t>Utsey</a:t>
            </a:r>
            <a:r>
              <a:rPr lang="en-US" sz="4300" dirty="0">
                <a:solidFill>
                  <a:schemeClr val="bg1"/>
                </a:solidFill>
              </a:rPr>
              <a:t>, S. O. (2005). Examining the cultural adjustment experiences of African international college students: A qualitative analysis. Journal of counseling psychology, 52(1), 57.</a:t>
            </a:r>
          </a:p>
          <a:p>
            <a:pPr marL="0" indent="0">
              <a:buNone/>
            </a:pPr>
            <a:r>
              <a:rPr lang="en-US" sz="4300" dirty="0">
                <a:solidFill>
                  <a:schemeClr val="bg1"/>
                </a:solidFill>
              </a:rPr>
              <a:t> </a:t>
            </a:r>
          </a:p>
          <a:p>
            <a:pPr marL="0" indent="0">
              <a:buNone/>
            </a:pPr>
            <a:r>
              <a:rPr lang="en-US" sz="4300" dirty="0" err="1">
                <a:solidFill>
                  <a:schemeClr val="bg1"/>
                </a:solidFill>
              </a:rPr>
              <a:t>Mesidor</a:t>
            </a:r>
            <a:r>
              <a:rPr lang="en-US" sz="4300" dirty="0">
                <a:solidFill>
                  <a:schemeClr val="bg1"/>
                </a:solidFill>
              </a:rPr>
              <a:t>, J. K., &amp; Sly, K. F. (2014). Mental health help-seeking intentions among international and African American college students: An application of the theory of planned behavior. Journal of International Students, 4(2), 137-149.</a:t>
            </a:r>
          </a:p>
          <a:p>
            <a:pPr marL="0" indent="0">
              <a:buNone/>
            </a:pPr>
            <a:r>
              <a:rPr lang="en-US" sz="4300" dirty="0">
                <a:solidFill>
                  <a:schemeClr val="bg1"/>
                </a:solidFill>
              </a:rPr>
              <a:t> </a:t>
            </a:r>
          </a:p>
          <a:p>
            <a:pPr marL="0" indent="0">
              <a:buNone/>
            </a:pPr>
            <a:r>
              <a:rPr lang="en-US" sz="4300" dirty="0" err="1">
                <a:solidFill>
                  <a:schemeClr val="bg1"/>
                </a:solidFill>
              </a:rPr>
              <a:t>Misra</a:t>
            </a:r>
            <a:r>
              <a:rPr lang="en-US" sz="4300" dirty="0">
                <a:solidFill>
                  <a:schemeClr val="bg1"/>
                </a:solidFill>
              </a:rPr>
              <a:t>, R., &amp; Castillo, L. G. (2004). Academic stress among college students: Comparison of American and international students. International Journal of stress management, 11(2), 132.</a:t>
            </a:r>
          </a:p>
          <a:p>
            <a:pPr marL="0" indent="0">
              <a:buNone/>
            </a:pPr>
            <a:r>
              <a:rPr lang="en-US" sz="4300" dirty="0">
                <a:solidFill>
                  <a:schemeClr val="bg1"/>
                </a:solidFill>
              </a:rPr>
              <a:t> </a:t>
            </a:r>
          </a:p>
          <a:p>
            <a:pPr marL="0" indent="0">
              <a:buNone/>
            </a:pPr>
            <a:r>
              <a:rPr lang="en-US" sz="4300" dirty="0">
                <a:solidFill>
                  <a:schemeClr val="bg1"/>
                </a:solidFill>
              </a:rPr>
              <a:t> Masuda, A., Anderson, P. L., &amp; Edmonds, J. (2012). Help-seeking attitudes, mental health stigma, and self-concealment among African American college students. Journal of Black Studies, 43(7), 773-786.</a:t>
            </a:r>
          </a:p>
          <a:p>
            <a:pPr marL="0" indent="0">
              <a:buNone/>
            </a:pPr>
            <a:r>
              <a:rPr lang="en-US" sz="4300" dirty="0">
                <a:solidFill>
                  <a:schemeClr val="bg1"/>
                </a:solidFill>
              </a:rPr>
              <a:t> </a:t>
            </a:r>
          </a:p>
          <a:p>
            <a:pPr marL="0" indent="0">
              <a:buNone/>
            </a:pPr>
            <a:r>
              <a:rPr lang="en-US" sz="4300" dirty="0">
                <a:solidFill>
                  <a:schemeClr val="bg1"/>
                </a:solidFill>
              </a:rPr>
              <a:t> Masuda, A., Anderson, P. L., &amp; Sheehan, S. T. (2009). Mindfulness and mental health among African American college students. Complementary Health Practice Review, 14(3), 115-127.</a:t>
            </a:r>
          </a:p>
          <a:p>
            <a:pPr marL="0" indent="0">
              <a:buNone/>
            </a:pPr>
            <a:r>
              <a:rPr lang="en-US" sz="4300" dirty="0">
                <a:solidFill>
                  <a:schemeClr val="bg1"/>
                </a:solidFill>
              </a:rPr>
              <a:t> </a:t>
            </a:r>
          </a:p>
          <a:p>
            <a:pPr marL="0" indent="0">
              <a:buNone/>
            </a:pPr>
            <a:r>
              <a:rPr lang="en-US" sz="4300" dirty="0">
                <a:solidFill>
                  <a:schemeClr val="bg1"/>
                </a:solidFill>
              </a:rPr>
              <a:t>Phinney, J. S., &amp; </a:t>
            </a:r>
            <a:r>
              <a:rPr lang="en-US" sz="4300" dirty="0" err="1">
                <a:solidFill>
                  <a:schemeClr val="bg1"/>
                </a:solidFill>
              </a:rPr>
              <a:t>Onwughalu</a:t>
            </a:r>
            <a:r>
              <a:rPr lang="en-US" sz="4300" dirty="0">
                <a:solidFill>
                  <a:schemeClr val="bg1"/>
                </a:solidFill>
              </a:rPr>
              <a:t>, M. (1996). Racial identity and perception of American ideals among African American and African students in the United States. International Journal of Intercultural Relations, 20(2), 127-140.</a:t>
            </a:r>
          </a:p>
          <a:p>
            <a:pPr marL="0" indent="0">
              <a:buNone/>
            </a:pPr>
            <a:r>
              <a:rPr lang="en-US" sz="4300" dirty="0">
                <a:solidFill>
                  <a:schemeClr val="bg1"/>
                </a:solidFill>
              </a:rPr>
              <a:t> </a:t>
            </a:r>
          </a:p>
          <a:p>
            <a:pPr marL="0" indent="0">
              <a:buNone/>
            </a:pPr>
            <a:r>
              <a:rPr lang="en-US" sz="4300" dirty="0">
                <a:solidFill>
                  <a:schemeClr val="bg1"/>
                </a:solidFill>
              </a:rPr>
              <a:t> Barnett, T. M., McFarland, A., Miller, J. W., Lowe, V., &amp; Hatcher, S. S. (2019). Physical and Mental Health Experiences among African American College Students. Social Work in Public Health, 34(2), 145–157. https://</a:t>
            </a:r>
            <a:r>
              <a:rPr lang="en-US" sz="4300" dirty="0" err="1">
                <a:solidFill>
                  <a:schemeClr val="bg1"/>
                </a:solidFill>
              </a:rPr>
              <a:t>doi.org</a:t>
            </a:r>
            <a:r>
              <a:rPr lang="en-US" sz="4300" dirty="0">
                <a:solidFill>
                  <a:schemeClr val="bg1"/>
                </a:solidFill>
              </a:rPr>
              <a:t>/10.1080/19371918.2019.1575308</a:t>
            </a:r>
          </a:p>
          <a:p>
            <a:pPr marL="0" indent="0">
              <a:buNone/>
            </a:pPr>
            <a:r>
              <a:rPr lang="en-US" sz="4300" dirty="0">
                <a:solidFill>
                  <a:schemeClr val="bg1"/>
                </a:solidFill>
              </a:rPr>
              <a:t> </a:t>
            </a:r>
          </a:p>
          <a:p>
            <a:pPr marL="0" indent="0">
              <a:buNone/>
            </a:pPr>
            <a:r>
              <a:rPr lang="en-US" sz="4300" dirty="0">
                <a:solidFill>
                  <a:schemeClr val="bg1"/>
                </a:solidFill>
              </a:rPr>
              <a:t> Constantine, M. G., Okazaki, S., &amp; </a:t>
            </a:r>
            <a:r>
              <a:rPr lang="en-US" sz="4300" dirty="0" err="1">
                <a:solidFill>
                  <a:schemeClr val="bg1"/>
                </a:solidFill>
              </a:rPr>
              <a:t>Utsey</a:t>
            </a:r>
            <a:r>
              <a:rPr lang="en-US" sz="4300" dirty="0">
                <a:solidFill>
                  <a:schemeClr val="bg1"/>
                </a:solidFill>
              </a:rPr>
              <a:t>, S. O. (2004). Self-concealment, social self-efficacy, acculturative stress, and depression in African, Asian, and Latin American international college students. American Journal of Orthopsychiatry, 74(3), 230–241. https://</a:t>
            </a:r>
            <a:r>
              <a:rPr lang="en-US" sz="4300" dirty="0" err="1">
                <a:solidFill>
                  <a:schemeClr val="bg1"/>
                </a:solidFill>
              </a:rPr>
              <a:t>doi.org</a:t>
            </a:r>
            <a:r>
              <a:rPr lang="en-US" sz="4300" dirty="0">
                <a:solidFill>
                  <a:schemeClr val="bg1"/>
                </a:solidFill>
              </a:rPr>
              <a:t>/10.1037/0002-9432.74.3.230</a:t>
            </a:r>
          </a:p>
          <a:p>
            <a:endParaRPr lang="en-US" sz="2700" dirty="0">
              <a:solidFill>
                <a:schemeClr val="bg1"/>
              </a:solidFill>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4341" y="552926"/>
            <a:ext cx="42982517" cy="31812547"/>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93704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4E37C0E9B17A44498BF592642D4ECA5" ma:contentTypeVersion="12" ma:contentTypeDescription="Create a new document." ma:contentTypeScope="" ma:versionID="b64175680337692cb2551d59f972e4fb">
  <xsd:schema xmlns:xsd="http://www.w3.org/2001/XMLSchema" xmlns:xs="http://www.w3.org/2001/XMLSchema" xmlns:p="http://schemas.microsoft.com/office/2006/metadata/properties" xmlns:ns3="8ba01db9-89e8-4dbd-b09b-f1bb22782f3e" xmlns:ns4="cd8c369e-ddd6-4fee-8136-828943a0a193" targetNamespace="http://schemas.microsoft.com/office/2006/metadata/properties" ma:root="true" ma:fieldsID="1a554bf74fdc63bcf84507267abbb033" ns3:_="" ns4:_="">
    <xsd:import namespace="8ba01db9-89e8-4dbd-b09b-f1bb22782f3e"/>
    <xsd:import namespace="cd8c369e-ddd6-4fee-8136-828943a0a1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01db9-89e8-4dbd-b09b-f1bb22782f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d8c369e-ddd6-4fee-8136-828943a0a1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C1BE00-59E5-4C00-AD3D-6E46FD17C60D}">
  <ds:schemaRefs>
    <ds:schemaRef ds:uri="http://www.w3.org/XML/1998/namespace"/>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8ba01db9-89e8-4dbd-b09b-f1bb22782f3e"/>
    <ds:schemaRef ds:uri="cd8c369e-ddd6-4fee-8136-828943a0a193"/>
    <ds:schemaRef ds:uri="http://purl.org/dc/terms/"/>
  </ds:schemaRefs>
</ds:datastoreItem>
</file>

<file path=customXml/itemProps2.xml><?xml version="1.0" encoding="utf-8"?>
<ds:datastoreItem xmlns:ds="http://schemas.openxmlformats.org/officeDocument/2006/customXml" ds:itemID="{97CBABA3-6543-47A3-AFF6-730AF7412137}">
  <ds:schemaRefs>
    <ds:schemaRef ds:uri="http://schemas.microsoft.com/sharepoint/v3/contenttype/forms"/>
  </ds:schemaRefs>
</ds:datastoreItem>
</file>

<file path=customXml/itemProps3.xml><?xml version="1.0" encoding="utf-8"?>
<ds:datastoreItem xmlns:ds="http://schemas.openxmlformats.org/officeDocument/2006/customXml" ds:itemID="{80DB9378-45E2-4364-BBA2-DD37B9FCF6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a01db9-89e8-4dbd-b09b-f1bb22782f3e"/>
    <ds:schemaRef ds:uri="cd8c369e-ddd6-4fee-8136-828943a0a1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4210</TotalTime>
  <Words>1206</Words>
  <Application>Microsoft Office PowerPoint</Application>
  <PresentationFormat>Custom</PresentationFormat>
  <Paragraphs>201</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Helvetica</vt:lpstr>
      <vt:lpstr>Times New Roman</vt:lpstr>
      <vt:lpstr>Office Theme</vt:lpstr>
      <vt:lpstr>How do beliefs about mental health care differ for Sub-Saharan African College Students in the US according to whether they are an undergraduate or graduate student?  </vt:lpstr>
      <vt:lpstr>Background </vt:lpstr>
      <vt:lpstr>Objectives </vt:lpstr>
      <vt:lpstr>Data and Methods </vt:lpstr>
      <vt:lpstr>PowerPoint Presentation</vt:lpstr>
      <vt:lpstr>Measures </vt:lpstr>
      <vt:lpstr>Key Results  </vt:lpstr>
      <vt:lpstr>Discussion</vt:lpstr>
      <vt:lpstr>Citations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dc:creator>
  <cp:lastModifiedBy>Smith, Andrea J</cp:lastModifiedBy>
  <cp:revision>126</cp:revision>
  <dcterms:created xsi:type="dcterms:W3CDTF">2020-04-14T21:10:22Z</dcterms:created>
  <dcterms:modified xsi:type="dcterms:W3CDTF">2021-04-19T17:44:31Z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0x010100E4E37C0E9B17A44498BF592642D4ECA5</vt:lpwstr>
  </property>
</Properties>
</file>